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60" r:id="rId2"/>
    <p:sldId id="263" r:id="rId3"/>
    <p:sldId id="264" r:id="rId4"/>
    <p:sldId id="265" r:id="rId5"/>
    <p:sldId id="266" r:id="rId6"/>
    <p:sldId id="267" r:id="rId7"/>
    <p:sldId id="273" r:id="rId8"/>
    <p:sldId id="274" r:id="rId9"/>
    <p:sldId id="268" r:id="rId10"/>
    <p:sldId id="269" r:id="rId11"/>
    <p:sldId id="276" r:id="rId12"/>
    <p:sldId id="270" r:id="rId13"/>
    <p:sldId id="272" r:id="rId14"/>
    <p:sldId id="271" r:id="rId15"/>
  </p:sldIdLst>
  <p:sldSz cx="9144000" cy="6858000" type="screen4x3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7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3AD6D516-4343-40B8-8A35-463E550D0725}" type="datetimeFigureOut">
              <a:rPr lang="nl-BE" smtClean="0"/>
              <a:t>6/07/2015</a:t>
            </a:fld>
            <a:endParaRPr lang="nl-BE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82725CA-06F3-44C6-A1D0-35585AE69FC2}" type="slidenum">
              <a:rPr lang="nl-BE" smtClean="0"/>
              <a:t>‹nr.›</a:t>
            </a:fld>
            <a:endParaRPr lang="nl-BE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nl-BE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6D516-4343-40B8-8A35-463E550D0725}" type="datetimeFigureOut">
              <a:rPr lang="nl-BE" smtClean="0"/>
              <a:t>6/07/2015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725CA-06F3-44C6-A1D0-35585AE69FC2}" type="slidenum">
              <a:rPr lang="nl-BE" smtClean="0"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47319"/>
            <a:ext cx="6705600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47319"/>
            <a:ext cx="1956046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74638"/>
            <a:ext cx="1676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6D516-4343-40B8-8A35-463E550D0725}" type="datetimeFigureOut">
              <a:rPr lang="nl-BE" smtClean="0"/>
              <a:t>6/07/2015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082725CA-06F3-44C6-A1D0-35585AE69FC2}" type="slidenum">
              <a:rPr lang="nl-BE" smtClean="0"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6D516-4343-40B8-8A35-463E550D0725}" type="datetimeFigureOut">
              <a:rPr lang="nl-BE" smtClean="0"/>
              <a:t>6/07/2015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725CA-06F3-44C6-A1D0-35585AE69FC2}" type="slidenum">
              <a:rPr lang="nl-BE" smtClean="0"/>
              <a:t>‹nr.›</a:t>
            </a:fld>
            <a:endParaRPr lang="nl-BE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AD6D516-4343-40B8-8A35-463E550D0725}" type="datetimeFigureOut">
              <a:rPr lang="nl-BE" smtClean="0"/>
              <a:t>6/07/2015</a:t>
            </a:fld>
            <a:endParaRPr lang="nl-BE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082725CA-06F3-44C6-A1D0-35585AE69FC2}" type="slidenum">
              <a:rPr lang="nl-BE" smtClean="0"/>
              <a:t>‹nr.›</a:t>
            </a:fld>
            <a:endParaRPr lang="nl-BE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nl-BE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6D516-4343-40B8-8A35-463E550D0725}" type="datetimeFigureOut">
              <a:rPr lang="nl-BE" smtClean="0"/>
              <a:t>6/07/2015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725CA-06F3-44C6-A1D0-35585AE69FC2}" type="slidenum">
              <a:rPr lang="nl-BE" smtClean="0"/>
              <a:t>‹nr.›</a:t>
            </a:fld>
            <a:endParaRPr lang="nl-BE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6D516-4343-40B8-8A35-463E550D0725}" type="datetimeFigureOut">
              <a:rPr lang="nl-BE" smtClean="0"/>
              <a:t>6/07/2015</a:t>
            </a:fld>
            <a:endParaRPr lang="nl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725CA-06F3-44C6-A1D0-35585AE69FC2}" type="slidenum">
              <a:rPr lang="nl-BE" smtClean="0"/>
              <a:t>‹nr.›</a:t>
            </a:fld>
            <a:endParaRPr lang="nl-BE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6D516-4343-40B8-8A35-463E550D0725}" type="datetimeFigureOut">
              <a:rPr lang="nl-BE" smtClean="0"/>
              <a:t>6/07/2015</a:t>
            </a:fld>
            <a:endParaRPr lang="nl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725CA-06F3-44C6-A1D0-35585AE69FC2}" type="slidenum">
              <a:rPr lang="nl-BE" smtClean="0"/>
              <a:t>‹nr.›</a:t>
            </a:fld>
            <a:endParaRPr lang="nl-BE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0919"/>
            <a:ext cx="8831802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6D516-4343-40B8-8A35-463E550D0725}" type="datetimeFigureOut">
              <a:rPr lang="nl-BE" smtClean="0"/>
              <a:t>6/07/2015</a:t>
            </a:fld>
            <a:endParaRPr lang="nl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725CA-06F3-44C6-A1D0-35585AE69FC2}" type="slidenum">
              <a:rPr lang="nl-BE" smtClean="0"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152400" y="152400"/>
            <a:ext cx="67056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5867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6D516-4343-40B8-8A35-463E550D0725}" type="datetimeFigureOut">
              <a:rPr lang="nl-BE" smtClean="0"/>
              <a:t>6/07/2015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82725CA-06F3-44C6-A1D0-35585AE69FC2}" type="slidenum">
              <a:rPr lang="nl-BE" smtClean="0"/>
              <a:t>‹nr.›</a:t>
            </a:fld>
            <a:endParaRPr lang="nl-BE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0"/>
            <a:ext cx="67056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6764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6D516-4343-40B8-8A35-463E550D0725}" type="datetimeFigureOut">
              <a:rPr lang="nl-BE" smtClean="0"/>
              <a:t>6/07/2015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725CA-06F3-44C6-A1D0-35585AE69FC2}" type="slidenum">
              <a:rPr lang="nl-BE" smtClean="0"/>
              <a:t>‹nr.›</a:t>
            </a:fld>
            <a:endParaRPr lang="nl-BE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4971"/>
            <a:ext cx="8831802" cy="50454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3AD6D516-4343-40B8-8A35-463E550D0725}" type="datetimeFigureOut">
              <a:rPr lang="nl-BE" smtClean="0"/>
              <a:t>6/07/2015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fld id="{082725CA-06F3-44C6-A1D0-35585AE69FC2}" type="slidenum">
              <a:rPr lang="nl-BE" smtClean="0"/>
              <a:t>‹nr.›</a:t>
            </a:fld>
            <a:endParaRPr lang="nl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13" Type="http://schemas.openxmlformats.org/officeDocument/2006/relationships/image" Target="../media/image20.jpeg"/><Relationship Id="rId18" Type="http://schemas.openxmlformats.org/officeDocument/2006/relationships/image" Target="../media/image25.jpeg"/><Relationship Id="rId3" Type="http://schemas.openxmlformats.org/officeDocument/2006/relationships/image" Target="../media/image10.jpeg"/><Relationship Id="rId21" Type="http://schemas.openxmlformats.org/officeDocument/2006/relationships/image" Target="../media/image28.jpeg"/><Relationship Id="rId7" Type="http://schemas.openxmlformats.org/officeDocument/2006/relationships/image" Target="../media/image14.jpeg"/><Relationship Id="rId12" Type="http://schemas.openxmlformats.org/officeDocument/2006/relationships/image" Target="../media/image19.jpeg"/><Relationship Id="rId17" Type="http://schemas.openxmlformats.org/officeDocument/2006/relationships/image" Target="../media/image24.jpeg"/><Relationship Id="rId2" Type="http://schemas.openxmlformats.org/officeDocument/2006/relationships/image" Target="../media/image9.jpeg"/><Relationship Id="rId16" Type="http://schemas.openxmlformats.org/officeDocument/2006/relationships/image" Target="../media/image23.jpeg"/><Relationship Id="rId20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11" Type="http://schemas.openxmlformats.org/officeDocument/2006/relationships/image" Target="../media/image18.jpeg"/><Relationship Id="rId5" Type="http://schemas.openxmlformats.org/officeDocument/2006/relationships/image" Target="../media/image12.jpeg"/><Relationship Id="rId15" Type="http://schemas.openxmlformats.org/officeDocument/2006/relationships/image" Target="../media/image22.jpeg"/><Relationship Id="rId10" Type="http://schemas.openxmlformats.org/officeDocument/2006/relationships/image" Target="../media/image17.jpeg"/><Relationship Id="rId19" Type="http://schemas.openxmlformats.org/officeDocument/2006/relationships/image" Target="../media/image26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Relationship Id="rId1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FLBwtd86nus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323528" y="1124744"/>
            <a:ext cx="6324600" cy="1828800"/>
          </a:xfrm>
        </p:spPr>
        <p:txBody>
          <a:bodyPr/>
          <a:lstStyle/>
          <a:p>
            <a:pPr algn="ctr"/>
            <a:r>
              <a:rPr lang="nl-BE" sz="4400" dirty="0" smtClean="0"/>
              <a:t>Stimulerend kiezen</a:t>
            </a:r>
            <a:br>
              <a:rPr lang="nl-BE" sz="4400" dirty="0" smtClean="0"/>
            </a:br>
            <a:r>
              <a:rPr lang="nl-BE" dirty="0" smtClean="0"/>
              <a:t/>
            </a:r>
            <a:br>
              <a:rPr lang="nl-BE" dirty="0" smtClean="0"/>
            </a:br>
            <a:r>
              <a:rPr lang="nl-BE" sz="3600" cap="none" dirty="0" smtClean="0"/>
              <a:t>Een blik op de wereld van de industrie</a:t>
            </a:r>
            <a:endParaRPr lang="nl-BE" sz="3600" cap="none" dirty="0"/>
          </a:p>
        </p:txBody>
      </p:sp>
      <p:sp>
        <p:nvSpPr>
          <p:cNvPr id="4" name="Tekstvak 3"/>
          <p:cNvSpPr txBox="1"/>
          <p:nvPr/>
        </p:nvSpPr>
        <p:spPr>
          <a:xfrm>
            <a:off x="611560" y="5207639"/>
            <a:ext cx="56166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3600" dirty="0" smtClean="0">
                <a:solidFill>
                  <a:schemeClr val="accent1"/>
                </a:solidFill>
              </a:rPr>
              <a:t>TALENTEN EN INTERESSES</a:t>
            </a:r>
            <a:endParaRPr lang="nl-BE" sz="28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0501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5. Welke functies passen bij mijn talenten en interesses?</a:t>
            </a:r>
            <a:endParaRPr lang="nl-BE" dirty="0"/>
          </a:p>
        </p:txBody>
      </p:sp>
      <p:sp>
        <p:nvSpPr>
          <p:cNvPr id="4" name="Tekstvak 15"/>
          <p:cNvSpPr txBox="1"/>
          <p:nvPr/>
        </p:nvSpPr>
        <p:spPr>
          <a:xfrm>
            <a:off x="4211959" y="2366258"/>
            <a:ext cx="4032447" cy="3584302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42900" lvl="0" indent="-342900">
              <a:lnSpc>
                <a:spcPct val="200000"/>
              </a:lnSpc>
              <a:spcAft>
                <a:spcPts val="0"/>
              </a:spcAft>
              <a:buFont typeface="Wingdings"/>
              <a:buChar char=""/>
            </a:pPr>
            <a:r>
              <a:rPr lang="nl-NL" dirty="0">
                <a:effectLst/>
                <a:latin typeface="Microsoft New Tai Lue"/>
                <a:ea typeface="Calibri"/>
                <a:cs typeface="Times New Roman"/>
              </a:rPr>
              <a:t>________________________­­­­­­­­­­­_________</a:t>
            </a:r>
            <a:endParaRPr lang="nl-BE" dirty="0">
              <a:effectLst/>
              <a:ea typeface="Calibri"/>
              <a:cs typeface="Times New Roman"/>
            </a:endParaRPr>
          </a:p>
          <a:p>
            <a:pPr marL="342900" lvl="0" indent="-342900">
              <a:lnSpc>
                <a:spcPct val="200000"/>
              </a:lnSpc>
              <a:spcAft>
                <a:spcPts val="0"/>
              </a:spcAft>
              <a:buFont typeface="Wingdings"/>
              <a:buChar char=""/>
            </a:pPr>
            <a:r>
              <a:rPr lang="nl-BE" b="1" dirty="0">
                <a:effectLst/>
                <a:latin typeface="Microsoft PhagsPa"/>
                <a:ea typeface="Calibri"/>
                <a:cs typeface="Times New Roman"/>
              </a:rPr>
              <a:t> </a:t>
            </a:r>
            <a:r>
              <a:rPr lang="nl-NL" dirty="0">
                <a:effectLst/>
                <a:latin typeface="Microsoft New Tai Lue"/>
                <a:ea typeface="Calibri"/>
                <a:cs typeface="Times New Roman"/>
              </a:rPr>
              <a:t>________________________­­­­­­­­­­­_________</a:t>
            </a:r>
            <a:endParaRPr lang="nl-BE" dirty="0">
              <a:effectLst/>
              <a:ea typeface="Calibri"/>
              <a:cs typeface="Times New Roman"/>
            </a:endParaRPr>
          </a:p>
          <a:p>
            <a:pPr marL="342900" lvl="0" indent="-342900">
              <a:lnSpc>
                <a:spcPct val="200000"/>
              </a:lnSpc>
              <a:spcAft>
                <a:spcPts val="0"/>
              </a:spcAft>
              <a:buFont typeface="Wingdings"/>
              <a:buChar char=""/>
            </a:pPr>
            <a:r>
              <a:rPr lang="nl-BE" b="1" dirty="0">
                <a:effectLst/>
                <a:latin typeface="Microsoft PhagsPa"/>
                <a:ea typeface="Calibri"/>
                <a:cs typeface="Times New Roman"/>
              </a:rPr>
              <a:t> </a:t>
            </a:r>
            <a:r>
              <a:rPr lang="nl-NL" dirty="0">
                <a:effectLst/>
                <a:latin typeface="Microsoft New Tai Lue"/>
                <a:ea typeface="Calibri"/>
                <a:cs typeface="Times New Roman"/>
              </a:rPr>
              <a:t>________________________­­­­­­­­­­­_________</a:t>
            </a:r>
            <a:endParaRPr lang="nl-BE" dirty="0">
              <a:effectLst/>
              <a:ea typeface="Calibri"/>
              <a:cs typeface="Times New Roman"/>
            </a:endParaRPr>
          </a:p>
          <a:p>
            <a:pPr marL="342900" lvl="0" indent="-342900">
              <a:lnSpc>
                <a:spcPct val="200000"/>
              </a:lnSpc>
              <a:spcAft>
                <a:spcPts val="0"/>
              </a:spcAft>
              <a:buFont typeface="Wingdings"/>
              <a:buChar char=""/>
            </a:pPr>
            <a:r>
              <a:rPr lang="nl-BE" b="1" dirty="0">
                <a:effectLst/>
                <a:latin typeface="Microsoft PhagsPa"/>
                <a:ea typeface="Calibri"/>
                <a:cs typeface="Times New Roman"/>
              </a:rPr>
              <a:t> </a:t>
            </a:r>
            <a:r>
              <a:rPr lang="nl-NL" dirty="0">
                <a:effectLst/>
                <a:latin typeface="Microsoft New Tai Lue"/>
                <a:ea typeface="Calibri"/>
                <a:cs typeface="Times New Roman"/>
              </a:rPr>
              <a:t>________________________­­­­­­­­­­­_________</a:t>
            </a:r>
            <a:endParaRPr lang="nl-BE" dirty="0">
              <a:effectLst/>
              <a:ea typeface="Calibri"/>
              <a:cs typeface="Times New Roman"/>
            </a:endParaRPr>
          </a:p>
          <a:p>
            <a:pPr marL="342900" lvl="0" indent="-342900">
              <a:lnSpc>
                <a:spcPct val="200000"/>
              </a:lnSpc>
              <a:spcAft>
                <a:spcPts val="0"/>
              </a:spcAft>
              <a:buFont typeface="Wingdings"/>
              <a:buChar char=""/>
            </a:pPr>
            <a:r>
              <a:rPr lang="nl-BE" dirty="0">
                <a:effectLst/>
                <a:latin typeface="Microsoft New Tai Lue"/>
                <a:ea typeface="Calibri"/>
                <a:cs typeface="Times New Roman"/>
              </a:rPr>
              <a:t> </a:t>
            </a:r>
            <a:r>
              <a:rPr lang="nl-NL" dirty="0">
                <a:effectLst/>
                <a:latin typeface="Microsoft New Tai Lue"/>
                <a:ea typeface="Calibri"/>
                <a:cs typeface="Times New Roman"/>
              </a:rPr>
              <a:t>________________________­­­­­­­­­­­_________</a:t>
            </a:r>
            <a:endParaRPr lang="nl-BE" dirty="0">
              <a:effectLst/>
              <a:ea typeface="Calibri"/>
              <a:cs typeface="Times New Roman"/>
            </a:endParaRPr>
          </a:p>
          <a:p>
            <a:pPr marL="342900" lvl="0" indent="-342900">
              <a:lnSpc>
                <a:spcPct val="200000"/>
              </a:lnSpc>
              <a:spcAft>
                <a:spcPts val="1000"/>
              </a:spcAft>
              <a:buFont typeface="Wingdings"/>
              <a:buChar char=""/>
            </a:pPr>
            <a:r>
              <a:rPr lang="nl-BE" b="1" dirty="0">
                <a:effectLst/>
                <a:latin typeface="Microsoft PhagsPa"/>
                <a:ea typeface="Calibri"/>
                <a:cs typeface="Times New Roman"/>
              </a:rPr>
              <a:t> …</a:t>
            </a:r>
            <a:endParaRPr lang="nl-BE" dirty="0">
              <a:effectLst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nl-BE" sz="1100" dirty="0">
                <a:effectLst/>
                <a:ea typeface="Calibri"/>
                <a:cs typeface="Times New Roman"/>
              </a:rPr>
              <a:t> </a:t>
            </a:r>
          </a:p>
        </p:txBody>
      </p:sp>
      <p:pic>
        <p:nvPicPr>
          <p:cNvPr id="2052" name="Picture 4" descr="Man, Silhouet, Verkeersbord, Gevarendriehoek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13" t="3885" r="11205" b="6115"/>
          <a:stretch/>
        </p:blipFill>
        <p:spPr bwMode="auto">
          <a:xfrm>
            <a:off x="527004" y="1988840"/>
            <a:ext cx="2547656" cy="4339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kstvak 4"/>
          <p:cNvSpPr txBox="1"/>
          <p:nvPr/>
        </p:nvSpPr>
        <p:spPr>
          <a:xfrm>
            <a:off x="6786498" y="6419675"/>
            <a:ext cx="29158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dirty="0" smtClean="0"/>
              <a:t>Bron: www.onderwijskiezer.be </a:t>
            </a:r>
            <a:endParaRPr lang="nl-NL" sz="1200" dirty="0"/>
          </a:p>
        </p:txBody>
      </p:sp>
    </p:spTree>
    <p:extLst>
      <p:ext uri="{BB962C8B-B14F-4D97-AF65-F5344CB8AC3E}">
        <p14:creationId xmlns:p14="http://schemas.microsoft.com/office/powerpoint/2010/main" val="1252231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5. Welke functies passen bij mijn talenten en interesses?</a:t>
            </a:r>
            <a:endParaRPr lang="nl-BE" dirty="0"/>
          </a:p>
        </p:txBody>
      </p:sp>
      <p:pic>
        <p:nvPicPr>
          <p:cNvPr id="1026" name="Picture 2" descr="http://www.onderwijskiezer.be/foto_beroepsdomein/2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1688438"/>
            <a:ext cx="1583999" cy="11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onderwijskiezer.be/foto_beroepsdomein/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7158" y="2949540"/>
            <a:ext cx="1583999" cy="11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onderwijskiezer.be/foto_beroepsdomein/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0171" y="2969039"/>
            <a:ext cx="1583999" cy="11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onderwijskiezer.be/foto_beroepsdomein/1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1420" y="4209106"/>
            <a:ext cx="1583999" cy="11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www.onderwijskiezer.be/foto_beroepsdomein/24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806" y="4222674"/>
            <a:ext cx="1583999" cy="11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www.onderwijskiezer.be/foto_beroepsdomein/11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1669" y="4222674"/>
            <a:ext cx="1583999" cy="11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://www.onderwijskiezer.be/foto_beroepsdomein/13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9509" y="5497568"/>
            <a:ext cx="1583999" cy="11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http://www.onderwijskiezer.be/foto_beroepsdomein/19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1669" y="1700806"/>
            <a:ext cx="1583999" cy="11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http://www.onderwijskiezer.be/foto_beroepsdomein/28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7158" y="1700807"/>
            <a:ext cx="1583999" cy="11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http://www.onderwijskiezer.be/foto_beroepsdomein/25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1421" y="5497568"/>
            <a:ext cx="1583999" cy="11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http://www.onderwijskiezer.be/foto_beroepsdomein/21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1419" y="2969039"/>
            <a:ext cx="1583999" cy="11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 descr="http://www.onderwijskiezer.be/foto_beroepsdomein/17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443" y="2945532"/>
            <a:ext cx="1583999" cy="11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2" name="Picture 28" descr="http://www.onderwijskiezer.be/foto_beroepsdomein/12.jp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1198" y="4222674"/>
            <a:ext cx="1583999" cy="11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4" name="Picture 30" descr="http://www.onderwijskiezer.be/foto_beroepsdomein/6.jp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443" y="5497568"/>
            <a:ext cx="1583998" cy="11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6" name="Picture 32" descr="http://www.onderwijskiezer.be/foto_beroepsdomein/9.jpg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1423" y="1700806"/>
            <a:ext cx="1583999" cy="11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8" name="Picture 34" descr="http://www.onderwijskiezer.be/foto_beroepsdomein/18.jpg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9510" y="2969039"/>
            <a:ext cx="1583999" cy="11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0" name="Picture 36" descr="http://www.onderwijskiezer.be/foto_beroepsdomein/20.jpg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0170" y="5497568"/>
            <a:ext cx="1583999" cy="11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2" name="Picture 38" descr="http://www.onderwijskiezer.be/foto_beroepsdomein/8.jpg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0171" y="1688438"/>
            <a:ext cx="1583999" cy="11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6" name="Picture 42" descr="http://www.onderwijskiezer.be/foto_beroepsdomein/14.jpg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1198" y="5497568"/>
            <a:ext cx="1583999" cy="11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8" name="Picture 44" descr="http://www.onderwijskiezer.be/foto_beroepsdomein/22.jpg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0171" y="4209106"/>
            <a:ext cx="1583999" cy="11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2789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6. Welke studentenjob wil ik graag doen?</a:t>
            </a:r>
            <a:endParaRPr lang="nl-BE" dirty="0"/>
          </a:p>
        </p:txBody>
      </p:sp>
      <p:sp>
        <p:nvSpPr>
          <p:cNvPr id="4" name="Tekstvak 15"/>
          <p:cNvSpPr txBox="1"/>
          <p:nvPr/>
        </p:nvSpPr>
        <p:spPr>
          <a:xfrm>
            <a:off x="2051720" y="2348880"/>
            <a:ext cx="5028579" cy="3584302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42900" lvl="0" indent="-342900">
              <a:lnSpc>
                <a:spcPct val="200000"/>
              </a:lnSpc>
              <a:spcAft>
                <a:spcPts val="0"/>
              </a:spcAft>
              <a:buFont typeface="Wingdings"/>
              <a:buChar char=""/>
            </a:pPr>
            <a:r>
              <a:rPr lang="nl-NL" dirty="0">
                <a:effectLst/>
                <a:latin typeface="Microsoft New Tai Lue"/>
                <a:ea typeface="Calibri"/>
                <a:cs typeface="Times New Roman"/>
              </a:rPr>
              <a:t>________________________­­­­­­­­­­­_________</a:t>
            </a:r>
            <a:endParaRPr lang="nl-BE" dirty="0">
              <a:effectLst/>
              <a:ea typeface="Calibri"/>
              <a:cs typeface="Times New Roman"/>
            </a:endParaRPr>
          </a:p>
          <a:p>
            <a:pPr marL="342900" lvl="0" indent="-342900">
              <a:lnSpc>
                <a:spcPct val="200000"/>
              </a:lnSpc>
              <a:spcAft>
                <a:spcPts val="0"/>
              </a:spcAft>
              <a:buFont typeface="Wingdings"/>
              <a:buChar char=""/>
            </a:pPr>
            <a:r>
              <a:rPr lang="nl-BE" b="1" dirty="0">
                <a:effectLst/>
                <a:latin typeface="Microsoft PhagsPa"/>
                <a:ea typeface="Calibri"/>
                <a:cs typeface="Times New Roman"/>
              </a:rPr>
              <a:t> </a:t>
            </a:r>
            <a:r>
              <a:rPr lang="nl-NL" dirty="0">
                <a:effectLst/>
                <a:latin typeface="Microsoft New Tai Lue"/>
                <a:ea typeface="Calibri"/>
                <a:cs typeface="Times New Roman"/>
              </a:rPr>
              <a:t>________________________­­­­­­­­­­­_________</a:t>
            </a:r>
            <a:endParaRPr lang="nl-BE" dirty="0">
              <a:effectLst/>
              <a:ea typeface="Calibri"/>
              <a:cs typeface="Times New Roman"/>
            </a:endParaRPr>
          </a:p>
          <a:p>
            <a:pPr marL="342900" lvl="0" indent="-342900">
              <a:lnSpc>
                <a:spcPct val="200000"/>
              </a:lnSpc>
              <a:spcAft>
                <a:spcPts val="0"/>
              </a:spcAft>
              <a:buFont typeface="Wingdings"/>
              <a:buChar char=""/>
            </a:pPr>
            <a:r>
              <a:rPr lang="nl-BE" b="1" dirty="0">
                <a:effectLst/>
                <a:latin typeface="Microsoft PhagsPa"/>
                <a:ea typeface="Calibri"/>
                <a:cs typeface="Times New Roman"/>
              </a:rPr>
              <a:t> </a:t>
            </a:r>
            <a:r>
              <a:rPr lang="nl-NL" dirty="0">
                <a:effectLst/>
                <a:latin typeface="Microsoft New Tai Lue"/>
                <a:ea typeface="Calibri"/>
                <a:cs typeface="Times New Roman"/>
              </a:rPr>
              <a:t>________________________­­­­­­­­­­­_________</a:t>
            </a:r>
            <a:endParaRPr lang="nl-BE" dirty="0">
              <a:effectLst/>
              <a:ea typeface="Calibri"/>
              <a:cs typeface="Times New Roman"/>
            </a:endParaRPr>
          </a:p>
          <a:p>
            <a:pPr marL="342900" lvl="0" indent="-342900">
              <a:lnSpc>
                <a:spcPct val="200000"/>
              </a:lnSpc>
              <a:spcAft>
                <a:spcPts val="0"/>
              </a:spcAft>
              <a:buFont typeface="Wingdings"/>
              <a:buChar char=""/>
            </a:pPr>
            <a:r>
              <a:rPr lang="nl-BE" b="1" dirty="0">
                <a:effectLst/>
                <a:latin typeface="Microsoft PhagsPa"/>
                <a:ea typeface="Calibri"/>
                <a:cs typeface="Times New Roman"/>
              </a:rPr>
              <a:t> </a:t>
            </a:r>
            <a:r>
              <a:rPr lang="nl-NL" dirty="0">
                <a:effectLst/>
                <a:latin typeface="Microsoft New Tai Lue"/>
                <a:ea typeface="Calibri"/>
                <a:cs typeface="Times New Roman"/>
              </a:rPr>
              <a:t>________________________­­­­­­­­­­­_________</a:t>
            </a:r>
            <a:endParaRPr lang="nl-BE" dirty="0">
              <a:effectLst/>
              <a:ea typeface="Calibri"/>
              <a:cs typeface="Times New Roman"/>
            </a:endParaRPr>
          </a:p>
          <a:p>
            <a:pPr marL="342900" lvl="0" indent="-342900">
              <a:lnSpc>
                <a:spcPct val="200000"/>
              </a:lnSpc>
              <a:spcAft>
                <a:spcPts val="0"/>
              </a:spcAft>
              <a:buFont typeface="Wingdings"/>
              <a:buChar char=""/>
            </a:pPr>
            <a:r>
              <a:rPr lang="nl-BE" dirty="0">
                <a:effectLst/>
                <a:latin typeface="Microsoft New Tai Lue"/>
                <a:ea typeface="Calibri"/>
                <a:cs typeface="Times New Roman"/>
              </a:rPr>
              <a:t> </a:t>
            </a:r>
            <a:r>
              <a:rPr lang="nl-NL" dirty="0">
                <a:effectLst/>
                <a:latin typeface="Microsoft New Tai Lue"/>
                <a:ea typeface="Calibri"/>
                <a:cs typeface="Times New Roman"/>
              </a:rPr>
              <a:t>________________________­­­­­­­­­­­_________</a:t>
            </a:r>
            <a:endParaRPr lang="nl-BE" dirty="0">
              <a:effectLst/>
              <a:ea typeface="Calibri"/>
              <a:cs typeface="Times New Roman"/>
            </a:endParaRPr>
          </a:p>
          <a:p>
            <a:pPr marL="342900" lvl="0" indent="-342900">
              <a:lnSpc>
                <a:spcPct val="200000"/>
              </a:lnSpc>
              <a:spcAft>
                <a:spcPts val="1000"/>
              </a:spcAft>
              <a:buFont typeface="Wingdings"/>
              <a:buChar char=""/>
            </a:pPr>
            <a:r>
              <a:rPr lang="nl-BE" b="1" dirty="0">
                <a:effectLst/>
                <a:latin typeface="Microsoft PhagsPa"/>
                <a:ea typeface="Calibri"/>
                <a:cs typeface="Times New Roman"/>
              </a:rPr>
              <a:t> …</a:t>
            </a:r>
            <a:endParaRPr lang="nl-BE" dirty="0">
              <a:effectLst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nl-BE" sz="1100" dirty="0">
                <a:effectLst/>
                <a:ea typeface="Calibri"/>
                <a:cs typeface="Times New Roman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681149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marL="45720" indent="0" algn="ctr">
              <a:buNone/>
            </a:pPr>
            <a:r>
              <a:rPr lang="nl-BE" sz="3200" dirty="0" smtClean="0"/>
              <a:t>Waar zouden we zijn zonder techniek?</a:t>
            </a:r>
            <a:endParaRPr lang="nl-BE" sz="3200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7. Afsluitende boodschap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25771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7. Afsluitende boodschap</a:t>
            </a:r>
            <a:endParaRPr lang="nl-BE" dirty="0"/>
          </a:p>
        </p:txBody>
      </p:sp>
      <p:pic>
        <p:nvPicPr>
          <p:cNvPr id="5" name="FLBwtd86nus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539552" y="1844823"/>
            <a:ext cx="8136904" cy="4577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096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 anchor="t">
            <a:normAutofit/>
          </a:bodyPr>
          <a:lstStyle/>
          <a:p>
            <a:pPr marL="45720" indent="0" algn="ctr">
              <a:buNone/>
            </a:pPr>
            <a:endParaRPr lang="nl-BE" sz="3200" dirty="0" smtClean="0"/>
          </a:p>
          <a:p>
            <a:pPr marL="45720" indent="0" algn="ctr">
              <a:buNone/>
            </a:pPr>
            <a:r>
              <a:rPr lang="nl-BE" sz="3200" dirty="0" smtClean="0"/>
              <a:t>Succesvol zijn. Wat betekent dat voor jou? </a:t>
            </a:r>
            <a:endParaRPr lang="nl-BE" sz="3200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1. Succesvol zijn </a:t>
            </a:r>
            <a:endParaRPr lang="nl-BE" dirty="0"/>
          </a:p>
        </p:txBody>
      </p:sp>
      <p:pic>
        <p:nvPicPr>
          <p:cNvPr id="1026" name="Picture 2" descr="Succes, Verkeersbord, Carrière, Stijging, Ontwikkel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3140968"/>
            <a:ext cx="6096000" cy="3419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6716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" indent="0">
              <a:buNone/>
            </a:pPr>
            <a:r>
              <a:rPr lang="nl-BE" sz="2800" dirty="0" smtClean="0"/>
              <a:t>Succesvol zijn, betekent …</a:t>
            </a:r>
          </a:p>
          <a:p>
            <a:pPr marL="45720" indent="0">
              <a:buNone/>
            </a:pPr>
            <a:endParaRPr lang="nl-BE" sz="2800" dirty="0"/>
          </a:p>
          <a:p>
            <a:pPr marL="502920" indent="-457200">
              <a:buFont typeface="+mj-lt"/>
              <a:buAutoNum type="alphaUcPeriod"/>
            </a:pPr>
            <a:r>
              <a:rPr lang="nl-BE" sz="2800" dirty="0"/>
              <a:t>v</a:t>
            </a:r>
            <a:r>
              <a:rPr lang="nl-BE" sz="2800" dirty="0" smtClean="0"/>
              <a:t>eel geld verdienen.</a:t>
            </a:r>
          </a:p>
          <a:p>
            <a:pPr marL="502920" indent="-457200">
              <a:buFont typeface="+mj-lt"/>
              <a:buAutoNum type="alphaUcPeriod"/>
            </a:pPr>
            <a:r>
              <a:rPr lang="nl-BE" sz="2800" dirty="0"/>
              <a:t>g</a:t>
            </a:r>
            <a:r>
              <a:rPr lang="nl-BE" sz="2800" dirty="0" smtClean="0"/>
              <a:t>oed zijn in je job.</a:t>
            </a:r>
          </a:p>
          <a:p>
            <a:pPr marL="502920" indent="-457200">
              <a:buFont typeface="+mj-lt"/>
              <a:buAutoNum type="alphaUcPeriod"/>
            </a:pPr>
            <a:r>
              <a:rPr lang="nl-BE" sz="2800" dirty="0"/>
              <a:t>v</a:t>
            </a:r>
            <a:r>
              <a:rPr lang="nl-BE" sz="2800" dirty="0" smtClean="0"/>
              <a:t>eel verantwoordelijkheid hebben.</a:t>
            </a:r>
          </a:p>
          <a:p>
            <a:pPr marL="502920" indent="-457200">
              <a:buFont typeface="+mj-lt"/>
              <a:buAutoNum type="alphaUcPeriod"/>
            </a:pPr>
            <a:endParaRPr lang="nl-BE" dirty="0" smtClean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1. Succesvol zijn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589227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ln>
            <a:noFill/>
          </a:ln>
        </p:spPr>
        <p:txBody>
          <a:bodyPr/>
          <a:lstStyle/>
          <a:p>
            <a:pPr marL="45720" indent="0">
              <a:buNone/>
            </a:pPr>
            <a:r>
              <a:rPr lang="nl-BE" sz="2800" b="1" dirty="0" smtClean="0"/>
              <a:t>VDAB – poll bij 1056 mensen</a:t>
            </a:r>
          </a:p>
          <a:p>
            <a:pPr marL="45720" indent="0">
              <a:buNone/>
            </a:pPr>
            <a:endParaRPr lang="nl-BE" sz="2800" dirty="0"/>
          </a:p>
          <a:p>
            <a:pPr marL="45720" indent="0">
              <a:buNone/>
            </a:pPr>
            <a:r>
              <a:rPr lang="nl-BE" sz="2800" dirty="0" smtClean="0"/>
              <a:t>Succesvol zijn, betekent … </a:t>
            </a:r>
          </a:p>
          <a:p>
            <a:pPr marL="45720" indent="0">
              <a:buNone/>
            </a:pPr>
            <a:endParaRPr lang="nl-BE" sz="2800" dirty="0"/>
          </a:p>
          <a:p>
            <a:pPr marL="502920" indent="-457200">
              <a:buFont typeface="+mj-lt"/>
              <a:buAutoNum type="alphaUcPeriod"/>
            </a:pPr>
            <a:r>
              <a:rPr lang="nl-BE" sz="2800" dirty="0"/>
              <a:t>v</a:t>
            </a:r>
            <a:r>
              <a:rPr lang="nl-BE" sz="2800" dirty="0" smtClean="0"/>
              <a:t>eel geld verdienen. </a:t>
            </a:r>
            <a:r>
              <a:rPr lang="nl-BE" sz="2800" dirty="0" smtClean="0">
                <a:solidFill>
                  <a:schemeClr val="accent1"/>
                </a:solidFill>
              </a:rPr>
              <a:t>21%</a:t>
            </a:r>
          </a:p>
          <a:p>
            <a:pPr marL="502920" indent="-457200">
              <a:buFont typeface="+mj-lt"/>
              <a:buAutoNum type="alphaUcPeriod"/>
            </a:pPr>
            <a:r>
              <a:rPr lang="nl-BE" sz="2800" dirty="0"/>
              <a:t>g</a:t>
            </a:r>
            <a:r>
              <a:rPr lang="nl-BE" sz="2800" dirty="0" smtClean="0"/>
              <a:t>oed zijn in je job. </a:t>
            </a:r>
            <a:r>
              <a:rPr lang="nl-BE" sz="2800" dirty="0" smtClean="0">
                <a:solidFill>
                  <a:schemeClr val="accent1"/>
                </a:solidFill>
              </a:rPr>
              <a:t>73% </a:t>
            </a:r>
          </a:p>
          <a:p>
            <a:pPr marL="502920" indent="-457200">
              <a:buFont typeface="+mj-lt"/>
              <a:buAutoNum type="alphaUcPeriod"/>
            </a:pPr>
            <a:r>
              <a:rPr lang="nl-BE" sz="2800" dirty="0"/>
              <a:t>v</a:t>
            </a:r>
            <a:r>
              <a:rPr lang="nl-BE" sz="2800" dirty="0" smtClean="0"/>
              <a:t>eel verantwoordelijkheid hebben. </a:t>
            </a:r>
            <a:r>
              <a:rPr lang="nl-BE" sz="2800" dirty="0" smtClean="0">
                <a:solidFill>
                  <a:schemeClr val="accent1"/>
                </a:solidFill>
              </a:rPr>
              <a:t>7%</a:t>
            </a:r>
          </a:p>
          <a:p>
            <a:pPr marL="502920" indent="-457200">
              <a:buFont typeface="+mj-lt"/>
              <a:buAutoNum type="alphaUcPeriod"/>
            </a:pPr>
            <a:endParaRPr lang="nl-BE" dirty="0" smtClean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1. Succesvol zijn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667285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2. Welke interesses heb ik?</a:t>
            </a:r>
            <a:endParaRPr lang="nl-B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79" r="51098" b="6250"/>
          <a:stretch/>
        </p:blipFill>
        <p:spPr bwMode="auto">
          <a:xfrm>
            <a:off x="3131840" y="1762522"/>
            <a:ext cx="2902506" cy="4822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kstvak 3"/>
          <p:cNvSpPr txBox="1"/>
          <p:nvPr/>
        </p:nvSpPr>
        <p:spPr>
          <a:xfrm>
            <a:off x="6228184" y="6308149"/>
            <a:ext cx="29158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dirty="0" smtClean="0"/>
              <a:t>Bron: www.roadies.be/roadiesnummer</a:t>
            </a:r>
            <a:endParaRPr lang="nl-NL" sz="1200" dirty="0"/>
          </a:p>
        </p:txBody>
      </p:sp>
    </p:spTree>
    <p:extLst>
      <p:ext uri="{BB962C8B-B14F-4D97-AF65-F5344CB8AC3E}">
        <p14:creationId xmlns:p14="http://schemas.microsoft.com/office/powerpoint/2010/main" val="1613713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3. Welke talenten heb ik?</a:t>
            </a:r>
            <a:endParaRPr lang="nl-BE" dirty="0"/>
          </a:p>
        </p:txBody>
      </p:sp>
      <p:pic>
        <p:nvPicPr>
          <p:cNvPr id="4" name="Afbeelding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4" r="9223"/>
          <a:stretch/>
        </p:blipFill>
        <p:spPr bwMode="auto">
          <a:xfrm>
            <a:off x="1095375" y="1638764"/>
            <a:ext cx="6953250" cy="478536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ekstvak 4"/>
          <p:cNvSpPr txBox="1"/>
          <p:nvPr/>
        </p:nvSpPr>
        <p:spPr>
          <a:xfrm>
            <a:off x="6372200" y="6419676"/>
            <a:ext cx="29158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dirty="0" smtClean="0"/>
              <a:t>Bron: www.roadies.be/doe-het-zelf</a:t>
            </a:r>
            <a:endParaRPr lang="nl-NL" sz="1200" dirty="0"/>
          </a:p>
        </p:txBody>
      </p:sp>
    </p:spTree>
    <p:extLst>
      <p:ext uri="{BB962C8B-B14F-4D97-AF65-F5344CB8AC3E}">
        <p14:creationId xmlns:p14="http://schemas.microsoft.com/office/powerpoint/2010/main" val="2506422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3. Welke talenten heb ik?</a:t>
            </a:r>
            <a:endParaRPr lang="nl-BE" dirty="0"/>
          </a:p>
        </p:txBody>
      </p:sp>
      <p:pic>
        <p:nvPicPr>
          <p:cNvPr id="4" name="Afbeelding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29" r="8893"/>
          <a:stretch/>
        </p:blipFill>
        <p:spPr bwMode="auto">
          <a:xfrm>
            <a:off x="1115616" y="1663526"/>
            <a:ext cx="7128792" cy="47561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ekstvak 4"/>
          <p:cNvSpPr txBox="1"/>
          <p:nvPr/>
        </p:nvSpPr>
        <p:spPr>
          <a:xfrm>
            <a:off x="6372200" y="6419676"/>
            <a:ext cx="29158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dirty="0" smtClean="0"/>
              <a:t>Bron: www.roadies.be/doe-het-zelf</a:t>
            </a:r>
            <a:endParaRPr lang="nl-NL" sz="1200" dirty="0"/>
          </a:p>
        </p:txBody>
      </p:sp>
    </p:spTree>
    <p:extLst>
      <p:ext uri="{BB962C8B-B14F-4D97-AF65-F5344CB8AC3E}">
        <p14:creationId xmlns:p14="http://schemas.microsoft.com/office/powerpoint/2010/main" val="3085785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3. Welke talenten heb ik?</a:t>
            </a:r>
            <a:endParaRPr lang="nl-NL" dirty="0"/>
          </a:p>
        </p:txBody>
      </p:sp>
      <p:sp>
        <p:nvSpPr>
          <p:cNvPr id="4" name="Tekstvak 14"/>
          <p:cNvSpPr txBox="1"/>
          <p:nvPr/>
        </p:nvSpPr>
        <p:spPr>
          <a:xfrm>
            <a:off x="539552" y="1980791"/>
            <a:ext cx="4536504" cy="4320480"/>
          </a:xfrm>
          <a:prstGeom prst="rect">
            <a:avLst/>
          </a:prstGeom>
          <a:solidFill>
            <a:schemeClr val="lt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228600">
              <a:lnSpc>
                <a:spcPct val="115000"/>
              </a:lnSpc>
              <a:spcAft>
                <a:spcPts val="0"/>
              </a:spcAft>
            </a:pPr>
            <a:endParaRPr lang="nl-BE" sz="1100" dirty="0">
              <a:effectLst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Wingdings 3"/>
              <a:buChar char=""/>
            </a:pPr>
            <a:r>
              <a:rPr lang="nl-BE" b="1" dirty="0">
                <a:effectLst/>
                <a:latin typeface="Microsoft PhagsPa"/>
                <a:ea typeface="Calibri"/>
                <a:cs typeface="Times New Roman"/>
              </a:rPr>
              <a:t>Dit zijn mijn talenten: </a:t>
            </a:r>
            <a:endParaRPr lang="nl-BE" dirty="0">
              <a:effectLst/>
              <a:ea typeface="Calibri"/>
              <a:cs typeface="Times New Roman"/>
            </a:endParaRPr>
          </a:p>
          <a:p>
            <a:pPr marL="228600">
              <a:lnSpc>
                <a:spcPct val="115000"/>
              </a:lnSpc>
              <a:spcAft>
                <a:spcPts val="0"/>
              </a:spcAft>
            </a:pPr>
            <a:r>
              <a:rPr lang="nl-BE" b="1" dirty="0">
                <a:effectLst/>
                <a:latin typeface="Microsoft PhagsPa"/>
                <a:ea typeface="Calibri"/>
                <a:cs typeface="Times New Roman"/>
              </a:rPr>
              <a:t> </a:t>
            </a:r>
            <a:endParaRPr lang="nl-BE" dirty="0">
              <a:effectLst/>
              <a:ea typeface="Calibri"/>
              <a:cs typeface="Times New Roman"/>
            </a:endParaRPr>
          </a:p>
          <a:p>
            <a:pPr marL="342900" lvl="0" indent="-342900">
              <a:lnSpc>
                <a:spcPct val="200000"/>
              </a:lnSpc>
              <a:spcAft>
                <a:spcPts val="0"/>
              </a:spcAft>
              <a:buFont typeface="Wingdings"/>
              <a:buChar char=""/>
            </a:pPr>
            <a:r>
              <a:rPr lang="nl-NL" dirty="0">
                <a:effectLst/>
                <a:latin typeface="Microsoft New Tai Lue"/>
                <a:ea typeface="Calibri"/>
                <a:cs typeface="Times New Roman"/>
              </a:rPr>
              <a:t>________________________­­­­­­­­­­­_________</a:t>
            </a:r>
            <a:endParaRPr lang="nl-BE" dirty="0">
              <a:effectLst/>
              <a:ea typeface="Calibri"/>
              <a:cs typeface="Times New Roman"/>
            </a:endParaRPr>
          </a:p>
          <a:p>
            <a:pPr marL="342900" lvl="0" indent="-342900">
              <a:lnSpc>
                <a:spcPct val="200000"/>
              </a:lnSpc>
              <a:spcAft>
                <a:spcPts val="0"/>
              </a:spcAft>
              <a:buFont typeface="Wingdings"/>
              <a:buChar char=""/>
            </a:pPr>
            <a:r>
              <a:rPr lang="nl-BE" b="1" dirty="0">
                <a:effectLst/>
                <a:latin typeface="Microsoft PhagsPa"/>
                <a:ea typeface="Calibri"/>
                <a:cs typeface="Times New Roman"/>
              </a:rPr>
              <a:t> </a:t>
            </a:r>
            <a:r>
              <a:rPr lang="nl-NL" dirty="0">
                <a:effectLst/>
                <a:latin typeface="Microsoft New Tai Lue"/>
                <a:ea typeface="Calibri"/>
                <a:cs typeface="Times New Roman"/>
              </a:rPr>
              <a:t>________________________­­­­­­­­­­­_________</a:t>
            </a:r>
            <a:endParaRPr lang="nl-BE" dirty="0">
              <a:effectLst/>
              <a:ea typeface="Calibri"/>
              <a:cs typeface="Times New Roman"/>
            </a:endParaRPr>
          </a:p>
          <a:p>
            <a:pPr marL="342900" lvl="0" indent="-342900">
              <a:lnSpc>
                <a:spcPct val="200000"/>
              </a:lnSpc>
              <a:spcAft>
                <a:spcPts val="0"/>
              </a:spcAft>
              <a:buFont typeface="Wingdings"/>
              <a:buChar char=""/>
            </a:pPr>
            <a:r>
              <a:rPr lang="nl-BE" b="1" dirty="0">
                <a:effectLst/>
                <a:latin typeface="Microsoft PhagsPa"/>
                <a:ea typeface="Calibri"/>
                <a:cs typeface="Times New Roman"/>
              </a:rPr>
              <a:t> </a:t>
            </a:r>
            <a:r>
              <a:rPr lang="nl-NL" dirty="0">
                <a:effectLst/>
                <a:latin typeface="Microsoft New Tai Lue"/>
                <a:ea typeface="Calibri"/>
                <a:cs typeface="Times New Roman"/>
              </a:rPr>
              <a:t>________________________­­­­­­­­­­­_________</a:t>
            </a:r>
            <a:endParaRPr lang="nl-BE" dirty="0">
              <a:effectLst/>
              <a:ea typeface="Calibri"/>
              <a:cs typeface="Times New Roman"/>
            </a:endParaRPr>
          </a:p>
          <a:p>
            <a:pPr marL="342900" lvl="0" indent="-342900">
              <a:lnSpc>
                <a:spcPct val="200000"/>
              </a:lnSpc>
              <a:spcAft>
                <a:spcPts val="0"/>
              </a:spcAft>
              <a:buFont typeface="Wingdings"/>
              <a:buChar char=""/>
            </a:pPr>
            <a:r>
              <a:rPr lang="nl-BE" b="1" dirty="0">
                <a:effectLst/>
                <a:latin typeface="Microsoft PhagsPa"/>
                <a:ea typeface="Calibri"/>
                <a:cs typeface="Times New Roman"/>
              </a:rPr>
              <a:t> </a:t>
            </a:r>
            <a:r>
              <a:rPr lang="nl-NL" dirty="0">
                <a:effectLst/>
                <a:latin typeface="Microsoft New Tai Lue"/>
                <a:ea typeface="Calibri"/>
                <a:cs typeface="Times New Roman"/>
              </a:rPr>
              <a:t>________________________­­­­­­­­­­­_________</a:t>
            </a:r>
            <a:endParaRPr lang="nl-BE" dirty="0">
              <a:effectLst/>
              <a:ea typeface="Calibri"/>
              <a:cs typeface="Times New Roman"/>
            </a:endParaRPr>
          </a:p>
          <a:p>
            <a:pPr marL="342900" lvl="0" indent="-342900">
              <a:lnSpc>
                <a:spcPct val="200000"/>
              </a:lnSpc>
              <a:spcAft>
                <a:spcPts val="0"/>
              </a:spcAft>
              <a:buFont typeface="Wingdings"/>
              <a:buChar char=""/>
            </a:pPr>
            <a:r>
              <a:rPr lang="nl-BE" dirty="0">
                <a:effectLst/>
                <a:latin typeface="Microsoft New Tai Lue"/>
                <a:ea typeface="Calibri"/>
                <a:cs typeface="Times New Roman"/>
              </a:rPr>
              <a:t> </a:t>
            </a:r>
            <a:r>
              <a:rPr lang="nl-NL" dirty="0">
                <a:effectLst/>
                <a:latin typeface="Microsoft New Tai Lue"/>
                <a:ea typeface="Calibri"/>
                <a:cs typeface="Times New Roman"/>
              </a:rPr>
              <a:t>________________________­­­­­­­­­­­_________</a:t>
            </a:r>
            <a:endParaRPr lang="nl-BE" dirty="0">
              <a:effectLst/>
              <a:ea typeface="Calibri"/>
              <a:cs typeface="Times New Roman"/>
            </a:endParaRPr>
          </a:p>
          <a:p>
            <a:pPr marL="342900" lvl="0" indent="-342900">
              <a:lnSpc>
                <a:spcPct val="200000"/>
              </a:lnSpc>
              <a:spcAft>
                <a:spcPts val="1000"/>
              </a:spcAft>
              <a:buFont typeface="Wingdings"/>
              <a:buChar char=""/>
            </a:pPr>
            <a:r>
              <a:rPr lang="nl-BE" b="1" dirty="0">
                <a:effectLst/>
                <a:latin typeface="Microsoft PhagsPa"/>
                <a:ea typeface="Calibri"/>
                <a:cs typeface="Times New Roman"/>
              </a:rPr>
              <a:t>…</a:t>
            </a:r>
            <a:endParaRPr lang="nl-BE" dirty="0">
              <a:effectLst/>
              <a:ea typeface="Calibri"/>
              <a:cs typeface="Times New Roman"/>
            </a:endParaRPr>
          </a:p>
        </p:txBody>
      </p:sp>
      <p:pic>
        <p:nvPicPr>
          <p:cNvPr id="5" name="Picture 2" descr="Kwalificatie, De Hand, Duim, Hoge, Thumbs Up, Gro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916895"/>
            <a:ext cx="3264363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5246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4. Welke talenten heb ik volgens mijn klasgenoten?</a:t>
            </a:r>
            <a:endParaRPr lang="nl-BE" dirty="0"/>
          </a:p>
        </p:txBody>
      </p:sp>
      <p:sp>
        <p:nvSpPr>
          <p:cNvPr id="4" name="Tekstvak 15"/>
          <p:cNvSpPr txBox="1"/>
          <p:nvPr/>
        </p:nvSpPr>
        <p:spPr>
          <a:xfrm>
            <a:off x="611561" y="2367369"/>
            <a:ext cx="4032448" cy="3584302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42900" lvl="0" indent="-342900">
              <a:lnSpc>
                <a:spcPct val="200000"/>
              </a:lnSpc>
              <a:spcAft>
                <a:spcPts val="0"/>
              </a:spcAft>
              <a:buFont typeface="Wingdings"/>
              <a:buChar char=""/>
            </a:pPr>
            <a:r>
              <a:rPr lang="nl-NL" dirty="0">
                <a:effectLst/>
                <a:latin typeface="Microsoft New Tai Lue"/>
                <a:ea typeface="Calibri"/>
                <a:cs typeface="Times New Roman"/>
              </a:rPr>
              <a:t>________________________­­­­­­­­­­­_________</a:t>
            </a:r>
            <a:endParaRPr lang="nl-BE" dirty="0">
              <a:effectLst/>
              <a:ea typeface="Calibri"/>
              <a:cs typeface="Times New Roman"/>
            </a:endParaRPr>
          </a:p>
          <a:p>
            <a:pPr marL="342900" lvl="0" indent="-342900">
              <a:lnSpc>
                <a:spcPct val="200000"/>
              </a:lnSpc>
              <a:spcAft>
                <a:spcPts val="0"/>
              </a:spcAft>
              <a:buFont typeface="Wingdings"/>
              <a:buChar char=""/>
            </a:pPr>
            <a:r>
              <a:rPr lang="nl-BE" b="1" dirty="0">
                <a:effectLst/>
                <a:latin typeface="Microsoft PhagsPa"/>
                <a:ea typeface="Calibri"/>
                <a:cs typeface="Times New Roman"/>
              </a:rPr>
              <a:t> </a:t>
            </a:r>
            <a:r>
              <a:rPr lang="nl-NL" dirty="0">
                <a:effectLst/>
                <a:latin typeface="Microsoft New Tai Lue"/>
                <a:ea typeface="Calibri"/>
                <a:cs typeface="Times New Roman"/>
              </a:rPr>
              <a:t>________________________­­­­­­­­­­­_________</a:t>
            </a:r>
            <a:endParaRPr lang="nl-BE" dirty="0">
              <a:effectLst/>
              <a:ea typeface="Calibri"/>
              <a:cs typeface="Times New Roman"/>
            </a:endParaRPr>
          </a:p>
          <a:p>
            <a:pPr marL="342900" lvl="0" indent="-342900">
              <a:lnSpc>
                <a:spcPct val="200000"/>
              </a:lnSpc>
              <a:spcAft>
                <a:spcPts val="0"/>
              </a:spcAft>
              <a:buFont typeface="Wingdings"/>
              <a:buChar char=""/>
            </a:pPr>
            <a:r>
              <a:rPr lang="nl-BE" b="1" dirty="0">
                <a:effectLst/>
                <a:latin typeface="Microsoft PhagsPa"/>
                <a:ea typeface="Calibri"/>
                <a:cs typeface="Times New Roman"/>
              </a:rPr>
              <a:t> </a:t>
            </a:r>
            <a:r>
              <a:rPr lang="nl-NL" dirty="0">
                <a:effectLst/>
                <a:latin typeface="Microsoft New Tai Lue"/>
                <a:ea typeface="Calibri"/>
                <a:cs typeface="Times New Roman"/>
              </a:rPr>
              <a:t>________________________­­­­­­­­­­­_________</a:t>
            </a:r>
            <a:endParaRPr lang="nl-BE" dirty="0">
              <a:effectLst/>
              <a:ea typeface="Calibri"/>
              <a:cs typeface="Times New Roman"/>
            </a:endParaRPr>
          </a:p>
          <a:p>
            <a:pPr marL="342900" lvl="0" indent="-342900">
              <a:lnSpc>
                <a:spcPct val="200000"/>
              </a:lnSpc>
              <a:spcAft>
                <a:spcPts val="0"/>
              </a:spcAft>
              <a:buFont typeface="Wingdings"/>
              <a:buChar char=""/>
            </a:pPr>
            <a:r>
              <a:rPr lang="nl-BE" b="1" dirty="0">
                <a:effectLst/>
                <a:latin typeface="Microsoft PhagsPa"/>
                <a:ea typeface="Calibri"/>
                <a:cs typeface="Times New Roman"/>
              </a:rPr>
              <a:t> </a:t>
            </a:r>
            <a:r>
              <a:rPr lang="nl-NL" dirty="0">
                <a:effectLst/>
                <a:latin typeface="Microsoft New Tai Lue"/>
                <a:ea typeface="Calibri"/>
                <a:cs typeface="Times New Roman"/>
              </a:rPr>
              <a:t>________________________­­­­­­­­­­­_________</a:t>
            </a:r>
            <a:endParaRPr lang="nl-BE" dirty="0">
              <a:effectLst/>
              <a:ea typeface="Calibri"/>
              <a:cs typeface="Times New Roman"/>
            </a:endParaRPr>
          </a:p>
          <a:p>
            <a:pPr marL="342900" lvl="0" indent="-342900">
              <a:lnSpc>
                <a:spcPct val="200000"/>
              </a:lnSpc>
              <a:spcAft>
                <a:spcPts val="0"/>
              </a:spcAft>
              <a:buFont typeface="Wingdings"/>
              <a:buChar char=""/>
            </a:pPr>
            <a:r>
              <a:rPr lang="nl-BE" dirty="0">
                <a:effectLst/>
                <a:latin typeface="Microsoft New Tai Lue"/>
                <a:ea typeface="Calibri"/>
                <a:cs typeface="Times New Roman"/>
              </a:rPr>
              <a:t> </a:t>
            </a:r>
            <a:r>
              <a:rPr lang="nl-NL" dirty="0">
                <a:effectLst/>
                <a:latin typeface="Microsoft New Tai Lue"/>
                <a:ea typeface="Calibri"/>
                <a:cs typeface="Times New Roman"/>
              </a:rPr>
              <a:t>________________________­­­­­­­­­­­_________</a:t>
            </a:r>
            <a:endParaRPr lang="nl-BE" dirty="0">
              <a:effectLst/>
              <a:ea typeface="Calibri"/>
              <a:cs typeface="Times New Roman"/>
            </a:endParaRPr>
          </a:p>
          <a:p>
            <a:pPr marL="342900" lvl="0" indent="-342900">
              <a:lnSpc>
                <a:spcPct val="200000"/>
              </a:lnSpc>
              <a:spcAft>
                <a:spcPts val="1000"/>
              </a:spcAft>
              <a:buFont typeface="Wingdings"/>
              <a:buChar char=""/>
            </a:pPr>
            <a:r>
              <a:rPr lang="nl-BE" b="1" dirty="0">
                <a:effectLst/>
                <a:latin typeface="Microsoft PhagsPa"/>
                <a:ea typeface="Calibri"/>
                <a:cs typeface="Times New Roman"/>
              </a:rPr>
              <a:t> …</a:t>
            </a:r>
            <a:endParaRPr lang="nl-BE" dirty="0">
              <a:effectLst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nl-BE" sz="1100" dirty="0">
                <a:effectLst/>
                <a:ea typeface="Calibri"/>
                <a:cs typeface="Times New Roman"/>
              </a:rPr>
              <a:t> </a:t>
            </a:r>
          </a:p>
        </p:txBody>
      </p:sp>
      <p:pic>
        <p:nvPicPr>
          <p:cNvPr id="3074" name="Picture 2" descr="Concentrische, Aangesloten, Netwerk, Team, Teamwor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3475" y="2489358"/>
            <a:ext cx="3162868" cy="3340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6602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Raster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Raster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Raster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Grid</Template>
  <TotalTime>500</TotalTime>
  <Words>210</Words>
  <Application>Microsoft Office PowerPoint</Application>
  <PresentationFormat>Diavoorstelling (4:3)</PresentationFormat>
  <Paragraphs>64</Paragraphs>
  <Slides>14</Slides>
  <Notes>0</Notes>
  <HiddenSlides>0</HiddenSlides>
  <MMClips>1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14</vt:i4>
      </vt:variant>
    </vt:vector>
  </HeadingPairs>
  <TitlesOfParts>
    <vt:vector size="15" baseType="lpstr">
      <vt:lpstr>Raster</vt:lpstr>
      <vt:lpstr>Stimulerend kiezen  Een blik op de wereld van de industrie</vt:lpstr>
      <vt:lpstr>1. Succesvol zijn </vt:lpstr>
      <vt:lpstr>1. Succesvol zijn</vt:lpstr>
      <vt:lpstr>1. Succesvol zijn</vt:lpstr>
      <vt:lpstr>2. Welke interesses heb ik?</vt:lpstr>
      <vt:lpstr>3. Welke talenten heb ik?</vt:lpstr>
      <vt:lpstr>3. Welke talenten heb ik?</vt:lpstr>
      <vt:lpstr>3. Welke talenten heb ik?</vt:lpstr>
      <vt:lpstr>4. Welke talenten heb ik volgens mijn klasgenoten?</vt:lpstr>
      <vt:lpstr>5. Welke functies passen bij mijn talenten en interesses?</vt:lpstr>
      <vt:lpstr>5. Welke functies passen bij mijn talenten en interesses?</vt:lpstr>
      <vt:lpstr>6. Welke studentenjob wil ik graag doen?</vt:lpstr>
      <vt:lpstr>7. Afsluitende boodschap</vt:lpstr>
      <vt:lpstr>7. Afsluitende boodschap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Het Beroepenhuis</dc:creator>
  <cp:lastModifiedBy>Het Beroepenhuis</cp:lastModifiedBy>
  <cp:revision>32</cp:revision>
  <dcterms:created xsi:type="dcterms:W3CDTF">2015-02-26T09:10:30Z</dcterms:created>
  <dcterms:modified xsi:type="dcterms:W3CDTF">2015-07-06T13:50:17Z</dcterms:modified>
</cp:coreProperties>
</file>