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368" r:id="rId26"/>
    <p:sldId id="369" r:id="rId27"/>
    <p:sldId id="283" r:id="rId28"/>
    <p:sldId id="370" r:id="rId29"/>
    <p:sldId id="371" r:id="rId30"/>
    <p:sldId id="286" r:id="rId31"/>
    <p:sldId id="285" r:id="rId32"/>
    <p:sldId id="287" r:id="rId33"/>
    <p:sldId id="288" r:id="rId34"/>
    <p:sldId id="289" r:id="rId35"/>
    <p:sldId id="291" r:id="rId36"/>
    <p:sldId id="292" r:id="rId37"/>
    <p:sldId id="293" r:id="rId38"/>
    <p:sldId id="294" r:id="rId39"/>
    <p:sldId id="295" r:id="rId40"/>
    <p:sldId id="296" r:id="rId41"/>
    <p:sldId id="297" r:id="rId42"/>
    <p:sldId id="298" r:id="rId43"/>
    <p:sldId id="334" r:id="rId44"/>
    <p:sldId id="301" r:id="rId45"/>
    <p:sldId id="302" r:id="rId46"/>
    <p:sldId id="303" r:id="rId47"/>
    <p:sldId id="304" r:id="rId48"/>
    <p:sldId id="305" r:id="rId49"/>
    <p:sldId id="306" r:id="rId50"/>
    <p:sldId id="308" r:id="rId51"/>
    <p:sldId id="309" r:id="rId52"/>
    <p:sldId id="310" r:id="rId53"/>
    <p:sldId id="311" r:id="rId54"/>
    <p:sldId id="313" r:id="rId55"/>
    <p:sldId id="314" r:id="rId56"/>
    <p:sldId id="315" r:id="rId57"/>
    <p:sldId id="316" r:id="rId58"/>
    <p:sldId id="319" r:id="rId59"/>
    <p:sldId id="318" r:id="rId60"/>
    <p:sldId id="320" r:id="rId61"/>
    <p:sldId id="321" r:id="rId62"/>
    <p:sldId id="322" r:id="rId63"/>
    <p:sldId id="323" r:id="rId64"/>
    <p:sldId id="324" r:id="rId65"/>
    <p:sldId id="325" r:id="rId66"/>
    <p:sldId id="326" r:id="rId67"/>
    <p:sldId id="357" r:id="rId68"/>
    <p:sldId id="335" r:id="rId69"/>
    <p:sldId id="355" r:id="rId70"/>
    <p:sldId id="358" r:id="rId71"/>
    <p:sldId id="356" r:id="rId72"/>
    <p:sldId id="328" r:id="rId73"/>
    <p:sldId id="336" r:id="rId74"/>
    <p:sldId id="329" r:id="rId75"/>
    <p:sldId id="338" r:id="rId76"/>
    <p:sldId id="339" r:id="rId77"/>
    <p:sldId id="261" r:id="rId78"/>
    <p:sldId id="340" r:id="rId79"/>
    <p:sldId id="342" r:id="rId80"/>
    <p:sldId id="367" r:id="rId81"/>
    <p:sldId id="343" r:id="rId82"/>
    <p:sldId id="344" r:id="rId83"/>
    <p:sldId id="330" r:id="rId84"/>
    <p:sldId id="360" r:id="rId85"/>
    <p:sldId id="359" r:id="rId86"/>
    <p:sldId id="361" r:id="rId87"/>
    <p:sldId id="362" r:id="rId88"/>
    <p:sldId id="372" r:id="rId89"/>
    <p:sldId id="363" r:id="rId90"/>
    <p:sldId id="364" r:id="rId91"/>
    <p:sldId id="365" r:id="rId92"/>
    <p:sldId id="366" r:id="rId93"/>
    <p:sldId id="332" r:id="rId94"/>
    <p:sldId id="346" r:id="rId95"/>
    <p:sldId id="333" r:id="rId96"/>
    <p:sldId id="347" r:id="rId97"/>
    <p:sldId id="348" r:id="rId98"/>
    <p:sldId id="349" r:id="rId99"/>
    <p:sldId id="350" r:id="rId100"/>
    <p:sldId id="351" r:id="rId101"/>
    <p:sldId id="352" r:id="rId102"/>
    <p:sldId id="353" r:id="rId103"/>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5397099-8686-44D0-9415-CCDACD671965}">
          <p14:sldIdLst>
            <p14:sldId id="256"/>
            <p14:sldId id="257"/>
            <p14:sldId id="258"/>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368"/>
            <p14:sldId id="369"/>
            <p14:sldId id="283"/>
            <p14:sldId id="370"/>
            <p14:sldId id="371"/>
            <p14:sldId id="286"/>
            <p14:sldId id="285"/>
            <p14:sldId id="287"/>
            <p14:sldId id="288"/>
            <p14:sldId id="289"/>
            <p14:sldId id="291"/>
            <p14:sldId id="292"/>
            <p14:sldId id="293"/>
            <p14:sldId id="294"/>
            <p14:sldId id="295"/>
            <p14:sldId id="296"/>
            <p14:sldId id="297"/>
            <p14:sldId id="298"/>
            <p14:sldId id="334"/>
            <p14:sldId id="301"/>
            <p14:sldId id="302"/>
            <p14:sldId id="303"/>
            <p14:sldId id="304"/>
            <p14:sldId id="305"/>
            <p14:sldId id="306"/>
            <p14:sldId id="308"/>
            <p14:sldId id="309"/>
            <p14:sldId id="310"/>
            <p14:sldId id="311"/>
            <p14:sldId id="313"/>
            <p14:sldId id="314"/>
            <p14:sldId id="315"/>
            <p14:sldId id="316"/>
            <p14:sldId id="319"/>
            <p14:sldId id="318"/>
            <p14:sldId id="320"/>
            <p14:sldId id="321"/>
            <p14:sldId id="322"/>
            <p14:sldId id="323"/>
            <p14:sldId id="324"/>
            <p14:sldId id="325"/>
            <p14:sldId id="326"/>
            <p14:sldId id="357"/>
            <p14:sldId id="335"/>
            <p14:sldId id="355"/>
            <p14:sldId id="358"/>
            <p14:sldId id="356"/>
            <p14:sldId id="328"/>
            <p14:sldId id="336"/>
            <p14:sldId id="329"/>
            <p14:sldId id="338"/>
            <p14:sldId id="339"/>
            <p14:sldId id="261"/>
            <p14:sldId id="340"/>
            <p14:sldId id="342"/>
            <p14:sldId id="367"/>
            <p14:sldId id="343"/>
            <p14:sldId id="344"/>
            <p14:sldId id="330"/>
            <p14:sldId id="360"/>
            <p14:sldId id="359"/>
            <p14:sldId id="361"/>
            <p14:sldId id="362"/>
            <p14:sldId id="372"/>
            <p14:sldId id="363"/>
            <p14:sldId id="364"/>
            <p14:sldId id="365"/>
            <p14:sldId id="366"/>
            <p14:sldId id="332"/>
            <p14:sldId id="346"/>
            <p14:sldId id="333"/>
            <p14:sldId id="347"/>
            <p14:sldId id="348"/>
            <p14:sldId id="349"/>
            <p14:sldId id="350"/>
            <p14:sldId id="351"/>
            <p14:sldId id="352"/>
            <p14:sldId id="35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83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1" d="100"/>
          <a:sy n="61" d="100"/>
        </p:scale>
        <p:origin x="62" y="7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3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31279"/>
            <a:ext cx="9144000" cy="1121870"/>
          </a:xfrm>
        </p:spPr>
        <p:txBody>
          <a:bodyPr anchor="b">
            <a:normAutofit/>
          </a:bodyPr>
          <a:lstStyle>
            <a:lvl1pPr algn="ctr">
              <a:defRPr sz="4400"/>
            </a:lvl1pPr>
          </a:lstStyle>
          <a:p>
            <a:r>
              <a:rPr lang="en-US"/>
              <a:t>Click to edit Master title style</a:t>
            </a:r>
            <a:endParaRPr lang="nl-BE" dirty="0"/>
          </a:p>
        </p:txBody>
      </p:sp>
      <p:sp>
        <p:nvSpPr>
          <p:cNvPr id="3" name="Subtitle 2"/>
          <p:cNvSpPr>
            <a:spLocks noGrp="1"/>
          </p:cNvSpPr>
          <p:nvPr>
            <p:ph type="subTitle" idx="1"/>
          </p:nvPr>
        </p:nvSpPr>
        <p:spPr>
          <a:xfrm>
            <a:off x="1524000" y="420571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55028" y="1787759"/>
            <a:ext cx="3437221" cy="973196"/>
          </a:xfrm>
          <a:prstGeom prst="rect">
            <a:avLst/>
          </a:prstGeom>
        </p:spPr>
      </p:pic>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55028" y="1787759"/>
            <a:ext cx="3437221" cy="973196"/>
          </a:xfrm>
          <a:prstGeom prst="rect">
            <a:avLst/>
          </a:prstGeom>
        </p:spPr>
      </p:pic>
    </p:spTree>
    <p:extLst>
      <p:ext uri="{BB962C8B-B14F-4D97-AF65-F5344CB8AC3E}">
        <p14:creationId xmlns:p14="http://schemas.microsoft.com/office/powerpoint/2010/main" val="4261827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32880" y="6138296"/>
            <a:ext cx="2541916" cy="719704"/>
          </a:xfrm>
          <a:prstGeom prst="rect">
            <a:avLst/>
          </a:prstGeom>
        </p:spPr>
      </p:pic>
      <p:sp>
        <p:nvSpPr>
          <p:cNvPr id="2" name="Title 1"/>
          <p:cNvSpPr>
            <a:spLocks noGrp="1"/>
          </p:cNvSpPr>
          <p:nvPr>
            <p:ph type="title"/>
          </p:nvPr>
        </p:nvSpPr>
        <p:spPr/>
        <p:txBody>
          <a:bodyPr/>
          <a:lstStyle/>
          <a:p>
            <a:r>
              <a:rPr lang="en-US"/>
              <a:t>Click to edit Master title style</a:t>
            </a:r>
            <a:endParaRPr lang="nl-BE"/>
          </a:p>
        </p:txBody>
      </p:sp>
      <p:sp>
        <p:nvSpPr>
          <p:cNvPr id="3" name="Vertical Text Placeholder 2"/>
          <p:cNvSpPr>
            <a:spLocks noGrp="1"/>
          </p:cNvSpPr>
          <p:nvPr>
            <p:ph type="body" orient="vert" idx="1"/>
          </p:nvPr>
        </p:nvSpPr>
        <p:spPr>
          <a:xfrm>
            <a:off x="838200" y="1825625"/>
            <a:ext cx="10515600" cy="422894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cxnSp>
        <p:nvCxnSpPr>
          <p:cNvPr id="8" name="Straight Connector 7"/>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32880" y="6138296"/>
            <a:ext cx="2541916" cy="719704"/>
          </a:xfrm>
          <a:prstGeom prst="rect">
            <a:avLst/>
          </a:prstGeom>
        </p:spPr>
      </p:pic>
      <p:cxnSp>
        <p:nvCxnSpPr>
          <p:cNvPr id="9" name="Straight Connector 8"/>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26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32880" y="6138296"/>
            <a:ext cx="2541916" cy="719704"/>
          </a:xfrm>
          <a:prstGeom prst="rect">
            <a:avLst/>
          </a:prstGeom>
        </p:spPr>
      </p:pic>
      <p:sp>
        <p:nvSpPr>
          <p:cNvPr id="2" name="Vertical Title 1"/>
          <p:cNvSpPr>
            <a:spLocks noGrp="1"/>
          </p:cNvSpPr>
          <p:nvPr>
            <p:ph type="title" orient="vert"/>
          </p:nvPr>
        </p:nvSpPr>
        <p:spPr>
          <a:xfrm>
            <a:off x="8724899" y="365125"/>
            <a:ext cx="2647395" cy="5707201"/>
          </a:xfrm>
        </p:spPr>
        <p:txBody>
          <a:bodyPr vert="eaVert"/>
          <a:lstStyle/>
          <a:p>
            <a:r>
              <a:rPr lang="en-US"/>
              <a:t>Click to edit Master title style</a:t>
            </a:r>
            <a:endParaRPr lang="nl-BE"/>
          </a:p>
        </p:txBody>
      </p:sp>
      <p:sp>
        <p:nvSpPr>
          <p:cNvPr id="3" name="Vertical Text Placeholder 2"/>
          <p:cNvSpPr>
            <a:spLocks noGrp="1"/>
          </p:cNvSpPr>
          <p:nvPr>
            <p:ph type="body" orient="vert" idx="1"/>
          </p:nvPr>
        </p:nvSpPr>
        <p:spPr>
          <a:xfrm>
            <a:off x="838199" y="365125"/>
            <a:ext cx="7746507" cy="57072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cxnSp>
        <p:nvCxnSpPr>
          <p:cNvPr id="8" name="Straight Connector 7"/>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32880" y="6138296"/>
            <a:ext cx="2541916" cy="719704"/>
          </a:xfrm>
          <a:prstGeom prst="rect">
            <a:avLst/>
          </a:prstGeom>
        </p:spPr>
      </p:pic>
      <p:cxnSp>
        <p:nvCxnSpPr>
          <p:cNvPr id="9" name="Straight Connector 8"/>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484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41758" y="6138296"/>
            <a:ext cx="2541916" cy="719704"/>
          </a:xfrm>
          <a:prstGeom prst="rect">
            <a:avLst/>
          </a:prstGeom>
        </p:spPr>
      </p:pic>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idx="1"/>
          </p:nvPr>
        </p:nvSpPr>
        <p:spPr>
          <a:xfrm>
            <a:off x="838200" y="1825625"/>
            <a:ext cx="10515600" cy="42378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cxnSp>
        <p:nvCxnSpPr>
          <p:cNvPr id="8" name="Straight Connector 7"/>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41758" y="6138296"/>
            <a:ext cx="2541916" cy="719704"/>
          </a:xfrm>
          <a:prstGeom prst="rect">
            <a:avLst/>
          </a:prstGeom>
        </p:spPr>
      </p:pic>
      <p:cxnSp>
        <p:nvCxnSpPr>
          <p:cNvPr id="9" name="Straight Connector 8"/>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445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41758" y="6138296"/>
            <a:ext cx="2541916" cy="719704"/>
          </a:xfrm>
          <a:prstGeom prst="rect">
            <a:avLst/>
          </a:prstGeom>
        </p:spPr>
      </p:pic>
      <p:sp>
        <p:nvSpPr>
          <p:cNvPr id="2" name="Title 1"/>
          <p:cNvSpPr>
            <a:spLocks noGrp="1"/>
          </p:cNvSpPr>
          <p:nvPr>
            <p:ph type="title"/>
          </p:nvPr>
        </p:nvSpPr>
        <p:spPr>
          <a:xfrm>
            <a:off x="831850" y="1505551"/>
            <a:ext cx="10515600" cy="2852737"/>
          </a:xfrm>
        </p:spPr>
        <p:txBody>
          <a:bodyPr anchor="b"/>
          <a:lstStyle>
            <a:lvl1pPr>
              <a:defRPr sz="6000"/>
            </a:lvl1pPr>
          </a:lstStyle>
          <a:p>
            <a:r>
              <a:rPr lang="en-US"/>
              <a:t>Click to edit Master title style</a:t>
            </a:r>
            <a:endParaRPr lang="nl-BE"/>
          </a:p>
        </p:txBody>
      </p:sp>
      <p:sp>
        <p:nvSpPr>
          <p:cNvPr id="3" name="Text Placeholder 2"/>
          <p:cNvSpPr>
            <a:spLocks noGrp="1"/>
          </p:cNvSpPr>
          <p:nvPr>
            <p:ph type="body" idx="1"/>
          </p:nvPr>
        </p:nvSpPr>
        <p:spPr>
          <a:xfrm>
            <a:off x="831850" y="4358288"/>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cxnSp>
        <p:nvCxnSpPr>
          <p:cNvPr id="8" name="Straight Connector 7"/>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41758" y="6138296"/>
            <a:ext cx="2541916" cy="719704"/>
          </a:xfrm>
          <a:prstGeom prst="rect">
            <a:avLst/>
          </a:prstGeom>
        </p:spPr>
      </p:pic>
      <p:cxnSp>
        <p:nvCxnSpPr>
          <p:cNvPr id="9" name="Straight Connector 8"/>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620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41758" y="6138296"/>
            <a:ext cx="2541916" cy="719704"/>
          </a:xfrm>
          <a:prstGeom prst="rect">
            <a:avLst/>
          </a:prstGeom>
        </p:spPr>
      </p:pic>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sz="half" idx="1"/>
          </p:nvPr>
        </p:nvSpPr>
        <p:spPr>
          <a:xfrm>
            <a:off x="838200" y="1825625"/>
            <a:ext cx="5171983" cy="42740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p:nvPr>
        </p:nvSpPr>
        <p:spPr>
          <a:xfrm>
            <a:off x="6172200" y="1825625"/>
            <a:ext cx="5181600" cy="42740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cxnSp>
        <p:nvCxnSpPr>
          <p:cNvPr id="8" name="Straight Connector 7"/>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41758" y="6138296"/>
            <a:ext cx="2541916" cy="719704"/>
          </a:xfrm>
          <a:prstGeom prst="rect">
            <a:avLst/>
          </a:prstGeom>
        </p:spPr>
      </p:pic>
      <p:cxnSp>
        <p:nvCxnSpPr>
          <p:cNvPr id="10" name="Straight Connector 9"/>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5601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41758" y="6138296"/>
            <a:ext cx="2541916" cy="719704"/>
          </a:xfrm>
          <a:prstGeom prst="rect">
            <a:avLst/>
          </a:prstGeom>
        </p:spPr>
      </p:pic>
      <p:sp>
        <p:nvSpPr>
          <p:cNvPr id="2" name="Title 1"/>
          <p:cNvSpPr>
            <a:spLocks noGrp="1"/>
          </p:cNvSpPr>
          <p:nvPr>
            <p:ph type="title"/>
          </p:nvPr>
        </p:nvSpPr>
        <p:spPr>
          <a:xfrm>
            <a:off x="839788" y="365125"/>
            <a:ext cx="10515600" cy="1325563"/>
          </a:xfrm>
        </p:spPr>
        <p:txBody>
          <a:bodyPr/>
          <a:lstStyle/>
          <a:p>
            <a:r>
              <a:rPr lang="en-US"/>
              <a:t>Click to edit Master title style</a:t>
            </a:r>
            <a:endParaRPr lang="nl-B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672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5672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cxnSp>
        <p:nvCxnSpPr>
          <p:cNvPr id="10" name="Straight Connector 9"/>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41758" y="6138296"/>
            <a:ext cx="2541916" cy="719704"/>
          </a:xfrm>
          <a:prstGeom prst="rect">
            <a:avLst/>
          </a:prstGeom>
        </p:spPr>
      </p:pic>
      <p:cxnSp>
        <p:nvCxnSpPr>
          <p:cNvPr id="12" name="Straight Connector 11"/>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1645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41758" y="6138296"/>
            <a:ext cx="2541916" cy="719704"/>
          </a:xfrm>
          <a:prstGeom prst="rect">
            <a:avLst/>
          </a:prstGeom>
        </p:spPr>
      </p:pic>
      <p:cxnSp>
        <p:nvCxnSpPr>
          <p:cNvPr id="6" name="Straight Connector 5"/>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41758" y="6138296"/>
            <a:ext cx="2541916" cy="719704"/>
          </a:xfrm>
          <a:prstGeom prst="rect">
            <a:avLst/>
          </a:prstGeom>
        </p:spPr>
      </p:pic>
      <p:cxnSp>
        <p:nvCxnSpPr>
          <p:cNvPr id="8" name="Straight Connector 7"/>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2766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32880" y="6138296"/>
            <a:ext cx="2541916" cy="719704"/>
          </a:xfrm>
          <a:prstGeom prst="rect">
            <a:avLst/>
          </a:prstGeom>
        </p:spPr>
      </p:pic>
      <p:cxnSp>
        <p:nvCxnSpPr>
          <p:cNvPr id="5" name="Straight Connector 4"/>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32880" y="6138296"/>
            <a:ext cx="2541916" cy="719704"/>
          </a:xfrm>
          <a:prstGeom prst="rect">
            <a:avLst/>
          </a:prstGeom>
        </p:spPr>
      </p:pic>
      <p:cxnSp>
        <p:nvCxnSpPr>
          <p:cNvPr id="7" name="Straight Connector 6"/>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5536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32880" y="6138296"/>
            <a:ext cx="2541916" cy="719704"/>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9" name="Straight Connector 8"/>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32880" y="6138296"/>
            <a:ext cx="2541916" cy="719704"/>
          </a:xfrm>
          <a:prstGeom prst="rect">
            <a:avLst/>
          </a:prstGeom>
        </p:spPr>
      </p:pic>
      <p:cxnSp>
        <p:nvCxnSpPr>
          <p:cNvPr id="10" name="Straight Connector 9"/>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976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32880" y="6138296"/>
            <a:ext cx="2541916" cy="719704"/>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nl-B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9" name="Straight Connector 8"/>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32880" y="6138296"/>
            <a:ext cx="2541916" cy="719704"/>
          </a:xfrm>
          <a:prstGeom prst="rect">
            <a:avLst/>
          </a:prstGeom>
        </p:spPr>
      </p:pic>
      <p:cxnSp>
        <p:nvCxnSpPr>
          <p:cNvPr id="10" name="Straight Connector 9"/>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39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BE" dirty="0"/>
          </a:p>
        </p:txBody>
      </p:sp>
      <p:sp>
        <p:nvSpPr>
          <p:cNvPr id="3" name="Text Placeholder 2"/>
          <p:cNvSpPr>
            <a:spLocks noGrp="1"/>
          </p:cNvSpPr>
          <p:nvPr>
            <p:ph type="body" idx="1"/>
          </p:nvPr>
        </p:nvSpPr>
        <p:spPr>
          <a:xfrm>
            <a:off x="838200" y="1825625"/>
            <a:ext cx="10515600" cy="419343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spTree>
    <p:extLst>
      <p:ext uri="{BB962C8B-B14F-4D97-AF65-F5344CB8AC3E}">
        <p14:creationId xmlns:p14="http://schemas.microsoft.com/office/powerpoint/2010/main" val="13438124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93959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757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757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757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757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757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4.emf"/><Relationship Id="rId5" Type="http://schemas.openxmlformats.org/officeDocument/2006/relationships/oleObject" Target="../embeddings/oleObject5.bin"/><Relationship Id="rId4" Type="http://schemas.openxmlformats.org/officeDocument/2006/relationships/image" Target="../media/image33.emf"/></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7.emf"/></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40.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image" Target="../media/image6.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5.wmf"/><Relationship Id="rId5" Type="http://schemas.openxmlformats.org/officeDocument/2006/relationships/oleObject" Target="../embeddings/oleObject10.bin"/><Relationship Id="rId4" Type="http://schemas.openxmlformats.org/officeDocument/2006/relationships/image" Target="../media/image44.wmf"/></Relationships>
</file>

<file path=ppt/slides/_rels/slide6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bretagne-tip.de/images/essen-trinken/fisch-meeresfruechte-plateau-de-fruits-de-mer.jpg"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97F23-85D0-4E43-B603-E9C6FB7FF86A}"/>
              </a:ext>
            </a:extLst>
          </p:cNvPr>
          <p:cNvSpPr>
            <a:spLocks noGrp="1"/>
          </p:cNvSpPr>
          <p:nvPr>
            <p:ph type="ctrTitle"/>
          </p:nvPr>
        </p:nvSpPr>
        <p:spPr/>
        <p:txBody>
          <a:bodyPr/>
          <a:lstStyle/>
          <a:p>
            <a:r>
              <a:rPr lang="nl-BE" dirty="0"/>
              <a:t>Les Bonnes Pratiques d’Hygiène</a:t>
            </a:r>
          </a:p>
        </p:txBody>
      </p:sp>
      <p:sp>
        <p:nvSpPr>
          <p:cNvPr id="3" name="Subtitle 2">
            <a:extLst>
              <a:ext uri="{FF2B5EF4-FFF2-40B4-BE49-F238E27FC236}">
                <a16:creationId xmlns:a16="http://schemas.microsoft.com/office/drawing/2014/main" id="{49196745-19E9-44FF-BD07-22E1D55EAD1A}"/>
              </a:ext>
            </a:extLst>
          </p:cNvPr>
          <p:cNvSpPr>
            <a:spLocks noGrp="1"/>
          </p:cNvSpPr>
          <p:nvPr>
            <p:ph type="subTitle" idx="1"/>
          </p:nvPr>
        </p:nvSpPr>
        <p:spPr/>
        <p:txBody>
          <a:bodyPr/>
          <a:lstStyle/>
          <a:p>
            <a:r>
              <a:rPr lang="nl-BE" dirty="0"/>
              <a:t>Notions de base</a:t>
            </a:r>
          </a:p>
        </p:txBody>
      </p:sp>
    </p:spTree>
    <p:extLst>
      <p:ext uri="{BB962C8B-B14F-4D97-AF65-F5344CB8AC3E}">
        <p14:creationId xmlns:p14="http://schemas.microsoft.com/office/powerpoint/2010/main" val="2290164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163785F8-1079-4484-A603-D3E11695109D}"/>
              </a:ext>
            </a:extLst>
          </p:cNvPr>
          <p:cNvCxnSpPr>
            <a:cxnSpLocks/>
          </p:cNvCxnSpPr>
          <p:nvPr/>
        </p:nvCxnSpPr>
        <p:spPr>
          <a:xfrm flipH="1">
            <a:off x="2819400" y="3855720"/>
            <a:ext cx="322250" cy="845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6383B6D-5F4A-4928-B3F8-912DE28C7AAD}"/>
              </a:ext>
            </a:extLst>
          </p:cNvPr>
          <p:cNvCxnSpPr>
            <a:cxnSpLocks/>
          </p:cNvCxnSpPr>
          <p:nvPr/>
        </p:nvCxnSpPr>
        <p:spPr>
          <a:xfrm>
            <a:off x="5918537" y="3782377"/>
            <a:ext cx="90436" cy="81248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20B5CB2-723E-4CC7-BC13-FF760DDF2056}"/>
              </a:ext>
            </a:extLst>
          </p:cNvPr>
          <p:cNvCxnSpPr>
            <a:cxnSpLocks/>
          </p:cNvCxnSpPr>
          <p:nvPr/>
        </p:nvCxnSpPr>
        <p:spPr>
          <a:xfrm>
            <a:off x="5025996" y="3782377"/>
            <a:ext cx="180673" cy="81248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5930DBD-9C76-4288-BA00-973912355250}"/>
              </a:ext>
            </a:extLst>
          </p:cNvPr>
          <p:cNvCxnSpPr>
            <a:cxnSpLocks/>
          </p:cNvCxnSpPr>
          <p:nvPr/>
        </p:nvCxnSpPr>
        <p:spPr>
          <a:xfrm flipH="1">
            <a:off x="3779520" y="3782377"/>
            <a:ext cx="129540" cy="102584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1494446-5BE7-4E26-8838-5734A1F9DD9C}"/>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4361" b="92632" l="4079" r="95395">
                        <a14:foregroundMark x1="56579" y1="4511" x2="56579" y2="4511"/>
                        <a14:foregroundMark x1="61974" y1="6015" x2="61974" y2="6015"/>
                        <a14:foregroundMark x1="50263" y1="10075" x2="50263" y2="10075"/>
                        <a14:foregroundMark x1="38026" y1="24511" x2="38026" y2="24511"/>
                        <a14:foregroundMark x1="74211" y1="24812" x2="74211" y2="24812"/>
                        <a14:foregroundMark x1="63026" y1="8421" x2="63026" y2="8421"/>
                        <a14:foregroundMark x1="87895" y1="47218" x2="87895" y2="47218"/>
                        <a14:foregroundMark x1="67368" y1="46617" x2="67368" y2="46617"/>
                        <a14:foregroundMark x1="64079" y1="72481" x2="64079" y2="72481"/>
                        <a14:foregroundMark x1="81711" y1="70075" x2="81711" y2="70075"/>
                        <a14:foregroundMark x1="88158" y1="84361" x2="88158" y2="84361"/>
                        <a14:foregroundMark x1="91711" y1="86165" x2="91711" y2="86165"/>
                        <a14:foregroundMark x1="95526" y1="81955" x2="95526" y2="81955"/>
                        <a14:foregroundMark x1="71184" y1="86165" x2="71184" y2="86165"/>
                        <a14:foregroundMark x1="68947" y1="82256" x2="68947" y2="82256"/>
                        <a14:foregroundMark x1="48947" y1="74887" x2="48947" y2="74887"/>
                        <a14:foregroundMark x1="40395" y1="85714" x2="40395" y2="85714"/>
                        <a14:foregroundMark x1="34342" y1="90226" x2="34342" y2="90226"/>
                        <a14:foregroundMark x1="33684" y1="92632" x2="33684" y2="92632"/>
                        <a14:foregroundMark x1="33158" y1="72782" x2="33158" y2="72782"/>
                        <a14:foregroundMark x1="25132" y1="83308" x2="25132" y2="83308"/>
                        <a14:foregroundMark x1="29605" y1="50526" x2="29605" y2="50526"/>
                        <a14:foregroundMark x1="36579" y1="49023" x2="36579" y2="49023"/>
                        <a14:foregroundMark x1="49211" y1="49925" x2="49211" y2="49925"/>
                        <a14:foregroundMark x1="16842" y1="50677" x2="16842" y2="50677"/>
                        <a14:foregroundMark x1="17368" y1="50977" x2="17368" y2="50977"/>
                        <a14:foregroundMark x1="15789" y1="51128" x2="15789" y2="51128"/>
                        <a14:foregroundMark x1="15789" y1="52030" x2="15789" y2="52030"/>
                        <a14:foregroundMark x1="14868" y1="51729" x2="14868" y2="51729"/>
                        <a14:foregroundMark x1="14868" y1="49624" x2="14868" y2="49624"/>
                        <a14:foregroundMark x1="13684" y1="50827" x2="13684" y2="50827"/>
                        <a14:foregroundMark x1="13947" y1="52030" x2="13947" y2="52030"/>
                        <a14:foregroundMark x1="12368" y1="51278" x2="12368" y2="51278"/>
                        <a14:foregroundMark x1="10789" y1="51278" x2="10789" y2="51278"/>
                        <a14:foregroundMark x1="10789" y1="52030" x2="10789" y2="52030"/>
                        <a14:foregroundMark x1="10789" y1="24511" x2="10789" y2="24511"/>
                        <a14:foregroundMark x1="10921" y1="25414" x2="10921" y2="25414"/>
                        <a14:foregroundMark x1="11579" y1="24211" x2="11579" y2="24211"/>
                        <a14:foregroundMark x1="13684" y1="24211" x2="13684" y2="24211"/>
                        <a14:foregroundMark x1="14079" y1="25113" x2="14079" y2="25113"/>
                        <a14:foregroundMark x1="14868" y1="24662" x2="14868" y2="24662"/>
                        <a14:foregroundMark x1="15000" y1="23008" x2="15000" y2="23008"/>
                        <a14:foregroundMark x1="17368" y1="24211" x2="17368" y2="24211"/>
                        <a14:foregroundMark x1="17368" y1="76992" x2="17368" y2="76992"/>
                        <a14:foregroundMark x1="14737" y1="77143" x2="14737" y2="77143"/>
                        <a14:foregroundMark x1="15000" y1="75489" x2="15000" y2="75489"/>
                        <a14:foregroundMark x1="13158" y1="76541" x2="13158" y2="76541"/>
                        <a14:foregroundMark x1="11711" y1="76692" x2="11711" y2="76692"/>
                        <a14:foregroundMark x1="7237" y1="75639" x2="7237" y2="75639"/>
                        <a14:foregroundMark x1="5395" y1="75940" x2="5395" y2="75940"/>
                        <a14:foregroundMark x1="4079" y1="78647" x2="4079" y2="78647"/>
                        <a14:foregroundMark x1="8026" y1="49774" x2="8026" y2="49774"/>
                        <a14:foregroundMark x1="5263" y1="49774" x2="5263" y2="49774"/>
                        <a14:foregroundMark x1="8421" y1="23759" x2="8421" y2="23759"/>
                        <a14:foregroundMark x1="5263" y1="24511" x2="5263" y2="24511"/>
                        <a14:foregroundMark x1="26842" y1="70226" x2="26842" y2="70226"/>
                        <a14:foregroundMark x1="24211" y1="52331" x2="24211" y2="52331"/>
                      </a14:backgroundRemoval>
                    </a14:imgEffect>
                  </a14:imgLayer>
                </a14:imgProps>
              </a:ext>
              <a:ext uri="{28A0092B-C50C-407E-A947-70E740481C1C}">
                <a14:useLocalDpi xmlns:a14="http://schemas.microsoft.com/office/drawing/2010/main"/>
              </a:ext>
            </a:extLst>
          </a:blip>
          <a:stretch>
            <a:fillRect/>
          </a:stretch>
        </p:blipFill>
        <p:spPr>
          <a:xfrm>
            <a:off x="1771047" y="1427747"/>
            <a:ext cx="4769089" cy="4172953"/>
          </a:xfrm>
          <a:prstGeom prst="rect">
            <a:avLst/>
          </a:prstGeom>
        </p:spPr>
      </p:pic>
      <p:sp>
        <p:nvSpPr>
          <p:cNvPr id="2" name="Title 1">
            <a:extLst>
              <a:ext uri="{FF2B5EF4-FFF2-40B4-BE49-F238E27FC236}">
                <a16:creationId xmlns:a16="http://schemas.microsoft.com/office/drawing/2014/main" id="{D1838848-682A-46C6-B231-98C700906D48}"/>
              </a:ext>
            </a:extLst>
          </p:cNvPr>
          <p:cNvSpPr>
            <a:spLocks noGrp="1"/>
          </p:cNvSpPr>
          <p:nvPr>
            <p:ph type="title"/>
          </p:nvPr>
        </p:nvSpPr>
        <p:spPr/>
        <p:txBody>
          <a:bodyPr>
            <a:normAutofit/>
          </a:bodyPr>
          <a:lstStyle/>
          <a:p>
            <a:r>
              <a:rPr lang="nl-BE" sz="4000" dirty="0"/>
              <a:t>La croissance bactérienne</a:t>
            </a:r>
          </a:p>
        </p:txBody>
      </p:sp>
      <p:cxnSp>
        <p:nvCxnSpPr>
          <p:cNvPr id="6" name="Straight Connector 5">
            <a:extLst>
              <a:ext uri="{FF2B5EF4-FFF2-40B4-BE49-F238E27FC236}">
                <a16:creationId xmlns:a16="http://schemas.microsoft.com/office/drawing/2014/main" id="{08175182-3820-4225-9CFC-30164CAC9CAD}"/>
              </a:ext>
            </a:extLst>
          </p:cNvPr>
          <p:cNvCxnSpPr>
            <a:cxnSpLocks/>
          </p:cNvCxnSpPr>
          <p:nvPr/>
        </p:nvCxnSpPr>
        <p:spPr>
          <a:xfrm flipH="1">
            <a:off x="3909060" y="2072640"/>
            <a:ext cx="327660" cy="2362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F0EA794-AC9C-476D-A644-4EFC25CFE826}"/>
              </a:ext>
            </a:extLst>
          </p:cNvPr>
          <p:cNvCxnSpPr>
            <a:cxnSpLocks/>
          </p:cNvCxnSpPr>
          <p:nvPr/>
        </p:nvCxnSpPr>
        <p:spPr>
          <a:xfrm flipH="1" flipV="1">
            <a:off x="4739640" y="2072640"/>
            <a:ext cx="342900" cy="229552"/>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764DB2D-2E38-4F4E-AB53-2C9C8CE17683}"/>
              </a:ext>
            </a:extLst>
          </p:cNvPr>
          <p:cNvCxnSpPr>
            <a:cxnSpLocks/>
          </p:cNvCxnSpPr>
          <p:nvPr/>
        </p:nvCxnSpPr>
        <p:spPr>
          <a:xfrm flipH="1" flipV="1">
            <a:off x="5509260" y="2811780"/>
            <a:ext cx="259080" cy="28956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E3D3AF7-DD53-4384-A0E0-143D52568B58}"/>
              </a:ext>
            </a:extLst>
          </p:cNvPr>
          <p:cNvCxnSpPr>
            <a:cxnSpLocks/>
          </p:cNvCxnSpPr>
          <p:nvPr/>
        </p:nvCxnSpPr>
        <p:spPr>
          <a:xfrm flipH="1" flipV="1">
            <a:off x="3779520" y="2849880"/>
            <a:ext cx="220980" cy="34194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99B0E2-D9CA-4221-9F80-2C1BD3A0BF53}"/>
              </a:ext>
            </a:extLst>
          </p:cNvPr>
          <p:cNvCxnSpPr>
            <a:cxnSpLocks/>
          </p:cNvCxnSpPr>
          <p:nvPr/>
        </p:nvCxnSpPr>
        <p:spPr>
          <a:xfrm flipH="1">
            <a:off x="5008548" y="2811780"/>
            <a:ext cx="198121" cy="3381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9C20C62-7599-4450-9A74-6467D0CD2343}"/>
              </a:ext>
            </a:extLst>
          </p:cNvPr>
          <p:cNvCxnSpPr>
            <a:cxnSpLocks/>
          </p:cNvCxnSpPr>
          <p:nvPr/>
        </p:nvCxnSpPr>
        <p:spPr>
          <a:xfrm flipH="1">
            <a:off x="3205313" y="2849880"/>
            <a:ext cx="294475" cy="34194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8BC0C88-5A49-486D-8A75-0A03940ED571}"/>
              </a:ext>
            </a:extLst>
          </p:cNvPr>
          <p:cNvCxnSpPr>
            <a:cxnSpLocks/>
          </p:cNvCxnSpPr>
          <p:nvPr/>
        </p:nvCxnSpPr>
        <p:spPr>
          <a:xfrm flipH="1" flipV="1">
            <a:off x="3350095" y="3834764"/>
            <a:ext cx="94145" cy="35385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8A28E44-9575-4CFA-9E90-74481A71F24B}"/>
              </a:ext>
            </a:extLst>
          </p:cNvPr>
          <p:cNvCxnSpPr>
            <a:cxnSpLocks/>
          </p:cNvCxnSpPr>
          <p:nvPr/>
        </p:nvCxnSpPr>
        <p:spPr>
          <a:xfrm flipH="1" flipV="1">
            <a:off x="4108519" y="3834764"/>
            <a:ext cx="81484" cy="44386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4020976-FB1A-4A59-AC4B-400DA4D2EDF8}"/>
              </a:ext>
            </a:extLst>
          </p:cNvPr>
          <p:cNvCxnSpPr>
            <a:cxnSpLocks/>
          </p:cNvCxnSpPr>
          <p:nvPr/>
        </p:nvCxnSpPr>
        <p:spPr>
          <a:xfrm flipV="1">
            <a:off x="4841907" y="3772375"/>
            <a:ext cx="19222" cy="41624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165F64E-0BF9-41CA-B467-548417C25DE2}"/>
              </a:ext>
            </a:extLst>
          </p:cNvPr>
          <p:cNvCxnSpPr>
            <a:cxnSpLocks/>
          </p:cNvCxnSpPr>
          <p:nvPr/>
        </p:nvCxnSpPr>
        <p:spPr>
          <a:xfrm flipV="1">
            <a:off x="5638800" y="3782379"/>
            <a:ext cx="52221" cy="27431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40D12F0D-5055-43A5-A461-1CB8AD80F2C6}"/>
              </a:ext>
            </a:extLst>
          </p:cNvPr>
          <p:cNvSpPr txBox="1"/>
          <p:nvPr/>
        </p:nvSpPr>
        <p:spPr>
          <a:xfrm>
            <a:off x="6540136" y="1549420"/>
            <a:ext cx="3122971" cy="523220"/>
          </a:xfrm>
          <a:prstGeom prst="rect">
            <a:avLst/>
          </a:prstGeom>
          <a:noFill/>
        </p:spPr>
        <p:txBody>
          <a:bodyPr wrap="none" rtlCol="0">
            <a:spAutoFit/>
          </a:bodyPr>
          <a:lstStyle/>
          <a:p>
            <a:r>
              <a:rPr lang="nl-BE" sz="2800" dirty="0">
                <a:solidFill>
                  <a:schemeClr val="tx2"/>
                </a:solidFill>
                <a:latin typeface="Arial" panose="020B0604020202020204" pitchFamily="34" charset="0"/>
                <a:cs typeface="Arial" panose="020B0604020202020204" pitchFamily="34" charset="0"/>
              </a:rPr>
              <a:t>Après 10 heures : </a:t>
            </a:r>
          </a:p>
        </p:txBody>
      </p:sp>
      <p:sp>
        <p:nvSpPr>
          <p:cNvPr id="46" name="Flèche vers le bas 9">
            <a:extLst>
              <a:ext uri="{FF2B5EF4-FFF2-40B4-BE49-F238E27FC236}">
                <a16:creationId xmlns:a16="http://schemas.microsoft.com/office/drawing/2014/main" id="{5AF64AC7-176C-409D-BF52-4FFD5F6BA4DE}"/>
              </a:ext>
            </a:extLst>
          </p:cNvPr>
          <p:cNvSpPr/>
          <p:nvPr/>
        </p:nvSpPr>
        <p:spPr>
          <a:xfrm>
            <a:off x="7690141" y="2353031"/>
            <a:ext cx="822960" cy="1142744"/>
          </a:xfrm>
          <a:prstGeom prst="downArrow">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a:lstStyle/>
          <a:p>
            <a:pPr>
              <a:defRPr/>
            </a:pPr>
            <a:endParaRPr lang="fr-FR" dirty="0">
              <a:solidFill>
                <a:schemeClr val="accent4"/>
              </a:solidFill>
            </a:endParaRPr>
          </a:p>
        </p:txBody>
      </p:sp>
      <p:sp>
        <p:nvSpPr>
          <p:cNvPr id="47" name="TextBox 46">
            <a:extLst>
              <a:ext uri="{FF2B5EF4-FFF2-40B4-BE49-F238E27FC236}">
                <a16:creationId xmlns:a16="http://schemas.microsoft.com/office/drawing/2014/main" id="{C6650B89-C623-46F9-9745-F0980F919078}"/>
              </a:ext>
            </a:extLst>
          </p:cNvPr>
          <p:cNvSpPr txBox="1"/>
          <p:nvPr/>
        </p:nvSpPr>
        <p:spPr>
          <a:xfrm>
            <a:off x="6844706" y="3772375"/>
            <a:ext cx="2513830" cy="523220"/>
          </a:xfrm>
          <a:prstGeom prst="rect">
            <a:avLst/>
          </a:prstGeom>
          <a:noFill/>
        </p:spPr>
        <p:txBody>
          <a:bodyPr wrap="none" rtlCol="0">
            <a:spAutoFit/>
          </a:bodyPr>
          <a:lstStyle/>
          <a:p>
            <a:r>
              <a:rPr lang="nl-BE" sz="2800" dirty="0">
                <a:solidFill>
                  <a:schemeClr val="accent4"/>
                </a:solidFill>
                <a:latin typeface="Arial" panose="020B0604020202020204" pitchFamily="34" charset="0"/>
                <a:cs typeface="Arial" panose="020B0604020202020204" pitchFamily="34" charset="0"/>
              </a:rPr>
              <a:t>+ de 1 million !</a:t>
            </a:r>
          </a:p>
        </p:txBody>
      </p:sp>
    </p:spTree>
    <p:extLst>
      <p:ext uri="{BB962C8B-B14F-4D97-AF65-F5344CB8AC3E}">
        <p14:creationId xmlns:p14="http://schemas.microsoft.com/office/powerpoint/2010/main" val="303443188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BRC ou IFS ?</a:t>
            </a:r>
          </a:p>
        </p:txBody>
      </p:sp>
      <p:sp>
        <p:nvSpPr>
          <p:cNvPr id="3" name="Content Placeholder 2"/>
          <p:cNvSpPr>
            <a:spLocks noGrp="1"/>
          </p:cNvSpPr>
          <p:nvPr>
            <p:ph idx="1"/>
          </p:nvPr>
        </p:nvSpPr>
        <p:spPr/>
        <p:txBody>
          <a:bodyPr>
            <a:normAutofit fontScale="92500" lnSpcReduction="10000"/>
          </a:bodyPr>
          <a:lstStyle/>
          <a:p>
            <a:pPr>
              <a:buFontTx/>
              <a:buChar char="-"/>
            </a:pPr>
            <a:r>
              <a:rPr lang="fr-BE" dirty="0"/>
              <a:t>les enseignes belges et néerlandaises se partagent +/- 50 – 50 entre BRC et IFS; </a:t>
            </a:r>
          </a:p>
          <a:p>
            <a:pPr>
              <a:buFontTx/>
              <a:buChar char="-"/>
            </a:pPr>
            <a:r>
              <a:rPr lang="fr-BE" dirty="0"/>
              <a:t>les entreprises de production belges aussi; beaucoup ont les deux</a:t>
            </a:r>
          </a:p>
          <a:p>
            <a:pPr>
              <a:buFontTx/>
              <a:buChar char="-"/>
            </a:pPr>
            <a:r>
              <a:rPr lang="fr-BE" dirty="0"/>
              <a:t>Environ 500 entreprises belges certifiées BRC et/ou IFS</a:t>
            </a:r>
          </a:p>
          <a:p>
            <a:pPr>
              <a:buFontTx/>
              <a:buChar char="-"/>
            </a:pPr>
            <a:endParaRPr lang="fr-BE" dirty="0"/>
          </a:p>
          <a:p>
            <a:pPr>
              <a:buFontTx/>
              <a:buChar char="-"/>
            </a:pPr>
            <a:r>
              <a:rPr lang="fr-BE" dirty="0"/>
              <a:t>Les enseignes plutôt BRC reconnaissent parfois, mais pas toujours IFS et inversement. </a:t>
            </a:r>
            <a:br>
              <a:rPr lang="fr-BE" dirty="0"/>
            </a:br>
            <a:r>
              <a:rPr lang="fr-BE" dirty="0"/>
              <a:t>Ce qui joue, c’est le rapport de force « client-fournisseur » </a:t>
            </a:r>
            <a:br>
              <a:rPr lang="fr-BE" dirty="0"/>
            </a:br>
            <a:r>
              <a:rPr lang="fr-BE" i="1" dirty="0"/>
              <a:t>(un exemple: Aldi Belgique préférera IFS à BRC - car le groupe Aldi est allemand- , mais BRC sera accepté…si c’est le référentiel déjà existant dans l’entreprise alimentaire)</a:t>
            </a:r>
          </a:p>
        </p:txBody>
      </p:sp>
    </p:spTree>
    <p:extLst>
      <p:ext uri="{BB962C8B-B14F-4D97-AF65-F5344CB8AC3E}">
        <p14:creationId xmlns:p14="http://schemas.microsoft.com/office/powerpoint/2010/main" val="313103055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Référentiels commerciaux: FSSC 22000</a:t>
            </a:r>
          </a:p>
        </p:txBody>
      </p:sp>
      <p:sp>
        <p:nvSpPr>
          <p:cNvPr id="3" name="Content Placeholder 2"/>
          <p:cNvSpPr>
            <a:spLocks noGrp="1"/>
          </p:cNvSpPr>
          <p:nvPr>
            <p:ph idx="1"/>
          </p:nvPr>
        </p:nvSpPr>
        <p:spPr/>
        <p:txBody>
          <a:bodyPr>
            <a:normAutofit fontScale="85000" lnSpcReduction="20000"/>
          </a:bodyPr>
          <a:lstStyle/>
          <a:p>
            <a:r>
              <a:rPr lang="fr-BE" dirty="0"/>
              <a:t>FSSC = Food Safety Certification </a:t>
            </a:r>
            <a:r>
              <a:rPr lang="fr-BE" dirty="0" err="1"/>
              <a:t>Scheme</a:t>
            </a:r>
            <a:endParaRPr lang="fr-BE" dirty="0"/>
          </a:p>
          <a:p>
            <a:r>
              <a:rPr lang="fr-BE" dirty="0"/>
              <a:t>Depuis 2009 (actuellement Version 5)</a:t>
            </a:r>
          </a:p>
          <a:p>
            <a:r>
              <a:rPr lang="fr-BE" dirty="0"/>
              <a:t>en gros: FSSC 22000 = ISO 22000 + spécifications techniques couvrant les prérequis de sécurité alimentaire (ainsi, cette norme est reconnue par le GFSI) </a:t>
            </a:r>
          </a:p>
          <a:p>
            <a:r>
              <a:rPr lang="fr-BE" dirty="0"/>
              <a:t>A été développé par des grandes marques de production alimentaires (Unilever, Nestlé, Danone, Kraft,…)</a:t>
            </a:r>
          </a:p>
          <a:p>
            <a:r>
              <a:rPr lang="fr-BE" dirty="0"/>
              <a:t>Intégration dans la chaîne: au départ, uniquement fabricants de produits alimentaires, puis aussi secteur emballages,…</a:t>
            </a:r>
          </a:p>
          <a:p>
            <a:r>
              <a:rPr lang="fr-BE" dirty="0"/>
              <a:t>Quantitativement: monte en puissance, mais encore peu par rapport au BRC/IFS</a:t>
            </a:r>
            <a:br>
              <a:rPr lang="fr-BE" dirty="0"/>
            </a:br>
            <a:br>
              <a:rPr lang="fr-BE" dirty="0"/>
            </a:br>
            <a:endParaRPr lang="fr-BE" dirty="0"/>
          </a:p>
        </p:txBody>
      </p:sp>
    </p:spTree>
    <p:extLst>
      <p:ext uri="{BB962C8B-B14F-4D97-AF65-F5344CB8AC3E}">
        <p14:creationId xmlns:p14="http://schemas.microsoft.com/office/powerpoint/2010/main" val="594211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a:t>Pour mémoire: autres certifications (mais, elles, non liées à la sécurité alimentaire)</a:t>
            </a:r>
          </a:p>
        </p:txBody>
      </p:sp>
      <p:sp>
        <p:nvSpPr>
          <p:cNvPr id="3" name="Content Placeholder 2"/>
          <p:cNvSpPr>
            <a:spLocks noGrp="1"/>
          </p:cNvSpPr>
          <p:nvPr>
            <p:ph idx="1"/>
          </p:nvPr>
        </p:nvSpPr>
        <p:spPr/>
        <p:txBody>
          <a:bodyPr>
            <a:normAutofit lnSpcReduction="10000"/>
          </a:bodyPr>
          <a:lstStyle/>
          <a:p>
            <a:r>
              <a:rPr lang="fr-BE" dirty="0"/>
              <a:t>Halal</a:t>
            </a:r>
          </a:p>
          <a:p>
            <a:r>
              <a:rPr lang="fr-BE" dirty="0"/>
              <a:t>Kasher </a:t>
            </a:r>
            <a:br>
              <a:rPr lang="fr-BE" dirty="0"/>
            </a:br>
            <a:endParaRPr lang="fr-BE" dirty="0"/>
          </a:p>
          <a:p>
            <a:r>
              <a:rPr lang="fr-BE" dirty="0"/>
              <a:t>Bio</a:t>
            </a:r>
            <a:br>
              <a:rPr lang="fr-BE" dirty="0"/>
            </a:br>
            <a:endParaRPr lang="fr-BE" dirty="0"/>
          </a:p>
          <a:p>
            <a:r>
              <a:rPr lang="fr-BE" dirty="0"/>
              <a:t>Gluten Free</a:t>
            </a:r>
            <a:br>
              <a:rPr lang="fr-BE" dirty="0"/>
            </a:br>
            <a:endParaRPr lang="fr-BE" dirty="0"/>
          </a:p>
          <a:p>
            <a:r>
              <a:rPr lang="fr-BE" dirty="0"/>
              <a:t>Commerce équitable</a:t>
            </a:r>
            <a:br>
              <a:rPr lang="fr-BE" dirty="0"/>
            </a:br>
            <a:endParaRPr lang="fr-BE" dirty="0"/>
          </a:p>
          <a:p>
            <a:r>
              <a:rPr lang="fr-BE" dirty="0"/>
              <a:t>…</a:t>
            </a:r>
          </a:p>
          <a:p>
            <a:endParaRPr lang="fr-BE" dirty="0"/>
          </a:p>
          <a:p>
            <a:endParaRPr lang="fr-BE" dirty="0"/>
          </a:p>
        </p:txBody>
      </p:sp>
    </p:spTree>
    <p:extLst>
      <p:ext uri="{BB962C8B-B14F-4D97-AF65-F5344CB8AC3E}">
        <p14:creationId xmlns:p14="http://schemas.microsoft.com/office/powerpoint/2010/main" val="463211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CD49D-C9DE-4B52-B877-2CB85F86930F}"/>
              </a:ext>
            </a:extLst>
          </p:cNvPr>
          <p:cNvSpPr>
            <a:spLocks noGrp="1"/>
          </p:cNvSpPr>
          <p:nvPr>
            <p:ph type="title"/>
          </p:nvPr>
        </p:nvSpPr>
        <p:spPr/>
        <p:txBody>
          <a:bodyPr>
            <a:normAutofit/>
          </a:bodyPr>
          <a:lstStyle/>
          <a:p>
            <a:r>
              <a:rPr lang="nl-BE" sz="4000" dirty="0"/>
              <a:t>Croissance bactérienne : besoins</a:t>
            </a:r>
          </a:p>
        </p:txBody>
      </p:sp>
      <p:sp>
        <p:nvSpPr>
          <p:cNvPr id="3" name="Content Placeholder 2">
            <a:extLst>
              <a:ext uri="{FF2B5EF4-FFF2-40B4-BE49-F238E27FC236}">
                <a16:creationId xmlns:a16="http://schemas.microsoft.com/office/drawing/2014/main" id="{5E7ECC44-9E0B-4077-A446-22A6A368E077}"/>
              </a:ext>
            </a:extLst>
          </p:cNvPr>
          <p:cNvSpPr>
            <a:spLocks noGrp="1"/>
          </p:cNvSpPr>
          <p:nvPr>
            <p:ph idx="1"/>
          </p:nvPr>
        </p:nvSpPr>
        <p:spPr/>
        <p:txBody>
          <a:bodyPr/>
          <a:lstStyle/>
          <a:p>
            <a:r>
              <a:rPr lang="nl-BE" dirty="0"/>
              <a:t>nourriture</a:t>
            </a:r>
          </a:p>
          <a:p>
            <a:r>
              <a:rPr lang="nl-BE" dirty="0"/>
              <a:t>humidité</a:t>
            </a:r>
          </a:p>
          <a:p>
            <a:r>
              <a:rPr lang="nl-BE" dirty="0"/>
              <a:t>chaleur</a:t>
            </a:r>
          </a:p>
          <a:p>
            <a:r>
              <a:rPr lang="nl-BE" dirty="0"/>
              <a:t>temps</a:t>
            </a:r>
          </a:p>
          <a:p>
            <a:r>
              <a:rPr lang="nl-BE" dirty="0"/>
              <a:t>air (oxygène)</a:t>
            </a:r>
          </a:p>
        </p:txBody>
      </p:sp>
      <p:pic>
        <p:nvPicPr>
          <p:cNvPr id="4" name="Picture 2" descr="microbe">
            <a:extLst>
              <a:ext uri="{FF2B5EF4-FFF2-40B4-BE49-F238E27FC236}">
                <a16:creationId xmlns:a16="http://schemas.microsoft.com/office/drawing/2014/main" id="{BCEBC64D-4196-4A57-A9A1-5654720632D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37095" y="1690688"/>
            <a:ext cx="3316705" cy="3375108"/>
          </a:xfrm>
          <a:prstGeom prst="rect">
            <a:avLst/>
          </a:prstGeom>
          <a:noFill/>
          <a:ln w="9525">
            <a:noFill/>
            <a:miter lim="800000"/>
            <a:headEnd/>
            <a:tailEnd/>
          </a:ln>
        </p:spPr>
      </p:pic>
    </p:spTree>
    <p:extLst>
      <p:ext uri="{BB962C8B-B14F-4D97-AF65-F5344CB8AC3E}">
        <p14:creationId xmlns:p14="http://schemas.microsoft.com/office/powerpoint/2010/main" val="2884869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C29C5-BC91-4A26-AC89-DEA0F806251F}"/>
              </a:ext>
            </a:extLst>
          </p:cNvPr>
          <p:cNvSpPr>
            <a:spLocks noGrp="1"/>
          </p:cNvSpPr>
          <p:nvPr>
            <p:ph type="title"/>
          </p:nvPr>
        </p:nvSpPr>
        <p:spPr/>
        <p:txBody>
          <a:bodyPr>
            <a:normAutofit/>
          </a:bodyPr>
          <a:lstStyle/>
          <a:p>
            <a:r>
              <a:rPr lang="nl-BE" sz="4000" dirty="0"/>
              <a:t>Quelques notions de microbiologie</a:t>
            </a:r>
          </a:p>
        </p:txBody>
      </p:sp>
      <p:sp>
        <p:nvSpPr>
          <p:cNvPr id="3" name="Content Placeholder 2">
            <a:extLst>
              <a:ext uri="{FF2B5EF4-FFF2-40B4-BE49-F238E27FC236}">
                <a16:creationId xmlns:a16="http://schemas.microsoft.com/office/drawing/2014/main" id="{39762136-3098-4E3C-A5E6-9E58ACC4C459}"/>
              </a:ext>
            </a:extLst>
          </p:cNvPr>
          <p:cNvSpPr>
            <a:spLocks noGrp="1"/>
          </p:cNvSpPr>
          <p:nvPr>
            <p:ph idx="1"/>
          </p:nvPr>
        </p:nvSpPr>
        <p:spPr/>
        <p:txBody>
          <a:bodyPr/>
          <a:lstStyle/>
          <a:p>
            <a:pPr marL="0" indent="0">
              <a:buNone/>
            </a:pPr>
            <a:r>
              <a:rPr lang="nl-BE" dirty="0"/>
              <a:t>Pour </a:t>
            </a:r>
            <a:r>
              <a:rPr lang="nl-BE" dirty="0" err="1"/>
              <a:t>qu’il</a:t>
            </a:r>
            <a:r>
              <a:rPr lang="nl-BE" dirty="0"/>
              <a:t> y </a:t>
            </a:r>
            <a:r>
              <a:rPr lang="nl-BE" dirty="0" err="1"/>
              <a:t>ait</a:t>
            </a:r>
            <a:r>
              <a:rPr lang="nl-BE" dirty="0"/>
              <a:t> </a:t>
            </a:r>
            <a:r>
              <a:rPr lang="nl-BE" dirty="0" err="1"/>
              <a:t>intoxication</a:t>
            </a:r>
            <a:r>
              <a:rPr lang="nl-BE" dirty="0"/>
              <a:t> alimentaire, </a:t>
            </a:r>
            <a:r>
              <a:rPr lang="nl-BE" dirty="0" err="1"/>
              <a:t>il</a:t>
            </a:r>
            <a:r>
              <a:rPr lang="nl-BE" dirty="0"/>
              <a:t> faut ingérer une </a:t>
            </a:r>
            <a:r>
              <a:rPr lang="nl-BE" dirty="0">
                <a:solidFill>
                  <a:schemeClr val="accent4"/>
                </a:solidFill>
              </a:rPr>
              <a:t>dose minimale </a:t>
            </a:r>
            <a:r>
              <a:rPr lang="nl-BE" dirty="0" err="1">
                <a:solidFill>
                  <a:schemeClr val="accent4"/>
                </a:solidFill>
              </a:rPr>
              <a:t>infectante</a:t>
            </a:r>
            <a:endParaRPr lang="nl-BE" dirty="0">
              <a:solidFill>
                <a:schemeClr val="accent4"/>
              </a:solidFill>
            </a:endParaRPr>
          </a:p>
          <a:p>
            <a:pPr marL="0" indent="0">
              <a:buNone/>
            </a:pPr>
            <a:r>
              <a:rPr lang="nl-BE" dirty="0">
                <a:solidFill>
                  <a:schemeClr val="tx2"/>
                </a:solidFill>
                <a:sym typeface="Wingdings" panose="05000000000000000000" pitchFamily="2" charset="2"/>
              </a:rPr>
              <a:t> </a:t>
            </a:r>
            <a:r>
              <a:rPr lang="nl-BE" dirty="0" err="1">
                <a:solidFill>
                  <a:schemeClr val="tx2"/>
                </a:solidFill>
                <a:sym typeface="Wingdings" panose="05000000000000000000" pitchFamily="2" charset="2"/>
              </a:rPr>
              <a:t>Il</a:t>
            </a:r>
            <a:r>
              <a:rPr lang="nl-BE" dirty="0">
                <a:solidFill>
                  <a:schemeClr val="tx2"/>
                </a:solidFill>
                <a:sym typeface="Wingdings" panose="05000000000000000000" pitchFamily="2" charset="2"/>
              </a:rPr>
              <a:t> </a:t>
            </a:r>
            <a:r>
              <a:rPr lang="nl-BE" dirty="0" err="1">
                <a:solidFill>
                  <a:schemeClr val="tx2"/>
                </a:solidFill>
                <a:sym typeface="Wingdings" panose="05000000000000000000" pitchFamily="2" charset="2"/>
              </a:rPr>
              <a:t>faut</a:t>
            </a:r>
            <a:r>
              <a:rPr lang="nl-BE" dirty="0">
                <a:solidFill>
                  <a:schemeClr val="tx2"/>
                </a:solidFill>
                <a:sym typeface="Wingdings" panose="05000000000000000000" pitchFamily="2" charset="2"/>
              </a:rPr>
              <a:t> </a:t>
            </a:r>
            <a:r>
              <a:rPr lang="nl-BE" dirty="0" err="1">
                <a:solidFill>
                  <a:schemeClr val="tx2"/>
                </a:solidFill>
                <a:sym typeface="Wingdings" panose="05000000000000000000" pitchFamily="2" charset="2"/>
              </a:rPr>
              <a:t>e</a:t>
            </a:r>
            <a:r>
              <a:rPr lang="nl-BE" dirty="0" err="1">
                <a:solidFill>
                  <a:schemeClr val="tx2"/>
                </a:solidFill>
              </a:rPr>
              <a:t>mpêcher</a:t>
            </a:r>
            <a:r>
              <a:rPr lang="nl-BE" dirty="0">
                <a:solidFill>
                  <a:schemeClr val="tx2"/>
                </a:solidFill>
              </a:rPr>
              <a:t> la </a:t>
            </a:r>
            <a:r>
              <a:rPr lang="nl-BE" dirty="0" err="1">
                <a:solidFill>
                  <a:schemeClr val="tx2"/>
                </a:solidFill>
              </a:rPr>
              <a:t>multiplication</a:t>
            </a:r>
            <a:r>
              <a:rPr lang="nl-BE" dirty="0">
                <a:solidFill>
                  <a:schemeClr val="tx2"/>
                </a:solidFill>
              </a:rPr>
              <a:t> !</a:t>
            </a:r>
          </a:p>
          <a:p>
            <a:pPr marL="0" indent="0">
              <a:buNone/>
            </a:pPr>
            <a:endParaRPr lang="nl-BE" dirty="0">
              <a:solidFill>
                <a:schemeClr val="tx2"/>
              </a:solidFill>
            </a:endParaRPr>
          </a:p>
          <a:p>
            <a:pPr marL="0" indent="0">
              <a:buNone/>
            </a:pPr>
            <a:r>
              <a:rPr lang="nl-BE" dirty="0">
                <a:solidFill>
                  <a:schemeClr val="accent4"/>
                </a:solidFill>
              </a:rPr>
              <a:t>Comment ?</a:t>
            </a:r>
          </a:p>
        </p:txBody>
      </p:sp>
    </p:spTree>
    <p:extLst>
      <p:ext uri="{BB962C8B-B14F-4D97-AF65-F5344CB8AC3E}">
        <p14:creationId xmlns:p14="http://schemas.microsoft.com/office/powerpoint/2010/main" val="2412710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DB9BD-7F69-4379-8BDA-9785001C25BB}"/>
              </a:ext>
            </a:extLst>
          </p:cNvPr>
          <p:cNvSpPr>
            <a:spLocks noGrp="1"/>
          </p:cNvSpPr>
          <p:nvPr>
            <p:ph type="title"/>
          </p:nvPr>
        </p:nvSpPr>
        <p:spPr/>
        <p:txBody>
          <a:bodyPr>
            <a:normAutofit/>
          </a:bodyPr>
          <a:lstStyle/>
          <a:p>
            <a:r>
              <a:rPr lang="nl-BE" sz="4000" dirty="0"/>
              <a:t>Quelques notions de microbiologie</a:t>
            </a:r>
          </a:p>
        </p:txBody>
      </p:sp>
      <p:sp>
        <p:nvSpPr>
          <p:cNvPr id="3" name="Content Placeholder 2">
            <a:extLst>
              <a:ext uri="{FF2B5EF4-FFF2-40B4-BE49-F238E27FC236}">
                <a16:creationId xmlns:a16="http://schemas.microsoft.com/office/drawing/2014/main" id="{B07B88BF-5E67-4CFA-AF87-F6D6DF6804F2}"/>
              </a:ext>
            </a:extLst>
          </p:cNvPr>
          <p:cNvSpPr>
            <a:spLocks noGrp="1"/>
          </p:cNvSpPr>
          <p:nvPr>
            <p:ph idx="1"/>
          </p:nvPr>
        </p:nvSpPr>
        <p:spPr/>
        <p:txBody>
          <a:bodyPr/>
          <a:lstStyle/>
          <a:p>
            <a:pPr marL="0" indent="0">
              <a:buNone/>
            </a:pPr>
            <a:r>
              <a:rPr lang="nl-BE" dirty="0"/>
              <a:t>La multiplication microbienne dépendant des facteurs suivants:</a:t>
            </a:r>
          </a:p>
          <a:p>
            <a:r>
              <a:rPr lang="nl-BE" dirty="0">
                <a:solidFill>
                  <a:srgbClr val="FF0000"/>
                </a:solidFill>
              </a:rPr>
              <a:t>température</a:t>
            </a:r>
          </a:p>
          <a:p>
            <a:r>
              <a:rPr lang="nl-BE" dirty="0">
                <a:solidFill>
                  <a:srgbClr val="0070C0"/>
                </a:solidFill>
              </a:rPr>
              <a:t>eau</a:t>
            </a:r>
          </a:p>
          <a:p>
            <a:r>
              <a:rPr lang="nl-BE" dirty="0">
                <a:solidFill>
                  <a:srgbClr val="7030A0"/>
                </a:solidFill>
              </a:rPr>
              <a:t>oxygène</a:t>
            </a:r>
          </a:p>
          <a:p>
            <a:pPr marL="0" indent="0">
              <a:buNone/>
            </a:pPr>
            <a:endParaRPr lang="nl-BE" dirty="0"/>
          </a:p>
          <a:p>
            <a:pPr marL="0" indent="0">
              <a:buNone/>
            </a:pPr>
            <a:r>
              <a:rPr lang="nl-BE" dirty="0"/>
              <a:t>On peut </a:t>
            </a:r>
            <a:r>
              <a:rPr lang="nl-BE" dirty="0" err="1"/>
              <a:t>agir</a:t>
            </a:r>
            <a:r>
              <a:rPr lang="nl-BE" dirty="0"/>
              <a:t> </a:t>
            </a:r>
            <a:r>
              <a:rPr lang="nl-BE" dirty="0" err="1"/>
              <a:t>sur</a:t>
            </a:r>
            <a:r>
              <a:rPr lang="nl-BE" dirty="0"/>
              <a:t> ces facteurs pour limiter la multiplication microbienne</a:t>
            </a:r>
          </a:p>
        </p:txBody>
      </p:sp>
    </p:spTree>
    <p:extLst>
      <p:ext uri="{BB962C8B-B14F-4D97-AF65-F5344CB8AC3E}">
        <p14:creationId xmlns:p14="http://schemas.microsoft.com/office/powerpoint/2010/main" val="1605343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0D754-C316-4784-AE49-DCFCEDF232A4}"/>
              </a:ext>
            </a:extLst>
          </p:cNvPr>
          <p:cNvSpPr>
            <a:spLocks noGrp="1"/>
          </p:cNvSpPr>
          <p:nvPr>
            <p:ph type="title"/>
          </p:nvPr>
        </p:nvSpPr>
        <p:spPr/>
        <p:txBody>
          <a:bodyPr>
            <a:normAutofit/>
          </a:bodyPr>
          <a:lstStyle/>
          <a:p>
            <a:r>
              <a:rPr lang="nl-BE" sz="4000" dirty="0"/>
              <a:t>Bactéries et température</a:t>
            </a:r>
          </a:p>
        </p:txBody>
      </p:sp>
      <p:pic>
        <p:nvPicPr>
          <p:cNvPr id="3" name="Picture 2" descr="thermo">
            <a:extLst>
              <a:ext uri="{FF2B5EF4-FFF2-40B4-BE49-F238E27FC236}">
                <a16:creationId xmlns:a16="http://schemas.microsoft.com/office/drawing/2014/main" id="{CD87448B-731E-4ECA-AC11-FC5249EEA15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09021" y="1347536"/>
            <a:ext cx="4573957" cy="4675322"/>
          </a:xfrm>
          <a:prstGeom prst="rect">
            <a:avLst/>
          </a:prstGeom>
          <a:noFill/>
          <a:ln w="9525">
            <a:noFill/>
            <a:miter lim="800000"/>
            <a:headEnd/>
            <a:tailEnd/>
          </a:ln>
        </p:spPr>
      </p:pic>
    </p:spTree>
    <p:extLst>
      <p:ext uri="{BB962C8B-B14F-4D97-AF65-F5344CB8AC3E}">
        <p14:creationId xmlns:p14="http://schemas.microsoft.com/office/powerpoint/2010/main" val="566200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A5FFA-7576-42F9-819A-EFE58D075DBF}"/>
              </a:ext>
            </a:extLst>
          </p:cNvPr>
          <p:cNvSpPr>
            <a:spLocks noGrp="1"/>
          </p:cNvSpPr>
          <p:nvPr>
            <p:ph type="title"/>
          </p:nvPr>
        </p:nvSpPr>
        <p:spPr/>
        <p:txBody>
          <a:bodyPr>
            <a:normAutofit/>
          </a:bodyPr>
          <a:lstStyle/>
          <a:p>
            <a:r>
              <a:rPr lang="nl-BE" sz="4000" dirty="0"/>
              <a:t>Bactéries et </a:t>
            </a:r>
            <a:r>
              <a:rPr lang="nl-BE" sz="4000" dirty="0" err="1"/>
              <a:t>température</a:t>
            </a:r>
            <a:endParaRPr lang="nl-BE" sz="4000" dirty="0"/>
          </a:p>
        </p:txBody>
      </p:sp>
      <p:sp>
        <p:nvSpPr>
          <p:cNvPr id="3" name="Content Placeholder 2">
            <a:extLst>
              <a:ext uri="{FF2B5EF4-FFF2-40B4-BE49-F238E27FC236}">
                <a16:creationId xmlns:a16="http://schemas.microsoft.com/office/drawing/2014/main" id="{27E1FB7B-FB02-4035-8DA6-B9C35196A9A6}"/>
              </a:ext>
            </a:extLst>
          </p:cNvPr>
          <p:cNvSpPr>
            <a:spLocks noGrp="1"/>
          </p:cNvSpPr>
          <p:nvPr>
            <p:ph idx="1"/>
          </p:nvPr>
        </p:nvSpPr>
        <p:spPr/>
        <p:txBody>
          <a:bodyPr>
            <a:normAutofit lnSpcReduction="10000"/>
          </a:bodyPr>
          <a:lstStyle/>
          <a:p>
            <a:pPr marL="0" indent="0">
              <a:buNone/>
            </a:pPr>
            <a:r>
              <a:rPr lang="nl-BE" dirty="0" err="1">
                <a:solidFill>
                  <a:srgbClr val="00B0F0"/>
                </a:solidFill>
              </a:rPr>
              <a:t>Pasteurisation</a:t>
            </a:r>
            <a:r>
              <a:rPr lang="nl-BE" dirty="0">
                <a:solidFill>
                  <a:srgbClr val="00B0F0"/>
                </a:solidFill>
              </a:rPr>
              <a:t> et </a:t>
            </a:r>
            <a:r>
              <a:rPr lang="nl-BE" dirty="0" err="1">
                <a:solidFill>
                  <a:srgbClr val="00B0F0"/>
                </a:solidFill>
              </a:rPr>
              <a:t>stérilisation</a:t>
            </a:r>
            <a:r>
              <a:rPr lang="nl-BE" dirty="0">
                <a:solidFill>
                  <a:srgbClr val="00B0F0"/>
                </a:solidFill>
              </a:rPr>
              <a:t> </a:t>
            </a:r>
            <a:r>
              <a:rPr lang="nl-BE" dirty="0" err="1">
                <a:solidFill>
                  <a:srgbClr val="00B0F0"/>
                </a:solidFill>
              </a:rPr>
              <a:t>sont</a:t>
            </a:r>
            <a:r>
              <a:rPr lang="nl-BE" dirty="0">
                <a:solidFill>
                  <a:srgbClr val="00B0F0"/>
                </a:solidFill>
              </a:rPr>
              <a:t> les deux </a:t>
            </a:r>
            <a:r>
              <a:rPr lang="nl-BE" dirty="0" err="1">
                <a:solidFill>
                  <a:srgbClr val="00B0F0"/>
                </a:solidFill>
              </a:rPr>
              <a:t>processus</a:t>
            </a:r>
            <a:r>
              <a:rPr lang="nl-BE" dirty="0">
                <a:solidFill>
                  <a:srgbClr val="00B0F0"/>
                </a:solidFill>
              </a:rPr>
              <a:t> les plus courants pour </a:t>
            </a:r>
            <a:r>
              <a:rPr lang="nl-BE" dirty="0" err="1">
                <a:solidFill>
                  <a:srgbClr val="00B0F0"/>
                </a:solidFill>
              </a:rPr>
              <a:t>éliminer</a:t>
            </a:r>
            <a:r>
              <a:rPr lang="nl-BE" dirty="0">
                <a:solidFill>
                  <a:srgbClr val="00B0F0"/>
                </a:solidFill>
              </a:rPr>
              <a:t> les micro-organismes</a:t>
            </a:r>
          </a:p>
          <a:p>
            <a:pPr marL="0" indent="0">
              <a:buNone/>
            </a:pPr>
            <a:endParaRPr lang="nl-BE" dirty="0">
              <a:solidFill>
                <a:schemeClr val="accent4"/>
              </a:solidFill>
            </a:endParaRPr>
          </a:p>
          <a:p>
            <a:pPr marL="0" indent="0">
              <a:buNone/>
            </a:pPr>
            <a:r>
              <a:rPr lang="nl-BE" dirty="0">
                <a:solidFill>
                  <a:schemeClr val="accent4"/>
                </a:solidFill>
              </a:rPr>
              <a:t>1. La </a:t>
            </a:r>
            <a:r>
              <a:rPr lang="fr-BE" dirty="0">
                <a:solidFill>
                  <a:schemeClr val="accent4"/>
                </a:solidFill>
              </a:rPr>
              <a:t>pasteurisation </a:t>
            </a:r>
            <a:br>
              <a:rPr lang="nl-BE" dirty="0"/>
            </a:br>
            <a:endParaRPr lang="nl-BE" dirty="0"/>
          </a:p>
          <a:p>
            <a:pPr marL="0" indent="0">
              <a:buNone/>
            </a:pPr>
            <a:r>
              <a:rPr lang="fr-FR" dirty="0"/>
              <a:t>On chauffe le produit à une t° de 60°c à 90°c pendant une durée de quelques secondes à 20 min</a:t>
            </a:r>
            <a:br>
              <a:rPr lang="fr-FR" dirty="0"/>
            </a:br>
            <a:endParaRPr lang="fr-FR" dirty="0"/>
          </a:p>
          <a:p>
            <a:pPr marL="0" indent="0">
              <a:buNone/>
            </a:pPr>
            <a:r>
              <a:rPr lang="fr-FR" dirty="0">
                <a:sym typeface="Wingdings" pitchFamily="2" charset="2"/>
              </a:rPr>
              <a:t> destruction de presque tous les germes pathogènes (sauf les bactéries sporulées)</a:t>
            </a:r>
            <a:endParaRPr lang="fr-FR" sz="3200" b="1" dirty="0">
              <a:solidFill>
                <a:srgbClr val="6F9500"/>
              </a:solidFill>
              <a:latin typeface="Arial" charset="0"/>
              <a:sym typeface="Wingdings" pitchFamily="2" charset="2"/>
            </a:endParaRPr>
          </a:p>
          <a:p>
            <a:pPr marL="0" indent="0">
              <a:buNone/>
            </a:pPr>
            <a:endParaRPr lang="fr-BE" dirty="0">
              <a:solidFill>
                <a:schemeClr val="tx2"/>
              </a:solidFill>
            </a:endParaRPr>
          </a:p>
        </p:txBody>
      </p:sp>
    </p:spTree>
    <p:extLst>
      <p:ext uri="{BB962C8B-B14F-4D97-AF65-F5344CB8AC3E}">
        <p14:creationId xmlns:p14="http://schemas.microsoft.com/office/powerpoint/2010/main" val="4283063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A5FFA-7576-42F9-819A-EFE58D075DBF}"/>
              </a:ext>
            </a:extLst>
          </p:cNvPr>
          <p:cNvSpPr>
            <a:spLocks noGrp="1"/>
          </p:cNvSpPr>
          <p:nvPr>
            <p:ph type="title"/>
          </p:nvPr>
        </p:nvSpPr>
        <p:spPr/>
        <p:txBody>
          <a:bodyPr>
            <a:normAutofit/>
          </a:bodyPr>
          <a:lstStyle/>
          <a:p>
            <a:r>
              <a:rPr lang="nl-BE" sz="4000" dirty="0"/>
              <a:t>Bactéries et température</a:t>
            </a:r>
          </a:p>
        </p:txBody>
      </p:sp>
      <p:sp>
        <p:nvSpPr>
          <p:cNvPr id="3" name="Content Placeholder 2">
            <a:extLst>
              <a:ext uri="{FF2B5EF4-FFF2-40B4-BE49-F238E27FC236}">
                <a16:creationId xmlns:a16="http://schemas.microsoft.com/office/drawing/2014/main" id="{27E1FB7B-FB02-4035-8DA6-B9C35196A9A6}"/>
              </a:ext>
            </a:extLst>
          </p:cNvPr>
          <p:cNvSpPr>
            <a:spLocks noGrp="1"/>
          </p:cNvSpPr>
          <p:nvPr>
            <p:ph idx="1"/>
          </p:nvPr>
        </p:nvSpPr>
        <p:spPr/>
        <p:txBody>
          <a:bodyPr>
            <a:normAutofit fontScale="92500" lnSpcReduction="10000"/>
          </a:bodyPr>
          <a:lstStyle/>
          <a:p>
            <a:pPr marL="0" indent="0">
              <a:buNone/>
            </a:pPr>
            <a:r>
              <a:rPr lang="nl-BE" dirty="0">
                <a:solidFill>
                  <a:schemeClr val="accent4"/>
                </a:solidFill>
              </a:rPr>
              <a:t>2. La </a:t>
            </a:r>
            <a:r>
              <a:rPr lang="fr-BE" dirty="0">
                <a:solidFill>
                  <a:schemeClr val="accent4"/>
                </a:solidFill>
              </a:rPr>
              <a:t>stérilisation</a:t>
            </a:r>
            <a:br>
              <a:rPr lang="nl-BE" dirty="0"/>
            </a:br>
            <a:endParaRPr lang="nl-BE" dirty="0"/>
          </a:p>
          <a:p>
            <a:pPr marL="0" indent="0">
              <a:buNone/>
            </a:pPr>
            <a:r>
              <a:rPr lang="fr-FR" dirty="0"/>
              <a:t>On chauffe le produit à une t° très </a:t>
            </a:r>
            <a:r>
              <a:rPr lang="fr-FR" dirty="0" err="1"/>
              <a:t>élévée</a:t>
            </a:r>
            <a:r>
              <a:rPr lang="fr-FR" dirty="0"/>
              <a:t> (115°c à 140°c) pendant une durée de quelques secondes à quelques minutes</a:t>
            </a:r>
            <a:br>
              <a:rPr lang="fr-FR" dirty="0"/>
            </a:br>
            <a:endParaRPr lang="fr-FR" dirty="0"/>
          </a:p>
          <a:p>
            <a:pPr>
              <a:buFont typeface="Wingdings" panose="05000000000000000000" pitchFamily="2" charset="2"/>
              <a:buChar char="à"/>
            </a:pPr>
            <a:r>
              <a:rPr lang="fr-FR" dirty="0">
                <a:sym typeface="Wingdings" pitchFamily="2" charset="2"/>
              </a:rPr>
              <a:t>destruction de presque tous les micro-organismes </a:t>
            </a:r>
            <a:br>
              <a:rPr lang="fr-FR" dirty="0">
                <a:sym typeface="Wingdings" pitchFamily="2" charset="2"/>
              </a:rPr>
            </a:br>
            <a:r>
              <a:rPr lang="fr-FR" dirty="0">
                <a:sym typeface="Wingdings" pitchFamily="2" charset="2"/>
              </a:rPr>
              <a:t>(les pathogènes…mais malheureusement les bons aussi !)</a:t>
            </a:r>
          </a:p>
          <a:p>
            <a:pPr>
              <a:buFont typeface="Wingdings" panose="05000000000000000000" pitchFamily="2" charset="2"/>
              <a:buChar char="à"/>
            </a:pPr>
            <a:endParaRPr lang="fr-FR" sz="3200" b="1" dirty="0">
              <a:solidFill>
                <a:srgbClr val="6F9500"/>
              </a:solidFill>
              <a:latin typeface="Arial" charset="0"/>
              <a:sym typeface="Wingdings" pitchFamily="2" charset="2"/>
            </a:endParaRPr>
          </a:p>
          <a:p>
            <a:pPr marL="0" indent="0">
              <a:buNone/>
            </a:pPr>
            <a:r>
              <a:rPr lang="nl-BE" sz="3200" dirty="0">
                <a:solidFill>
                  <a:srgbClr val="FF0000"/>
                </a:solidFill>
              </a:rPr>
              <a:t>Pour ces deux </a:t>
            </a:r>
            <a:r>
              <a:rPr lang="nl-BE" sz="3200" dirty="0" err="1">
                <a:solidFill>
                  <a:srgbClr val="FF0000"/>
                </a:solidFill>
              </a:rPr>
              <a:t>processus</a:t>
            </a:r>
            <a:r>
              <a:rPr lang="nl-BE" sz="3200" dirty="0">
                <a:solidFill>
                  <a:srgbClr val="FF0000"/>
                </a:solidFill>
              </a:rPr>
              <a:t>, la </a:t>
            </a:r>
            <a:r>
              <a:rPr lang="nl-BE" sz="3200" dirty="0" err="1">
                <a:solidFill>
                  <a:srgbClr val="FF0000"/>
                </a:solidFill>
              </a:rPr>
              <a:t>bonne</a:t>
            </a:r>
            <a:r>
              <a:rPr lang="nl-BE" sz="3200" dirty="0">
                <a:solidFill>
                  <a:srgbClr val="FF0000"/>
                </a:solidFill>
              </a:rPr>
              <a:t> </a:t>
            </a:r>
            <a:r>
              <a:rPr lang="nl-BE" sz="3200" dirty="0" err="1">
                <a:solidFill>
                  <a:srgbClr val="FF0000"/>
                </a:solidFill>
              </a:rPr>
              <a:t>combinaison</a:t>
            </a:r>
            <a:r>
              <a:rPr lang="nl-BE" sz="3200" dirty="0">
                <a:solidFill>
                  <a:srgbClr val="FF0000"/>
                </a:solidFill>
              </a:rPr>
              <a:t> </a:t>
            </a:r>
          </a:p>
          <a:p>
            <a:pPr marL="0" indent="0">
              <a:buNone/>
            </a:pPr>
            <a:r>
              <a:rPr lang="nl-BE" sz="3200" dirty="0" err="1">
                <a:solidFill>
                  <a:srgbClr val="FF0000"/>
                </a:solidFill>
              </a:rPr>
              <a:t>Temps</a:t>
            </a:r>
            <a:r>
              <a:rPr lang="nl-BE" sz="3200" dirty="0">
                <a:solidFill>
                  <a:srgbClr val="FF0000"/>
                </a:solidFill>
              </a:rPr>
              <a:t> / </a:t>
            </a:r>
            <a:r>
              <a:rPr lang="nl-BE" sz="3200" dirty="0" err="1">
                <a:solidFill>
                  <a:srgbClr val="FF0000"/>
                </a:solidFill>
              </a:rPr>
              <a:t>température</a:t>
            </a:r>
            <a:r>
              <a:rPr lang="nl-BE" sz="3200" dirty="0">
                <a:solidFill>
                  <a:srgbClr val="FF0000"/>
                </a:solidFill>
              </a:rPr>
              <a:t> </a:t>
            </a:r>
            <a:r>
              <a:rPr lang="nl-BE" sz="3200" dirty="0" err="1">
                <a:solidFill>
                  <a:srgbClr val="FF0000"/>
                </a:solidFill>
              </a:rPr>
              <a:t>est</a:t>
            </a:r>
            <a:r>
              <a:rPr lang="nl-BE" sz="3200" dirty="0">
                <a:solidFill>
                  <a:srgbClr val="FF0000"/>
                </a:solidFill>
              </a:rPr>
              <a:t> </a:t>
            </a:r>
            <a:r>
              <a:rPr lang="nl-BE" sz="3200" dirty="0" err="1">
                <a:solidFill>
                  <a:srgbClr val="FF0000"/>
                </a:solidFill>
              </a:rPr>
              <a:t>un</a:t>
            </a:r>
            <a:r>
              <a:rPr lang="nl-BE" sz="3200" dirty="0">
                <a:solidFill>
                  <a:srgbClr val="FF0000"/>
                </a:solidFill>
              </a:rPr>
              <a:t> élément </a:t>
            </a:r>
            <a:r>
              <a:rPr lang="nl-BE" sz="3200" dirty="0" err="1">
                <a:solidFill>
                  <a:srgbClr val="FF0000"/>
                </a:solidFill>
              </a:rPr>
              <a:t>crucial</a:t>
            </a:r>
            <a:r>
              <a:rPr lang="nl-BE" sz="3200" dirty="0">
                <a:solidFill>
                  <a:srgbClr val="FF0000"/>
                </a:solidFill>
              </a:rPr>
              <a:t> !  </a:t>
            </a:r>
          </a:p>
          <a:p>
            <a:pPr>
              <a:buFont typeface="Wingdings" panose="05000000000000000000" pitchFamily="2" charset="2"/>
              <a:buChar char="à"/>
            </a:pPr>
            <a:endParaRPr lang="fr-FR" sz="3200" b="1" dirty="0">
              <a:solidFill>
                <a:srgbClr val="6F9500"/>
              </a:solidFill>
              <a:latin typeface="Arial" charset="0"/>
              <a:sym typeface="Wingdings" pitchFamily="2" charset="2"/>
            </a:endParaRPr>
          </a:p>
          <a:p>
            <a:pPr marL="0" indent="0">
              <a:buNone/>
            </a:pPr>
            <a:endParaRPr lang="fr-BE" dirty="0">
              <a:solidFill>
                <a:schemeClr val="tx2"/>
              </a:solidFill>
            </a:endParaRPr>
          </a:p>
        </p:txBody>
      </p:sp>
    </p:spTree>
    <p:extLst>
      <p:ext uri="{BB962C8B-B14F-4D97-AF65-F5344CB8AC3E}">
        <p14:creationId xmlns:p14="http://schemas.microsoft.com/office/powerpoint/2010/main" val="3015980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6AF52-3340-4494-897E-4C6CD50DB266}"/>
              </a:ext>
            </a:extLst>
          </p:cNvPr>
          <p:cNvSpPr>
            <a:spLocks noGrp="1"/>
          </p:cNvSpPr>
          <p:nvPr>
            <p:ph type="title"/>
          </p:nvPr>
        </p:nvSpPr>
        <p:spPr/>
        <p:txBody>
          <a:bodyPr>
            <a:normAutofit/>
          </a:bodyPr>
          <a:lstStyle/>
          <a:p>
            <a:r>
              <a:rPr lang="nl-BE" sz="4000" dirty="0"/>
              <a:t>Bactéries et </a:t>
            </a:r>
            <a:r>
              <a:rPr lang="fr-BE" sz="4000" dirty="0"/>
              <a:t>« activité de l’eau »</a:t>
            </a:r>
            <a:endParaRPr lang="nl-BE" sz="4000" dirty="0"/>
          </a:p>
        </p:txBody>
      </p:sp>
      <p:sp>
        <p:nvSpPr>
          <p:cNvPr id="3" name="Content Placeholder 2">
            <a:extLst>
              <a:ext uri="{FF2B5EF4-FFF2-40B4-BE49-F238E27FC236}">
                <a16:creationId xmlns:a16="http://schemas.microsoft.com/office/drawing/2014/main" id="{7690F8F5-8B33-4DE5-9FCC-8E28B19DE66B}"/>
              </a:ext>
            </a:extLst>
          </p:cNvPr>
          <p:cNvSpPr>
            <a:spLocks noGrp="1"/>
          </p:cNvSpPr>
          <p:nvPr>
            <p:ph idx="1"/>
          </p:nvPr>
        </p:nvSpPr>
        <p:spPr/>
        <p:txBody>
          <a:bodyPr>
            <a:normAutofit lnSpcReduction="10000"/>
          </a:bodyPr>
          <a:lstStyle/>
          <a:p>
            <a:pPr marL="0" indent="0">
              <a:buNone/>
            </a:pPr>
            <a:r>
              <a:rPr lang="fr-BE" dirty="0">
                <a:solidFill>
                  <a:srgbClr val="0070C0"/>
                </a:solidFill>
              </a:rPr>
              <a:t>« L’activité de l’eau » est la quantité d’eau se trouvant naturellement dans les aliments susceptible de « donner à boire » aux micro-organismes.</a:t>
            </a:r>
          </a:p>
          <a:p>
            <a:pPr marL="0" indent="0">
              <a:buNone/>
            </a:pPr>
            <a:endParaRPr lang="fr-BE" dirty="0"/>
          </a:p>
          <a:p>
            <a:pPr marL="0" indent="0">
              <a:buNone/>
            </a:pPr>
            <a:r>
              <a:rPr lang="fr-BE" dirty="0">
                <a:solidFill>
                  <a:schemeClr val="tx1"/>
                </a:solidFill>
              </a:rPr>
              <a:t>On peut diminuer celle-ci ainsi :</a:t>
            </a:r>
          </a:p>
          <a:p>
            <a:r>
              <a:rPr lang="fr-BE" dirty="0">
                <a:solidFill>
                  <a:schemeClr val="tx2"/>
                </a:solidFill>
              </a:rPr>
              <a:t>dessication</a:t>
            </a:r>
          </a:p>
          <a:p>
            <a:r>
              <a:rPr lang="fr-BE" dirty="0">
                <a:solidFill>
                  <a:schemeClr val="tx2"/>
                </a:solidFill>
              </a:rPr>
              <a:t>congélation</a:t>
            </a:r>
          </a:p>
          <a:p>
            <a:r>
              <a:rPr lang="fr-BE" dirty="0">
                <a:solidFill>
                  <a:schemeClr val="tx2"/>
                </a:solidFill>
              </a:rPr>
              <a:t>ajout de sel</a:t>
            </a:r>
          </a:p>
          <a:p>
            <a:r>
              <a:rPr lang="fr-BE" dirty="0">
                <a:solidFill>
                  <a:schemeClr val="tx2"/>
                </a:solidFill>
              </a:rPr>
              <a:t>ajout de sucre</a:t>
            </a:r>
          </a:p>
        </p:txBody>
      </p:sp>
    </p:spTree>
    <p:extLst>
      <p:ext uri="{BB962C8B-B14F-4D97-AF65-F5344CB8AC3E}">
        <p14:creationId xmlns:p14="http://schemas.microsoft.com/office/powerpoint/2010/main" val="2917401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6AF52-3340-4494-897E-4C6CD50DB266}"/>
              </a:ext>
            </a:extLst>
          </p:cNvPr>
          <p:cNvSpPr>
            <a:spLocks noGrp="1"/>
          </p:cNvSpPr>
          <p:nvPr>
            <p:ph type="title"/>
          </p:nvPr>
        </p:nvSpPr>
        <p:spPr/>
        <p:txBody>
          <a:bodyPr>
            <a:normAutofit/>
          </a:bodyPr>
          <a:lstStyle/>
          <a:p>
            <a:r>
              <a:rPr lang="nl-BE" sz="4000" dirty="0"/>
              <a:t>Bactéries et </a:t>
            </a:r>
            <a:r>
              <a:rPr lang="fr-BE" sz="4000" dirty="0"/>
              <a:t>oxygène</a:t>
            </a:r>
            <a:endParaRPr lang="nl-BE" sz="4000" dirty="0"/>
          </a:p>
        </p:txBody>
      </p:sp>
      <p:sp>
        <p:nvSpPr>
          <p:cNvPr id="3" name="Content Placeholder 2">
            <a:extLst>
              <a:ext uri="{FF2B5EF4-FFF2-40B4-BE49-F238E27FC236}">
                <a16:creationId xmlns:a16="http://schemas.microsoft.com/office/drawing/2014/main" id="{7690F8F5-8B33-4DE5-9FCC-8E28B19DE66B}"/>
              </a:ext>
            </a:extLst>
          </p:cNvPr>
          <p:cNvSpPr>
            <a:spLocks noGrp="1"/>
          </p:cNvSpPr>
          <p:nvPr>
            <p:ph idx="1"/>
          </p:nvPr>
        </p:nvSpPr>
        <p:spPr/>
        <p:txBody>
          <a:bodyPr/>
          <a:lstStyle/>
          <a:p>
            <a:pPr marL="0" indent="0">
              <a:buNone/>
            </a:pPr>
            <a:r>
              <a:rPr lang="fr-BE" dirty="0">
                <a:solidFill>
                  <a:srgbClr val="7030A0"/>
                </a:solidFill>
              </a:rPr>
              <a:t>La plupart des bactéries ont besoin d’oxygène.</a:t>
            </a:r>
          </a:p>
          <a:p>
            <a:pPr marL="0" indent="0">
              <a:buNone/>
            </a:pPr>
            <a:endParaRPr lang="fr-BE" dirty="0"/>
          </a:p>
          <a:p>
            <a:pPr marL="0" indent="0">
              <a:buNone/>
            </a:pPr>
            <a:r>
              <a:rPr lang="fr-BE" dirty="0">
                <a:solidFill>
                  <a:schemeClr val="tx1"/>
                </a:solidFill>
              </a:rPr>
              <a:t>On peut donc tenter de les en priver grâce aux techniques :</a:t>
            </a:r>
          </a:p>
          <a:p>
            <a:r>
              <a:rPr lang="fr-BE" dirty="0">
                <a:solidFill>
                  <a:schemeClr val="tx2"/>
                </a:solidFill>
              </a:rPr>
              <a:t>des emballages sous vide</a:t>
            </a:r>
          </a:p>
          <a:p>
            <a:r>
              <a:rPr lang="fr-BE" dirty="0">
                <a:solidFill>
                  <a:schemeClr val="tx2"/>
                </a:solidFill>
              </a:rPr>
              <a:t>des emballages sous atmosphère modifiée (gaz carbonique)</a:t>
            </a:r>
          </a:p>
        </p:txBody>
      </p:sp>
    </p:spTree>
    <p:extLst>
      <p:ext uri="{BB962C8B-B14F-4D97-AF65-F5344CB8AC3E}">
        <p14:creationId xmlns:p14="http://schemas.microsoft.com/office/powerpoint/2010/main" val="3544523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6AF52-3340-4494-897E-4C6CD50DB266}"/>
              </a:ext>
            </a:extLst>
          </p:cNvPr>
          <p:cNvSpPr>
            <a:spLocks noGrp="1"/>
          </p:cNvSpPr>
          <p:nvPr>
            <p:ph type="title"/>
          </p:nvPr>
        </p:nvSpPr>
        <p:spPr/>
        <p:txBody>
          <a:bodyPr>
            <a:normAutofit/>
          </a:bodyPr>
          <a:lstStyle/>
          <a:p>
            <a:r>
              <a:rPr lang="nl-BE" sz="4000" dirty="0"/>
              <a:t>Autre moyens pour limiter la multiplication microbienne</a:t>
            </a:r>
          </a:p>
        </p:txBody>
      </p:sp>
      <p:sp>
        <p:nvSpPr>
          <p:cNvPr id="3" name="Content Placeholder 2">
            <a:extLst>
              <a:ext uri="{FF2B5EF4-FFF2-40B4-BE49-F238E27FC236}">
                <a16:creationId xmlns:a16="http://schemas.microsoft.com/office/drawing/2014/main" id="{7690F8F5-8B33-4DE5-9FCC-8E28B19DE66B}"/>
              </a:ext>
            </a:extLst>
          </p:cNvPr>
          <p:cNvSpPr>
            <a:spLocks noGrp="1"/>
          </p:cNvSpPr>
          <p:nvPr>
            <p:ph idx="1"/>
          </p:nvPr>
        </p:nvSpPr>
        <p:spPr/>
        <p:txBody>
          <a:bodyPr/>
          <a:lstStyle/>
          <a:p>
            <a:pPr marL="0" indent="0">
              <a:buNone/>
            </a:pPr>
            <a:r>
              <a:rPr lang="fr-BE" dirty="0">
                <a:solidFill>
                  <a:srgbClr val="00B0F0"/>
                </a:solidFill>
              </a:rPr>
              <a:t>Additifs / conservateurs :</a:t>
            </a:r>
            <a:r>
              <a:rPr lang="fr-BE" dirty="0">
                <a:solidFill>
                  <a:schemeClr val="tx1"/>
                </a:solidFill>
              </a:rPr>
              <a:t> ne </a:t>
            </a:r>
            <a:r>
              <a:rPr lang="fr-BE" dirty="0"/>
              <a:t>détruisent pas les micro-organismes, mais stabilisent leur nombre</a:t>
            </a:r>
          </a:p>
          <a:p>
            <a:pPr marL="0" indent="0">
              <a:buNone/>
            </a:pPr>
            <a:endParaRPr lang="fr-BE" dirty="0"/>
          </a:p>
          <a:p>
            <a:pPr marL="0" indent="0">
              <a:buNone/>
            </a:pPr>
            <a:r>
              <a:rPr lang="fr-BE" i="1" dirty="0"/>
              <a:t>Remarque : un produit acide et/ou fermenté « se défendra » mieux contre des contamination biologiques</a:t>
            </a:r>
          </a:p>
          <a:p>
            <a:pPr marL="0" indent="0">
              <a:buNone/>
            </a:pPr>
            <a:endParaRPr lang="fr-BE" dirty="0"/>
          </a:p>
        </p:txBody>
      </p:sp>
    </p:spTree>
    <p:extLst>
      <p:ext uri="{BB962C8B-B14F-4D97-AF65-F5344CB8AC3E}">
        <p14:creationId xmlns:p14="http://schemas.microsoft.com/office/powerpoint/2010/main" val="963155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4D271-03B4-43AE-9198-C7605A63EE55}"/>
              </a:ext>
            </a:extLst>
          </p:cNvPr>
          <p:cNvSpPr>
            <a:spLocks noGrp="1"/>
          </p:cNvSpPr>
          <p:nvPr>
            <p:ph type="title"/>
          </p:nvPr>
        </p:nvSpPr>
        <p:spPr>
          <a:xfrm>
            <a:off x="831850" y="789141"/>
            <a:ext cx="10515600" cy="1841325"/>
          </a:xfrm>
        </p:spPr>
        <p:txBody>
          <a:bodyPr>
            <a:normAutofit/>
          </a:bodyPr>
          <a:lstStyle/>
          <a:p>
            <a:r>
              <a:rPr lang="nl-BE" sz="4400" dirty="0"/>
              <a:t>Bonnes </a:t>
            </a:r>
            <a:r>
              <a:rPr lang="nl-BE" sz="4400" dirty="0" err="1"/>
              <a:t>Pratiques</a:t>
            </a:r>
            <a:r>
              <a:rPr lang="nl-BE" sz="4400" dirty="0"/>
              <a:t> </a:t>
            </a:r>
            <a:r>
              <a:rPr lang="nl-BE" sz="4400" dirty="0" err="1"/>
              <a:t>d’Hygiène</a:t>
            </a:r>
            <a:r>
              <a:rPr lang="nl-BE" sz="4400" dirty="0"/>
              <a:t> (</a:t>
            </a:r>
            <a:r>
              <a:rPr lang="nl-BE" sz="4400" dirty="0" err="1"/>
              <a:t>ou</a:t>
            </a:r>
            <a:r>
              <a:rPr lang="nl-BE" sz="4400" dirty="0"/>
              <a:t> de </a:t>
            </a:r>
            <a:r>
              <a:rPr lang="nl-BE" sz="4400" dirty="0" err="1"/>
              <a:t>fabrication</a:t>
            </a:r>
            <a:r>
              <a:rPr lang="nl-BE" sz="4400" dirty="0"/>
              <a:t>) =</a:t>
            </a:r>
          </a:p>
        </p:txBody>
      </p:sp>
      <p:sp>
        <p:nvSpPr>
          <p:cNvPr id="3" name="Text Placeholder 2">
            <a:extLst>
              <a:ext uri="{FF2B5EF4-FFF2-40B4-BE49-F238E27FC236}">
                <a16:creationId xmlns:a16="http://schemas.microsoft.com/office/drawing/2014/main" id="{DC69C8C5-FD31-4394-B7C4-767CC772927A}"/>
              </a:ext>
            </a:extLst>
          </p:cNvPr>
          <p:cNvSpPr>
            <a:spLocks noGrp="1"/>
          </p:cNvSpPr>
          <p:nvPr>
            <p:ph type="body" idx="1"/>
          </p:nvPr>
        </p:nvSpPr>
        <p:spPr>
          <a:xfrm>
            <a:off x="831850" y="3256768"/>
            <a:ext cx="10515600" cy="2601708"/>
          </a:xfrm>
        </p:spPr>
        <p:txBody>
          <a:bodyPr>
            <a:noAutofit/>
          </a:bodyPr>
          <a:lstStyle/>
          <a:p>
            <a:r>
              <a:rPr lang="nl-BE" sz="4000" dirty="0"/>
              <a:t>Ensemble de </a:t>
            </a:r>
            <a:r>
              <a:rPr lang="nl-BE" sz="4000" dirty="0" err="1"/>
              <a:t>mesures</a:t>
            </a:r>
            <a:r>
              <a:rPr lang="nl-BE" sz="4000" dirty="0"/>
              <a:t> de base à </a:t>
            </a:r>
            <a:r>
              <a:rPr lang="nl-BE" sz="4000" dirty="0" err="1"/>
              <a:t>prendre</a:t>
            </a:r>
            <a:r>
              <a:rPr lang="nl-BE" sz="4000" dirty="0"/>
              <a:t> pour conserver la santé du </a:t>
            </a:r>
            <a:r>
              <a:rPr lang="nl-BE" sz="4000" dirty="0" err="1"/>
              <a:t>consommateur</a:t>
            </a:r>
            <a:r>
              <a:rPr lang="nl-BE" sz="4000" dirty="0"/>
              <a:t> </a:t>
            </a:r>
            <a:r>
              <a:rPr lang="nl-BE" sz="4000" dirty="0" err="1"/>
              <a:t>d’une</a:t>
            </a:r>
            <a:r>
              <a:rPr lang="nl-BE" sz="4000" dirty="0"/>
              <a:t> </a:t>
            </a:r>
            <a:r>
              <a:rPr lang="nl-BE" sz="4000" dirty="0" err="1"/>
              <a:t>denrée</a:t>
            </a:r>
            <a:r>
              <a:rPr lang="nl-BE" sz="4000" dirty="0"/>
              <a:t> alimentaire</a:t>
            </a:r>
          </a:p>
        </p:txBody>
      </p:sp>
    </p:spTree>
    <p:extLst>
      <p:ext uri="{BB962C8B-B14F-4D97-AF65-F5344CB8AC3E}">
        <p14:creationId xmlns:p14="http://schemas.microsoft.com/office/powerpoint/2010/main" val="3889116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6AF52-3340-4494-897E-4C6CD50DB266}"/>
              </a:ext>
            </a:extLst>
          </p:cNvPr>
          <p:cNvSpPr>
            <a:spLocks noGrp="1"/>
          </p:cNvSpPr>
          <p:nvPr>
            <p:ph type="title"/>
          </p:nvPr>
        </p:nvSpPr>
        <p:spPr/>
        <p:txBody>
          <a:bodyPr>
            <a:normAutofit/>
          </a:bodyPr>
          <a:lstStyle/>
          <a:p>
            <a:r>
              <a:rPr lang="nl-BE" sz="4000" dirty="0"/>
              <a:t>Symptômes de l’intoxication alimentaire</a:t>
            </a:r>
          </a:p>
        </p:txBody>
      </p:sp>
      <p:sp>
        <p:nvSpPr>
          <p:cNvPr id="3" name="Content Placeholder 2">
            <a:extLst>
              <a:ext uri="{FF2B5EF4-FFF2-40B4-BE49-F238E27FC236}">
                <a16:creationId xmlns:a16="http://schemas.microsoft.com/office/drawing/2014/main" id="{7690F8F5-8B33-4DE5-9FCC-8E28B19DE66B}"/>
              </a:ext>
            </a:extLst>
          </p:cNvPr>
          <p:cNvSpPr>
            <a:spLocks noGrp="1"/>
          </p:cNvSpPr>
          <p:nvPr>
            <p:ph idx="1"/>
          </p:nvPr>
        </p:nvSpPr>
        <p:spPr/>
        <p:txBody>
          <a:bodyPr/>
          <a:lstStyle/>
          <a:p>
            <a:r>
              <a:rPr lang="fr-BE" dirty="0">
                <a:solidFill>
                  <a:schemeClr val="tx2"/>
                </a:solidFill>
              </a:rPr>
              <a:t>mal au ventre</a:t>
            </a:r>
          </a:p>
          <a:p>
            <a:r>
              <a:rPr lang="fr-BE" dirty="0">
                <a:solidFill>
                  <a:schemeClr val="tx2"/>
                </a:solidFill>
              </a:rPr>
              <a:t>diarrhée</a:t>
            </a:r>
          </a:p>
          <a:p>
            <a:r>
              <a:rPr lang="fr-BE" dirty="0">
                <a:solidFill>
                  <a:schemeClr val="tx2"/>
                </a:solidFill>
              </a:rPr>
              <a:t>nausée</a:t>
            </a:r>
          </a:p>
          <a:p>
            <a:r>
              <a:rPr lang="fr-BE" dirty="0">
                <a:solidFill>
                  <a:schemeClr val="tx2"/>
                </a:solidFill>
              </a:rPr>
              <a:t>vomissements</a:t>
            </a:r>
          </a:p>
          <a:p>
            <a:r>
              <a:rPr lang="fr-BE" dirty="0">
                <a:solidFill>
                  <a:schemeClr val="tx2"/>
                </a:solidFill>
              </a:rPr>
              <a:t>fièvre</a:t>
            </a:r>
          </a:p>
        </p:txBody>
      </p:sp>
      <p:pic>
        <p:nvPicPr>
          <p:cNvPr id="4" name="Image 1" descr="md000613.png">
            <a:extLst>
              <a:ext uri="{FF2B5EF4-FFF2-40B4-BE49-F238E27FC236}">
                <a16:creationId xmlns:a16="http://schemas.microsoft.com/office/drawing/2014/main" id="{5561D339-18AE-44C5-A532-E15F46554AE1}"/>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38591" y="1698492"/>
            <a:ext cx="1714817" cy="4121431"/>
          </a:xfrm>
          <a:prstGeom prst="rect">
            <a:avLst/>
          </a:prstGeom>
          <a:noFill/>
          <a:ln w="9525">
            <a:noFill/>
            <a:miter lim="800000"/>
            <a:headEnd/>
            <a:tailEnd/>
          </a:ln>
        </p:spPr>
      </p:pic>
    </p:spTree>
    <p:extLst>
      <p:ext uri="{BB962C8B-B14F-4D97-AF65-F5344CB8AC3E}">
        <p14:creationId xmlns:p14="http://schemas.microsoft.com/office/powerpoint/2010/main" val="4027401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51B5B-163A-4A71-84D3-ADF55913032B}"/>
              </a:ext>
            </a:extLst>
          </p:cNvPr>
          <p:cNvSpPr>
            <a:spLocks noGrp="1"/>
          </p:cNvSpPr>
          <p:nvPr>
            <p:ph type="title"/>
          </p:nvPr>
        </p:nvSpPr>
        <p:spPr/>
        <p:txBody>
          <a:bodyPr>
            <a:normAutofit/>
          </a:bodyPr>
          <a:lstStyle/>
          <a:p>
            <a:r>
              <a:rPr lang="nl-BE" sz="4000" dirty="0"/>
              <a:t>Symptômes de l’intoxication alimentaire</a:t>
            </a:r>
          </a:p>
        </p:txBody>
      </p:sp>
      <p:sp>
        <p:nvSpPr>
          <p:cNvPr id="3" name="Content Placeholder 2">
            <a:extLst>
              <a:ext uri="{FF2B5EF4-FFF2-40B4-BE49-F238E27FC236}">
                <a16:creationId xmlns:a16="http://schemas.microsoft.com/office/drawing/2014/main" id="{29FC264E-A2B2-4B3B-9811-7BFCE335F1B1}"/>
              </a:ext>
            </a:extLst>
          </p:cNvPr>
          <p:cNvSpPr>
            <a:spLocks noGrp="1"/>
          </p:cNvSpPr>
          <p:nvPr>
            <p:ph idx="1"/>
          </p:nvPr>
        </p:nvSpPr>
        <p:spPr/>
        <p:txBody>
          <a:bodyPr/>
          <a:lstStyle/>
          <a:p>
            <a:pPr marL="0" indent="0">
              <a:buNone/>
            </a:pPr>
            <a:r>
              <a:rPr lang="nl-BE" dirty="0">
                <a:solidFill>
                  <a:schemeClr val="tx2"/>
                </a:solidFill>
              </a:rPr>
              <a:t>Du simple dérangement intestinal jusqu’à l’hospitalisation (voire la mort, dans certains cas extrêmes).</a:t>
            </a:r>
          </a:p>
          <a:p>
            <a:pPr marL="0" indent="0">
              <a:buNone/>
            </a:pPr>
            <a:endParaRPr lang="nl-BE" dirty="0">
              <a:solidFill>
                <a:schemeClr val="accent4"/>
              </a:solidFill>
            </a:endParaRPr>
          </a:p>
          <a:p>
            <a:pPr marL="0" indent="0">
              <a:buNone/>
            </a:pPr>
            <a:r>
              <a:rPr lang="nl-BE" dirty="0">
                <a:solidFill>
                  <a:schemeClr val="tx1"/>
                </a:solidFill>
              </a:rPr>
              <a:t>Groupes plus vulnérables :</a:t>
            </a:r>
          </a:p>
          <a:p>
            <a:r>
              <a:rPr lang="nl-BE" dirty="0">
                <a:solidFill>
                  <a:schemeClr val="tx2"/>
                </a:solidFill>
              </a:rPr>
              <a:t>Les enfants</a:t>
            </a:r>
          </a:p>
          <a:p>
            <a:r>
              <a:rPr lang="nl-BE" dirty="0">
                <a:solidFill>
                  <a:schemeClr val="tx2"/>
                </a:solidFill>
              </a:rPr>
              <a:t>Les personnes âgées</a:t>
            </a:r>
          </a:p>
          <a:p>
            <a:r>
              <a:rPr lang="nl-BE" dirty="0">
                <a:solidFill>
                  <a:schemeClr val="tx2"/>
                </a:solidFill>
              </a:rPr>
              <a:t>Les personnes malades</a:t>
            </a:r>
          </a:p>
          <a:p>
            <a:r>
              <a:rPr lang="nl-BE" dirty="0">
                <a:solidFill>
                  <a:schemeClr val="tx2"/>
                </a:solidFill>
              </a:rPr>
              <a:t>Les femmes enceintes</a:t>
            </a:r>
          </a:p>
        </p:txBody>
      </p:sp>
    </p:spTree>
    <p:extLst>
      <p:ext uri="{BB962C8B-B14F-4D97-AF65-F5344CB8AC3E}">
        <p14:creationId xmlns:p14="http://schemas.microsoft.com/office/powerpoint/2010/main" val="2510972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49C0F-9A76-4500-9F55-57E39ED250B6}"/>
              </a:ext>
            </a:extLst>
          </p:cNvPr>
          <p:cNvSpPr>
            <a:spLocks noGrp="1"/>
          </p:cNvSpPr>
          <p:nvPr>
            <p:ph type="title"/>
          </p:nvPr>
        </p:nvSpPr>
        <p:spPr/>
        <p:txBody>
          <a:bodyPr>
            <a:normAutofit/>
          </a:bodyPr>
          <a:lstStyle/>
          <a:p>
            <a:r>
              <a:rPr lang="nl-BE" sz="4000" dirty="0"/>
              <a:t>Importance de l’hygiène</a:t>
            </a:r>
          </a:p>
        </p:txBody>
      </p:sp>
      <p:sp>
        <p:nvSpPr>
          <p:cNvPr id="3" name="Content Placeholder 2">
            <a:extLst>
              <a:ext uri="{FF2B5EF4-FFF2-40B4-BE49-F238E27FC236}">
                <a16:creationId xmlns:a16="http://schemas.microsoft.com/office/drawing/2014/main" id="{42ED0642-C889-4185-865F-8ECBAFACF85B}"/>
              </a:ext>
            </a:extLst>
          </p:cNvPr>
          <p:cNvSpPr>
            <a:spLocks noGrp="1"/>
          </p:cNvSpPr>
          <p:nvPr>
            <p:ph idx="1"/>
          </p:nvPr>
        </p:nvSpPr>
        <p:spPr/>
        <p:txBody>
          <a:bodyPr/>
          <a:lstStyle/>
          <a:p>
            <a:r>
              <a:rPr lang="nl-BE" dirty="0">
                <a:solidFill>
                  <a:srgbClr val="00B050"/>
                </a:solidFill>
              </a:rPr>
              <a:t>sanitaire :</a:t>
            </a:r>
            <a:r>
              <a:rPr lang="nl-BE" dirty="0">
                <a:solidFill>
                  <a:schemeClr val="accent4"/>
                </a:solidFill>
              </a:rPr>
              <a:t> </a:t>
            </a:r>
            <a:r>
              <a:rPr lang="nl-BE" dirty="0" err="1"/>
              <a:t>moins</a:t>
            </a:r>
            <a:r>
              <a:rPr lang="nl-BE" dirty="0"/>
              <a:t> de malades</a:t>
            </a:r>
          </a:p>
          <a:p>
            <a:endParaRPr lang="nl-BE" dirty="0">
              <a:solidFill>
                <a:schemeClr val="accent4"/>
              </a:solidFill>
            </a:endParaRPr>
          </a:p>
          <a:p>
            <a:r>
              <a:rPr lang="nl-BE" dirty="0" err="1">
                <a:solidFill>
                  <a:srgbClr val="C00000"/>
                </a:solidFill>
              </a:rPr>
              <a:t>économique</a:t>
            </a:r>
            <a:r>
              <a:rPr lang="nl-BE" dirty="0">
                <a:solidFill>
                  <a:srgbClr val="C00000"/>
                </a:solidFill>
              </a:rPr>
              <a:t> </a:t>
            </a:r>
            <a:r>
              <a:rPr lang="nl-BE" dirty="0">
                <a:solidFill>
                  <a:schemeClr val="accent4"/>
                </a:solidFill>
              </a:rPr>
              <a:t>: </a:t>
            </a:r>
            <a:r>
              <a:rPr lang="nl-BE" dirty="0" err="1"/>
              <a:t>meilleure</a:t>
            </a:r>
            <a:r>
              <a:rPr lang="nl-BE" dirty="0"/>
              <a:t> conservation du produit, exportations possibles, accidents évités, ...</a:t>
            </a:r>
          </a:p>
          <a:p>
            <a:endParaRPr lang="nl-BE" dirty="0">
              <a:solidFill>
                <a:schemeClr val="accent4"/>
              </a:solidFill>
            </a:endParaRPr>
          </a:p>
          <a:p>
            <a:r>
              <a:rPr lang="nl-BE" dirty="0">
                <a:solidFill>
                  <a:srgbClr val="0070C0"/>
                </a:solidFill>
              </a:rPr>
              <a:t>légale </a:t>
            </a:r>
            <a:r>
              <a:rPr lang="nl-BE" dirty="0">
                <a:solidFill>
                  <a:schemeClr val="accent4"/>
                </a:solidFill>
              </a:rPr>
              <a:t>: </a:t>
            </a:r>
            <a:r>
              <a:rPr lang="nl-BE" dirty="0"/>
              <a:t>les </a:t>
            </a:r>
            <a:r>
              <a:rPr lang="nl-BE" dirty="0" err="1"/>
              <a:t>bonnes</a:t>
            </a:r>
            <a:r>
              <a:rPr lang="nl-BE" dirty="0"/>
              <a:t> </a:t>
            </a:r>
            <a:r>
              <a:rPr lang="nl-BE" dirty="0" err="1"/>
              <a:t>pratiques</a:t>
            </a:r>
            <a:r>
              <a:rPr lang="nl-BE" dirty="0"/>
              <a:t> </a:t>
            </a:r>
            <a:r>
              <a:rPr lang="nl-BE" dirty="0" err="1"/>
              <a:t>d’hygiène</a:t>
            </a:r>
            <a:r>
              <a:rPr lang="nl-BE" dirty="0"/>
              <a:t> (BPH) </a:t>
            </a:r>
            <a:r>
              <a:rPr lang="nl-BE" dirty="0" err="1"/>
              <a:t>sont</a:t>
            </a:r>
            <a:r>
              <a:rPr lang="nl-BE" dirty="0"/>
              <a:t> imposées par la législation</a:t>
            </a:r>
          </a:p>
        </p:txBody>
      </p:sp>
      <p:pic>
        <p:nvPicPr>
          <p:cNvPr id="4" name="Image 7" descr="AA002817.png">
            <a:extLst>
              <a:ext uri="{FF2B5EF4-FFF2-40B4-BE49-F238E27FC236}">
                <a16:creationId xmlns:a16="http://schemas.microsoft.com/office/drawing/2014/main" id="{D3373501-4AF5-4B79-8F75-FA2595FBC38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39237" y="1579514"/>
            <a:ext cx="678455" cy="927384"/>
          </a:xfrm>
          <a:prstGeom prst="rect">
            <a:avLst/>
          </a:prstGeom>
          <a:noFill/>
          <a:ln w="9525">
            <a:noFill/>
            <a:miter lim="800000"/>
            <a:headEnd/>
            <a:tailEnd/>
          </a:ln>
        </p:spPr>
      </p:pic>
      <p:pic>
        <p:nvPicPr>
          <p:cNvPr id="5" name="Image 4" descr="AA006219.png">
            <a:extLst>
              <a:ext uri="{FF2B5EF4-FFF2-40B4-BE49-F238E27FC236}">
                <a16:creationId xmlns:a16="http://schemas.microsoft.com/office/drawing/2014/main" id="{423D7F05-FEB4-4E1D-B92E-6C949A34BDB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86153" y="3113737"/>
            <a:ext cx="708332" cy="1056204"/>
          </a:xfrm>
          <a:prstGeom prst="rect">
            <a:avLst/>
          </a:prstGeom>
          <a:noFill/>
          <a:ln w="9525">
            <a:noFill/>
            <a:miter lim="800000"/>
            <a:headEnd/>
            <a:tailEnd/>
          </a:ln>
        </p:spPr>
      </p:pic>
      <p:pic>
        <p:nvPicPr>
          <p:cNvPr id="6" name="Image 8" descr="AA022774.png">
            <a:extLst>
              <a:ext uri="{FF2B5EF4-FFF2-40B4-BE49-F238E27FC236}">
                <a16:creationId xmlns:a16="http://schemas.microsoft.com/office/drawing/2014/main" id="{249E2E86-A5EA-4484-B142-8A4DB364A19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239237" y="5235201"/>
            <a:ext cx="1109680" cy="715578"/>
          </a:xfrm>
          <a:prstGeom prst="rect">
            <a:avLst/>
          </a:prstGeom>
          <a:noFill/>
          <a:ln w="9525">
            <a:noFill/>
            <a:miter lim="800000"/>
            <a:headEnd/>
            <a:tailEnd/>
          </a:ln>
        </p:spPr>
      </p:pic>
    </p:spTree>
    <p:extLst>
      <p:ext uri="{BB962C8B-B14F-4D97-AF65-F5344CB8AC3E}">
        <p14:creationId xmlns:p14="http://schemas.microsoft.com/office/powerpoint/2010/main" val="543104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DAB3F-B60B-4714-AD27-682B9669D484}"/>
              </a:ext>
            </a:extLst>
          </p:cNvPr>
          <p:cNvSpPr>
            <a:spLocks noGrp="1"/>
          </p:cNvSpPr>
          <p:nvPr>
            <p:ph type="title"/>
          </p:nvPr>
        </p:nvSpPr>
        <p:spPr/>
        <p:txBody>
          <a:bodyPr>
            <a:normAutofit/>
          </a:bodyPr>
          <a:lstStyle/>
          <a:p>
            <a:r>
              <a:rPr lang="nl-BE" sz="4000" dirty="0"/>
              <a:t>Sécurité des aliments dans la presse</a:t>
            </a:r>
          </a:p>
        </p:txBody>
      </p:sp>
      <p:sp>
        <p:nvSpPr>
          <p:cNvPr id="3" name="Content Placeholder 2">
            <a:extLst>
              <a:ext uri="{FF2B5EF4-FFF2-40B4-BE49-F238E27FC236}">
                <a16:creationId xmlns:a16="http://schemas.microsoft.com/office/drawing/2014/main" id="{83BBE974-EF99-48B0-A816-42571691C68B}"/>
              </a:ext>
            </a:extLst>
          </p:cNvPr>
          <p:cNvSpPr>
            <a:spLocks noGrp="1"/>
          </p:cNvSpPr>
          <p:nvPr>
            <p:ph idx="1"/>
          </p:nvPr>
        </p:nvSpPr>
        <p:spPr/>
        <p:txBody>
          <a:bodyPr>
            <a:normAutofit fontScale="92500" lnSpcReduction="10000"/>
          </a:bodyPr>
          <a:lstStyle/>
          <a:p>
            <a:pPr marL="0" indent="0">
              <a:buNone/>
            </a:pPr>
            <a:r>
              <a:rPr lang="nl-BE" dirty="0"/>
              <a:t>Au-delà de la santé du consommateur, une contamination entraîne:</a:t>
            </a:r>
          </a:p>
          <a:p>
            <a:r>
              <a:rPr lang="nl-BE" dirty="0"/>
              <a:t>Des arrêts de production (nettoyer la zone, contrôler et retravailler les lots contaminés, ...)</a:t>
            </a:r>
          </a:p>
          <a:p>
            <a:r>
              <a:rPr lang="nl-BE" dirty="0"/>
              <a:t>Une perte de confiance des clients</a:t>
            </a:r>
          </a:p>
          <a:p>
            <a:r>
              <a:rPr lang="nl-BE" dirty="0"/>
              <a:t>Une atteinte à l’image de marque de l’entreprise</a:t>
            </a:r>
          </a:p>
          <a:p>
            <a:r>
              <a:rPr lang="nl-BE" dirty="0"/>
              <a:t>Des amendes administratives et un contrôle renforcé</a:t>
            </a:r>
          </a:p>
          <a:p>
            <a:r>
              <a:rPr lang="nl-BE" dirty="0"/>
              <a:t>...</a:t>
            </a:r>
            <a:br>
              <a:rPr lang="nl-BE" dirty="0"/>
            </a:br>
            <a:br>
              <a:rPr lang="nl-BE" dirty="0"/>
            </a:br>
            <a:r>
              <a:rPr lang="nl-BE" dirty="0">
                <a:sym typeface="Wingdings" panose="05000000000000000000" pitchFamily="2" charset="2"/>
              </a:rPr>
              <a:t> </a:t>
            </a:r>
            <a:r>
              <a:rPr lang="nl-BE" dirty="0" err="1">
                <a:sym typeface="Wingdings" panose="05000000000000000000" pitchFamily="2" charset="2"/>
              </a:rPr>
              <a:t>risque</a:t>
            </a:r>
            <a:r>
              <a:rPr lang="nl-BE" dirty="0">
                <a:sym typeface="Wingdings" panose="05000000000000000000" pitchFamily="2" charset="2"/>
              </a:rPr>
              <a:t> pour la santé…</a:t>
            </a:r>
            <a:r>
              <a:rPr lang="nl-BE" dirty="0" err="1">
                <a:sym typeface="Wingdings" panose="05000000000000000000" pitchFamily="2" charset="2"/>
              </a:rPr>
              <a:t>financière</a:t>
            </a:r>
            <a:r>
              <a:rPr lang="nl-BE" dirty="0">
                <a:sym typeface="Wingdings" panose="05000000000000000000" pitchFamily="2" charset="2"/>
              </a:rPr>
              <a:t> de </a:t>
            </a:r>
            <a:r>
              <a:rPr lang="nl-BE" dirty="0" err="1">
                <a:sym typeface="Wingdings" panose="05000000000000000000" pitchFamily="2" charset="2"/>
              </a:rPr>
              <a:t>l’entreprise</a:t>
            </a:r>
            <a:r>
              <a:rPr lang="nl-BE" dirty="0">
                <a:sym typeface="Wingdings" panose="05000000000000000000" pitchFamily="2" charset="2"/>
              </a:rPr>
              <a:t>…et </a:t>
            </a:r>
            <a:r>
              <a:rPr lang="nl-BE" dirty="0" err="1">
                <a:sym typeface="Wingdings" panose="05000000000000000000" pitchFamily="2" charset="2"/>
              </a:rPr>
              <a:t>donc</a:t>
            </a:r>
            <a:r>
              <a:rPr lang="nl-BE" dirty="0">
                <a:sym typeface="Wingdings" panose="05000000000000000000" pitchFamily="2" charset="2"/>
              </a:rPr>
              <a:t> </a:t>
            </a:r>
            <a:r>
              <a:rPr lang="nl-BE" dirty="0" err="1">
                <a:sym typeface="Wingdings" panose="05000000000000000000" pitchFamily="2" charset="2"/>
              </a:rPr>
              <a:t>risque</a:t>
            </a:r>
            <a:r>
              <a:rPr lang="nl-BE" dirty="0">
                <a:sym typeface="Wingdings" panose="05000000000000000000" pitchFamily="2" charset="2"/>
              </a:rPr>
              <a:t> pour les </a:t>
            </a:r>
            <a:r>
              <a:rPr lang="nl-BE" dirty="0" err="1">
                <a:sym typeface="Wingdings" panose="05000000000000000000" pitchFamily="2" charset="2"/>
              </a:rPr>
              <a:t>emplois</a:t>
            </a:r>
            <a:r>
              <a:rPr lang="nl-BE" dirty="0">
                <a:sym typeface="Wingdings" panose="05000000000000000000" pitchFamily="2" charset="2"/>
              </a:rPr>
              <a:t> !</a:t>
            </a:r>
            <a:endParaRPr lang="nl-BE" dirty="0"/>
          </a:p>
        </p:txBody>
      </p:sp>
    </p:spTree>
    <p:extLst>
      <p:ext uri="{BB962C8B-B14F-4D97-AF65-F5344CB8AC3E}">
        <p14:creationId xmlns:p14="http://schemas.microsoft.com/office/powerpoint/2010/main" val="988976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7B30B-CBD6-44D6-97ED-991FB768E5AF}"/>
              </a:ext>
            </a:extLst>
          </p:cNvPr>
          <p:cNvSpPr>
            <a:spLocks noGrp="1"/>
          </p:cNvSpPr>
          <p:nvPr>
            <p:ph type="title"/>
          </p:nvPr>
        </p:nvSpPr>
        <p:spPr/>
        <p:txBody>
          <a:bodyPr>
            <a:normAutofit/>
          </a:bodyPr>
          <a:lstStyle/>
          <a:p>
            <a:r>
              <a:rPr lang="nl-BE" sz="4000" dirty="0"/>
              <a:t>Sécurité des aliments dans la presse</a:t>
            </a:r>
          </a:p>
        </p:txBody>
      </p:sp>
      <p:sp>
        <p:nvSpPr>
          <p:cNvPr id="3" name="Content Placeholder 2">
            <a:extLst>
              <a:ext uri="{FF2B5EF4-FFF2-40B4-BE49-F238E27FC236}">
                <a16:creationId xmlns:a16="http://schemas.microsoft.com/office/drawing/2014/main" id="{6D192C95-0EB0-475D-8E64-33BE0B6FA132}"/>
              </a:ext>
            </a:extLst>
          </p:cNvPr>
          <p:cNvSpPr>
            <a:spLocks noGrp="1"/>
          </p:cNvSpPr>
          <p:nvPr>
            <p:ph idx="1"/>
          </p:nvPr>
        </p:nvSpPr>
        <p:spPr/>
        <p:txBody>
          <a:bodyPr/>
          <a:lstStyle/>
          <a:p>
            <a:r>
              <a:rPr lang="nl-BE" dirty="0" err="1">
                <a:solidFill>
                  <a:srgbClr val="FFC000"/>
                </a:solidFill>
              </a:rPr>
              <a:t>Quelques</a:t>
            </a:r>
            <a:r>
              <a:rPr lang="nl-BE" dirty="0">
                <a:solidFill>
                  <a:srgbClr val="FFC000"/>
                </a:solidFill>
              </a:rPr>
              <a:t> </a:t>
            </a:r>
            <a:r>
              <a:rPr lang="nl-BE" dirty="0" err="1">
                <a:solidFill>
                  <a:srgbClr val="FFC000"/>
                </a:solidFill>
              </a:rPr>
              <a:t>exemples</a:t>
            </a:r>
            <a:r>
              <a:rPr lang="nl-BE" dirty="0">
                <a:solidFill>
                  <a:srgbClr val="FFC000"/>
                </a:solidFill>
              </a:rPr>
              <a:t> de </a:t>
            </a:r>
            <a:r>
              <a:rPr lang="nl-BE" dirty="0" err="1">
                <a:solidFill>
                  <a:srgbClr val="FFC000"/>
                </a:solidFill>
              </a:rPr>
              <a:t>scandales</a:t>
            </a:r>
            <a:r>
              <a:rPr lang="nl-BE" dirty="0">
                <a:solidFill>
                  <a:srgbClr val="FFC000"/>
                </a:solidFill>
              </a:rPr>
              <a:t> </a:t>
            </a:r>
          </a:p>
          <a:p>
            <a:endParaRPr lang="nl-BE" dirty="0"/>
          </a:p>
        </p:txBody>
      </p:sp>
      <p:pic>
        <p:nvPicPr>
          <p:cNvPr id="5" name="Image 4">
            <a:extLst>
              <a:ext uri="{FF2B5EF4-FFF2-40B4-BE49-F238E27FC236}">
                <a16:creationId xmlns:a16="http://schemas.microsoft.com/office/drawing/2014/main" id="{BEFBD8E0-BCC6-4F10-B26B-6E708D373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225" y="2679878"/>
            <a:ext cx="6129444" cy="3178378"/>
          </a:xfrm>
          <a:prstGeom prst="rect">
            <a:avLst/>
          </a:prstGeom>
        </p:spPr>
      </p:pic>
    </p:spTree>
    <p:extLst>
      <p:ext uri="{BB962C8B-B14F-4D97-AF65-F5344CB8AC3E}">
        <p14:creationId xmlns:p14="http://schemas.microsoft.com/office/powerpoint/2010/main" val="115087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7B30B-CBD6-44D6-97ED-991FB768E5AF}"/>
              </a:ext>
            </a:extLst>
          </p:cNvPr>
          <p:cNvSpPr>
            <a:spLocks noGrp="1"/>
          </p:cNvSpPr>
          <p:nvPr>
            <p:ph type="title"/>
          </p:nvPr>
        </p:nvSpPr>
        <p:spPr/>
        <p:txBody>
          <a:bodyPr>
            <a:normAutofit/>
          </a:bodyPr>
          <a:lstStyle/>
          <a:p>
            <a:r>
              <a:rPr lang="nl-BE" sz="4000" dirty="0"/>
              <a:t>Sécurité des aliments dans la presse</a:t>
            </a:r>
          </a:p>
        </p:txBody>
      </p:sp>
      <p:sp>
        <p:nvSpPr>
          <p:cNvPr id="3" name="Content Placeholder 2">
            <a:extLst>
              <a:ext uri="{FF2B5EF4-FFF2-40B4-BE49-F238E27FC236}">
                <a16:creationId xmlns:a16="http://schemas.microsoft.com/office/drawing/2014/main" id="{6D192C95-0EB0-475D-8E64-33BE0B6FA132}"/>
              </a:ext>
            </a:extLst>
          </p:cNvPr>
          <p:cNvSpPr>
            <a:spLocks noGrp="1"/>
          </p:cNvSpPr>
          <p:nvPr>
            <p:ph idx="1"/>
          </p:nvPr>
        </p:nvSpPr>
        <p:spPr/>
        <p:txBody>
          <a:bodyPr/>
          <a:lstStyle/>
          <a:p>
            <a:endParaRPr lang="nl-BE" dirty="0"/>
          </a:p>
          <a:p>
            <a:endParaRPr lang="nl-BE" dirty="0"/>
          </a:p>
          <a:p>
            <a:endParaRPr lang="nl-BE" dirty="0"/>
          </a:p>
        </p:txBody>
      </p:sp>
      <p:pic>
        <p:nvPicPr>
          <p:cNvPr id="6" name="Image 5" descr="Une image contenant texte, reçu&#10;&#10;Description générée automatiquement">
            <a:extLst>
              <a:ext uri="{FF2B5EF4-FFF2-40B4-BE49-F238E27FC236}">
                <a16:creationId xmlns:a16="http://schemas.microsoft.com/office/drawing/2014/main" id="{4076EAEE-429C-46DA-8C47-46129F80B5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2352" y="1439333"/>
            <a:ext cx="3542716" cy="4775806"/>
          </a:xfrm>
          <a:prstGeom prst="rect">
            <a:avLst/>
          </a:prstGeom>
        </p:spPr>
      </p:pic>
    </p:spTree>
    <p:extLst>
      <p:ext uri="{BB962C8B-B14F-4D97-AF65-F5344CB8AC3E}">
        <p14:creationId xmlns:p14="http://schemas.microsoft.com/office/powerpoint/2010/main" val="2835237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7B30B-CBD6-44D6-97ED-991FB768E5AF}"/>
              </a:ext>
            </a:extLst>
          </p:cNvPr>
          <p:cNvSpPr>
            <a:spLocks noGrp="1"/>
          </p:cNvSpPr>
          <p:nvPr>
            <p:ph type="title"/>
          </p:nvPr>
        </p:nvSpPr>
        <p:spPr/>
        <p:txBody>
          <a:bodyPr>
            <a:normAutofit/>
          </a:bodyPr>
          <a:lstStyle/>
          <a:p>
            <a:r>
              <a:rPr lang="nl-BE" sz="4000" dirty="0"/>
              <a:t>Sécurité des aliments dans la </a:t>
            </a:r>
            <a:r>
              <a:rPr lang="nl-BE" sz="4000" dirty="0" err="1"/>
              <a:t>presse</a:t>
            </a:r>
            <a:endParaRPr lang="nl-BE" sz="4000" dirty="0"/>
          </a:p>
        </p:txBody>
      </p:sp>
      <p:sp>
        <p:nvSpPr>
          <p:cNvPr id="3" name="Content Placeholder 2">
            <a:extLst>
              <a:ext uri="{FF2B5EF4-FFF2-40B4-BE49-F238E27FC236}">
                <a16:creationId xmlns:a16="http://schemas.microsoft.com/office/drawing/2014/main" id="{6D192C95-0EB0-475D-8E64-33BE0B6FA132}"/>
              </a:ext>
            </a:extLst>
          </p:cNvPr>
          <p:cNvSpPr>
            <a:spLocks noGrp="1"/>
          </p:cNvSpPr>
          <p:nvPr>
            <p:ph idx="1"/>
          </p:nvPr>
        </p:nvSpPr>
        <p:spPr/>
        <p:txBody>
          <a:bodyPr/>
          <a:lstStyle/>
          <a:p>
            <a:endParaRPr lang="nl-BE" dirty="0"/>
          </a:p>
          <a:p>
            <a:endParaRPr lang="nl-BE" dirty="0"/>
          </a:p>
          <a:p>
            <a:endParaRPr lang="nl-BE" dirty="0"/>
          </a:p>
        </p:txBody>
      </p:sp>
      <p:pic>
        <p:nvPicPr>
          <p:cNvPr id="5" name="Image 4" descr="Une image contenant texte, journal&#10;&#10;Description générée automatiquement">
            <a:extLst>
              <a:ext uri="{FF2B5EF4-FFF2-40B4-BE49-F238E27FC236}">
                <a16:creationId xmlns:a16="http://schemas.microsoft.com/office/drawing/2014/main" id="{804B3F76-F328-4192-8F06-95F88211F0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994" y="1423054"/>
            <a:ext cx="4239139" cy="4875477"/>
          </a:xfrm>
          <a:prstGeom prst="rect">
            <a:avLst/>
          </a:prstGeom>
        </p:spPr>
      </p:pic>
    </p:spTree>
    <p:extLst>
      <p:ext uri="{BB962C8B-B14F-4D97-AF65-F5344CB8AC3E}">
        <p14:creationId xmlns:p14="http://schemas.microsoft.com/office/powerpoint/2010/main" val="4225840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F4635-8560-458A-BCF3-E00580ACA880}"/>
              </a:ext>
            </a:extLst>
          </p:cNvPr>
          <p:cNvSpPr>
            <a:spLocks noGrp="1"/>
          </p:cNvSpPr>
          <p:nvPr>
            <p:ph type="title"/>
          </p:nvPr>
        </p:nvSpPr>
        <p:spPr/>
        <p:txBody>
          <a:bodyPr>
            <a:normAutofit/>
          </a:bodyPr>
          <a:lstStyle/>
          <a:p>
            <a:r>
              <a:rPr lang="nl-BE" sz="4000" dirty="0"/>
              <a:t>Comment lutter?</a:t>
            </a:r>
          </a:p>
        </p:txBody>
      </p:sp>
      <p:sp>
        <p:nvSpPr>
          <p:cNvPr id="3" name="Content Placeholder 2">
            <a:extLst>
              <a:ext uri="{FF2B5EF4-FFF2-40B4-BE49-F238E27FC236}">
                <a16:creationId xmlns:a16="http://schemas.microsoft.com/office/drawing/2014/main" id="{FF5EBA84-3775-4AC7-9516-70736663DA17}"/>
              </a:ext>
            </a:extLst>
          </p:cNvPr>
          <p:cNvSpPr>
            <a:spLocks noGrp="1"/>
          </p:cNvSpPr>
          <p:nvPr>
            <p:ph idx="1"/>
          </p:nvPr>
        </p:nvSpPr>
        <p:spPr/>
        <p:txBody>
          <a:bodyPr/>
          <a:lstStyle/>
          <a:p>
            <a:pPr marL="0" indent="0">
              <a:buNone/>
            </a:pPr>
            <a:r>
              <a:rPr lang="nl-BE" dirty="0">
                <a:solidFill>
                  <a:srgbClr val="0070C0"/>
                </a:solidFill>
              </a:rPr>
              <a:t>Les bonnes pratiques d’hygiène par les </a:t>
            </a:r>
            <a:r>
              <a:rPr lang="fr-BE" dirty="0">
                <a:solidFill>
                  <a:srgbClr val="0070C0"/>
                </a:solidFill>
              </a:rPr>
              <a:t>« 5 M »</a:t>
            </a:r>
          </a:p>
          <a:p>
            <a:r>
              <a:rPr lang="fr-BE" dirty="0">
                <a:solidFill>
                  <a:schemeClr val="tx1"/>
                </a:solidFill>
              </a:rPr>
              <a:t>Milieu</a:t>
            </a:r>
          </a:p>
          <a:p>
            <a:r>
              <a:rPr lang="fr-BE" dirty="0"/>
              <a:t>Main d’œuvre</a:t>
            </a:r>
          </a:p>
          <a:p>
            <a:r>
              <a:rPr lang="fr-BE" dirty="0"/>
              <a:t>Matières premières ou produits</a:t>
            </a:r>
          </a:p>
          <a:p>
            <a:r>
              <a:rPr lang="nl-BE" dirty="0"/>
              <a:t>Materiel et équipement</a:t>
            </a:r>
          </a:p>
          <a:p>
            <a:r>
              <a:rPr lang="nl-BE" dirty="0"/>
              <a:t>Méthodes de travail</a:t>
            </a:r>
          </a:p>
        </p:txBody>
      </p:sp>
    </p:spTree>
    <p:extLst>
      <p:ext uri="{BB962C8B-B14F-4D97-AF65-F5344CB8AC3E}">
        <p14:creationId xmlns:p14="http://schemas.microsoft.com/office/powerpoint/2010/main" val="498464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F4635-8560-458A-BCF3-E00580ACA880}"/>
              </a:ext>
            </a:extLst>
          </p:cNvPr>
          <p:cNvSpPr>
            <a:spLocks noGrp="1"/>
          </p:cNvSpPr>
          <p:nvPr>
            <p:ph type="title"/>
          </p:nvPr>
        </p:nvSpPr>
        <p:spPr/>
        <p:txBody>
          <a:bodyPr>
            <a:normAutofit/>
          </a:bodyPr>
          <a:lstStyle/>
          <a:p>
            <a:r>
              <a:rPr lang="nl-BE" sz="4000" dirty="0"/>
              <a:t>Comment lutter?</a:t>
            </a:r>
          </a:p>
        </p:txBody>
      </p:sp>
      <p:sp>
        <p:nvSpPr>
          <p:cNvPr id="3" name="Content Placeholder 2">
            <a:extLst>
              <a:ext uri="{FF2B5EF4-FFF2-40B4-BE49-F238E27FC236}">
                <a16:creationId xmlns:a16="http://schemas.microsoft.com/office/drawing/2014/main" id="{FF5EBA84-3775-4AC7-9516-70736663DA17}"/>
              </a:ext>
            </a:extLst>
          </p:cNvPr>
          <p:cNvSpPr>
            <a:spLocks noGrp="1"/>
          </p:cNvSpPr>
          <p:nvPr>
            <p:ph idx="1"/>
          </p:nvPr>
        </p:nvSpPr>
        <p:spPr/>
        <p:txBody>
          <a:bodyPr/>
          <a:lstStyle/>
          <a:p>
            <a:pPr marL="0" indent="0">
              <a:buNone/>
            </a:pPr>
            <a:r>
              <a:rPr lang="nl-BE" dirty="0">
                <a:solidFill>
                  <a:schemeClr val="tx1"/>
                </a:solidFill>
              </a:rPr>
              <a:t>Les bonnes pratiques d’hygiène par les </a:t>
            </a:r>
            <a:r>
              <a:rPr lang="fr-BE" dirty="0">
                <a:solidFill>
                  <a:schemeClr val="tx1"/>
                </a:solidFill>
              </a:rPr>
              <a:t>« 5 M »</a:t>
            </a:r>
          </a:p>
          <a:p>
            <a:r>
              <a:rPr lang="fr-BE" dirty="0">
                <a:solidFill>
                  <a:srgbClr val="C00000"/>
                </a:solidFill>
              </a:rPr>
              <a:t>Milieu</a:t>
            </a:r>
          </a:p>
          <a:p>
            <a:r>
              <a:rPr lang="fr-BE" dirty="0"/>
              <a:t>Main d’œuvre</a:t>
            </a:r>
          </a:p>
          <a:p>
            <a:r>
              <a:rPr lang="fr-BE" dirty="0"/>
              <a:t>Matières premières ou produits</a:t>
            </a:r>
          </a:p>
          <a:p>
            <a:r>
              <a:rPr lang="nl-BE" dirty="0"/>
              <a:t>Materiel et équipement</a:t>
            </a:r>
          </a:p>
          <a:p>
            <a:r>
              <a:rPr lang="nl-BE" dirty="0"/>
              <a:t>Méthodes de travail</a:t>
            </a:r>
          </a:p>
        </p:txBody>
      </p:sp>
    </p:spTree>
    <p:extLst>
      <p:ext uri="{BB962C8B-B14F-4D97-AF65-F5344CB8AC3E}">
        <p14:creationId xmlns:p14="http://schemas.microsoft.com/office/powerpoint/2010/main" val="2448178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80EAC-6FBC-420B-9011-34DFC489A181}"/>
              </a:ext>
            </a:extLst>
          </p:cNvPr>
          <p:cNvSpPr>
            <a:spLocks noGrp="1"/>
          </p:cNvSpPr>
          <p:nvPr>
            <p:ph type="title"/>
          </p:nvPr>
        </p:nvSpPr>
        <p:spPr/>
        <p:txBody>
          <a:bodyPr>
            <a:normAutofit/>
          </a:bodyPr>
          <a:lstStyle/>
          <a:p>
            <a:r>
              <a:rPr lang="nl-BE" sz="4000" dirty="0"/>
              <a:t>Milieu</a:t>
            </a:r>
          </a:p>
        </p:txBody>
      </p:sp>
      <p:sp>
        <p:nvSpPr>
          <p:cNvPr id="3" name="Content Placeholder 2">
            <a:extLst>
              <a:ext uri="{FF2B5EF4-FFF2-40B4-BE49-F238E27FC236}">
                <a16:creationId xmlns:a16="http://schemas.microsoft.com/office/drawing/2014/main" id="{13990D6D-FE99-4E98-81CB-75CE47284357}"/>
              </a:ext>
            </a:extLst>
          </p:cNvPr>
          <p:cNvSpPr>
            <a:spLocks noGrp="1"/>
          </p:cNvSpPr>
          <p:nvPr>
            <p:ph idx="1"/>
          </p:nvPr>
        </p:nvSpPr>
        <p:spPr/>
        <p:txBody>
          <a:bodyPr>
            <a:normAutofit/>
          </a:bodyPr>
          <a:lstStyle/>
          <a:p>
            <a:r>
              <a:rPr lang="nl-BE" dirty="0">
                <a:solidFill>
                  <a:srgbClr val="00B0F0"/>
                </a:solidFill>
              </a:rPr>
              <a:t>éviter les contaminations croisées </a:t>
            </a:r>
            <a:r>
              <a:rPr lang="nl-BE" dirty="0"/>
              <a:t>: séparer les secteurs (sale / propre, chaud / froid, emballage / déchet, alimentaire / non alimentaire, </a:t>
            </a:r>
            <a:r>
              <a:rPr lang="nl-BE" dirty="0" err="1"/>
              <a:t>produits</a:t>
            </a:r>
            <a:r>
              <a:rPr lang="nl-BE" dirty="0"/>
              <a:t> </a:t>
            </a:r>
            <a:r>
              <a:rPr lang="nl-BE" dirty="0" err="1"/>
              <a:t>allergènes</a:t>
            </a:r>
            <a:r>
              <a:rPr lang="nl-BE" dirty="0"/>
              <a:t> / non </a:t>
            </a:r>
            <a:r>
              <a:rPr lang="nl-BE" dirty="0" err="1"/>
              <a:t>allergènes</a:t>
            </a:r>
            <a:r>
              <a:rPr lang="nl-BE" dirty="0"/>
              <a:t>, ...)</a:t>
            </a:r>
          </a:p>
          <a:p>
            <a:pPr marL="0" indent="0">
              <a:buNone/>
            </a:pPr>
            <a:endParaRPr lang="nl-BE" dirty="0"/>
          </a:p>
          <a:p>
            <a:r>
              <a:rPr lang="fr-BE" dirty="0">
                <a:solidFill>
                  <a:srgbClr val="C00000"/>
                </a:solidFill>
              </a:rPr>
              <a:t>Principe de la « marche en avant » </a:t>
            </a:r>
            <a:r>
              <a:rPr lang="fr-BE" dirty="0">
                <a:solidFill>
                  <a:schemeClr val="tx2"/>
                </a:solidFill>
              </a:rPr>
              <a:t>:</a:t>
            </a:r>
            <a:r>
              <a:rPr lang="fr-BE" dirty="0"/>
              <a:t> pas de retour en arrière, ni croisement. On va toujours du plus sale vers le plus propre</a:t>
            </a:r>
          </a:p>
        </p:txBody>
      </p:sp>
    </p:spTree>
    <p:extLst>
      <p:ext uri="{BB962C8B-B14F-4D97-AF65-F5344CB8AC3E}">
        <p14:creationId xmlns:p14="http://schemas.microsoft.com/office/powerpoint/2010/main" val="198778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2E56E-44F9-4750-9439-CEA5936FE79B}"/>
              </a:ext>
            </a:extLst>
          </p:cNvPr>
          <p:cNvSpPr>
            <a:spLocks noGrp="1"/>
          </p:cNvSpPr>
          <p:nvPr>
            <p:ph type="title"/>
          </p:nvPr>
        </p:nvSpPr>
        <p:spPr/>
        <p:txBody>
          <a:bodyPr>
            <a:normAutofit/>
          </a:bodyPr>
          <a:lstStyle/>
          <a:p>
            <a:r>
              <a:rPr lang="nl-BE" sz="4000" dirty="0"/>
              <a:t>Bonnes pratiques d’Hygiène</a:t>
            </a:r>
          </a:p>
        </p:txBody>
      </p:sp>
      <p:sp>
        <p:nvSpPr>
          <p:cNvPr id="3" name="Content Placeholder 2">
            <a:extLst>
              <a:ext uri="{FF2B5EF4-FFF2-40B4-BE49-F238E27FC236}">
                <a16:creationId xmlns:a16="http://schemas.microsoft.com/office/drawing/2014/main" id="{D37BE927-32C8-4A46-8954-4425BC1FD97B}"/>
              </a:ext>
            </a:extLst>
          </p:cNvPr>
          <p:cNvSpPr>
            <a:spLocks noGrp="1"/>
          </p:cNvSpPr>
          <p:nvPr>
            <p:ph idx="1"/>
          </p:nvPr>
        </p:nvSpPr>
        <p:spPr/>
        <p:txBody>
          <a:bodyPr/>
          <a:lstStyle/>
          <a:p>
            <a:pPr marL="0" indent="0">
              <a:buNone/>
            </a:pPr>
            <a:r>
              <a:rPr lang="nl-BE" dirty="0"/>
              <a:t>Les bonnes pratiques d’hygiène </a:t>
            </a:r>
            <a:r>
              <a:rPr lang="nl-BE" dirty="0" err="1"/>
              <a:t>permettent</a:t>
            </a:r>
            <a:r>
              <a:rPr lang="nl-BE" dirty="0"/>
              <a:t> de produire un aliment sain:</a:t>
            </a:r>
          </a:p>
          <a:p>
            <a:r>
              <a:rPr lang="nl-BE" dirty="0">
                <a:solidFill>
                  <a:srgbClr val="7030A0"/>
                </a:solidFill>
              </a:rPr>
              <a:t>Sécurité:</a:t>
            </a:r>
            <a:r>
              <a:rPr lang="nl-BE" dirty="0">
                <a:solidFill>
                  <a:schemeClr val="accent4"/>
                </a:solidFill>
              </a:rPr>
              <a:t> </a:t>
            </a:r>
            <a:r>
              <a:rPr lang="nl-BE" dirty="0" err="1"/>
              <a:t>aliment</a:t>
            </a:r>
            <a:r>
              <a:rPr lang="nl-BE" dirty="0"/>
              <a:t> sans </a:t>
            </a:r>
            <a:r>
              <a:rPr lang="nl-BE" b="1" dirty="0"/>
              <a:t>danger</a:t>
            </a:r>
            <a:r>
              <a:rPr lang="nl-BE" dirty="0"/>
              <a:t> (ni salmonelle, ni clous, ...)</a:t>
            </a:r>
          </a:p>
          <a:p>
            <a:r>
              <a:rPr lang="nl-BE" dirty="0">
                <a:solidFill>
                  <a:srgbClr val="00B0F0"/>
                </a:solidFill>
              </a:rPr>
              <a:t>Salubrité:</a:t>
            </a:r>
            <a:r>
              <a:rPr lang="nl-BE" dirty="0">
                <a:solidFill>
                  <a:schemeClr val="accent4"/>
                </a:solidFill>
              </a:rPr>
              <a:t> </a:t>
            </a:r>
            <a:r>
              <a:rPr lang="nl-BE" dirty="0" err="1"/>
              <a:t>aliment</a:t>
            </a:r>
            <a:r>
              <a:rPr lang="nl-BE" dirty="0"/>
              <a:t> </a:t>
            </a:r>
            <a:r>
              <a:rPr lang="nl-BE" dirty="0" err="1"/>
              <a:t>acceptable</a:t>
            </a:r>
            <a:r>
              <a:rPr lang="nl-BE" dirty="0"/>
              <a:t> </a:t>
            </a:r>
            <a:r>
              <a:rPr lang="nl-BE" dirty="0" err="1"/>
              <a:t>d’un</a:t>
            </a:r>
            <a:r>
              <a:rPr lang="nl-BE" dirty="0"/>
              <a:t> point de vue </a:t>
            </a:r>
            <a:r>
              <a:rPr lang="nl-BE" dirty="0" err="1"/>
              <a:t>qualité</a:t>
            </a:r>
            <a:r>
              <a:rPr lang="nl-BE" dirty="0"/>
              <a:t> </a:t>
            </a:r>
            <a:br>
              <a:rPr lang="nl-BE" dirty="0"/>
            </a:br>
            <a:r>
              <a:rPr lang="nl-BE" dirty="0"/>
              <a:t>(ni odeur, ni altération, ...)</a:t>
            </a:r>
          </a:p>
        </p:txBody>
      </p:sp>
      <p:pic>
        <p:nvPicPr>
          <p:cNvPr id="4" name="Image 4" descr="iStock_000010238402Small.jpg">
            <a:extLst>
              <a:ext uri="{FF2B5EF4-FFF2-40B4-BE49-F238E27FC236}">
                <a16:creationId xmlns:a16="http://schemas.microsoft.com/office/drawing/2014/main" id="{0493EF5F-B39F-4339-931C-B7288F078DD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367837" y="4410861"/>
            <a:ext cx="1985963" cy="1652588"/>
          </a:xfrm>
          <a:prstGeom prst="rect">
            <a:avLst/>
          </a:prstGeom>
          <a:noFill/>
          <a:ln w="9525">
            <a:noFill/>
            <a:miter lim="800000"/>
            <a:headEnd/>
            <a:tailEnd/>
          </a:ln>
        </p:spPr>
      </p:pic>
      <p:pic>
        <p:nvPicPr>
          <p:cNvPr id="5" name="Image 3" descr="FD004737.png">
            <a:extLst>
              <a:ext uri="{FF2B5EF4-FFF2-40B4-BE49-F238E27FC236}">
                <a16:creationId xmlns:a16="http://schemas.microsoft.com/office/drawing/2014/main" id="{D9BE6B3B-C984-44A6-81E9-F7EF0626C8C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4601210"/>
            <a:ext cx="1462238" cy="1462239"/>
          </a:xfrm>
          <a:prstGeom prst="rect">
            <a:avLst/>
          </a:prstGeom>
          <a:noFill/>
          <a:ln w="9525">
            <a:noFill/>
            <a:miter lim="800000"/>
            <a:headEnd/>
            <a:tailEnd/>
          </a:ln>
        </p:spPr>
      </p:pic>
    </p:spTree>
    <p:extLst>
      <p:ext uri="{BB962C8B-B14F-4D97-AF65-F5344CB8AC3E}">
        <p14:creationId xmlns:p14="http://schemas.microsoft.com/office/powerpoint/2010/main" val="2708286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9FF17-47E7-4032-8979-F73194BE6DFA}"/>
              </a:ext>
            </a:extLst>
          </p:cNvPr>
          <p:cNvSpPr>
            <a:spLocks noGrp="1"/>
          </p:cNvSpPr>
          <p:nvPr>
            <p:ph type="title"/>
          </p:nvPr>
        </p:nvSpPr>
        <p:spPr/>
        <p:txBody>
          <a:bodyPr>
            <a:normAutofit/>
          </a:bodyPr>
          <a:lstStyle/>
          <a:p>
            <a:r>
              <a:rPr lang="nl-BE" sz="4000" dirty="0"/>
              <a:t>Milieu : agencement des locaux</a:t>
            </a:r>
          </a:p>
        </p:txBody>
      </p:sp>
      <p:sp>
        <p:nvSpPr>
          <p:cNvPr id="3" name="Content Placeholder 2">
            <a:extLst>
              <a:ext uri="{FF2B5EF4-FFF2-40B4-BE49-F238E27FC236}">
                <a16:creationId xmlns:a16="http://schemas.microsoft.com/office/drawing/2014/main" id="{5501DC12-FEDB-45BC-A7B7-8F3F016E46F4}"/>
              </a:ext>
            </a:extLst>
          </p:cNvPr>
          <p:cNvSpPr>
            <a:spLocks noGrp="1"/>
          </p:cNvSpPr>
          <p:nvPr>
            <p:ph idx="1"/>
          </p:nvPr>
        </p:nvSpPr>
        <p:spPr/>
        <p:txBody>
          <a:bodyPr/>
          <a:lstStyle/>
          <a:p>
            <a:pPr marL="0" indent="0">
              <a:buNone/>
            </a:pPr>
            <a:r>
              <a:rPr lang="nl-BE" dirty="0">
                <a:solidFill>
                  <a:schemeClr val="accent4"/>
                </a:solidFill>
              </a:rPr>
              <a:t>Marche en avant : </a:t>
            </a:r>
          </a:p>
          <a:p>
            <a:pPr marL="0" indent="0">
              <a:buNone/>
            </a:pPr>
            <a:endParaRPr lang="nl-BE" dirty="0">
              <a:solidFill>
                <a:schemeClr val="accent4"/>
              </a:solidFill>
            </a:endParaRPr>
          </a:p>
        </p:txBody>
      </p:sp>
      <p:grpSp>
        <p:nvGrpSpPr>
          <p:cNvPr id="4" name="Group 3">
            <a:extLst>
              <a:ext uri="{FF2B5EF4-FFF2-40B4-BE49-F238E27FC236}">
                <a16:creationId xmlns:a16="http://schemas.microsoft.com/office/drawing/2014/main" id="{FEF4BB5A-F2B5-41C2-B5A3-0D5699097C7C}"/>
              </a:ext>
            </a:extLst>
          </p:cNvPr>
          <p:cNvGrpSpPr/>
          <p:nvPr/>
        </p:nvGrpSpPr>
        <p:grpSpPr>
          <a:xfrm>
            <a:off x="1616380" y="2834640"/>
            <a:ext cx="3446462" cy="3067110"/>
            <a:chOff x="703263" y="3200400"/>
            <a:chExt cx="3446462" cy="3067110"/>
          </a:xfrm>
        </p:grpSpPr>
        <p:sp>
          <p:nvSpPr>
            <p:cNvPr id="5" name="Text Box 4">
              <a:extLst>
                <a:ext uri="{FF2B5EF4-FFF2-40B4-BE49-F238E27FC236}">
                  <a16:creationId xmlns:a16="http://schemas.microsoft.com/office/drawing/2014/main" id="{0C2A0442-6981-491B-AAA0-07B5DB92F6FC}"/>
                </a:ext>
              </a:extLst>
            </p:cNvPr>
            <p:cNvSpPr txBox="1">
              <a:spLocks noChangeArrowheads="1"/>
            </p:cNvSpPr>
            <p:nvPr/>
          </p:nvSpPr>
          <p:spPr bwMode="auto">
            <a:xfrm>
              <a:off x="2743200" y="5867400"/>
              <a:ext cx="1406525" cy="400110"/>
            </a:xfrm>
            <a:prstGeom prst="rect">
              <a:avLst/>
            </a:prstGeom>
            <a:noFill/>
            <a:ln w="9525">
              <a:noFill/>
              <a:miter lim="800000"/>
              <a:headEnd/>
              <a:tailEnd/>
            </a:ln>
          </p:spPr>
          <p:txBody>
            <a:bodyPr>
              <a:spAutoFit/>
            </a:bodyPr>
            <a:lstStyle/>
            <a:p>
              <a:r>
                <a:rPr kumimoji="0" lang="fr-BE" sz="2000" b="1" dirty="0">
                  <a:solidFill>
                    <a:schemeClr val="bg2"/>
                  </a:solidFill>
                  <a:latin typeface="Arial" panose="020B0604020202020204" pitchFamily="34" charset="0"/>
                  <a:cs typeface="Arial" panose="020B0604020202020204" pitchFamily="34" charset="0"/>
                </a:rPr>
                <a:t>Mauvais</a:t>
              </a:r>
              <a:endParaRPr kumimoji="0" lang="fr-FR" sz="2400" b="1" dirty="0">
                <a:solidFill>
                  <a:schemeClr val="bg2"/>
                </a:solidFill>
                <a:latin typeface="Arial" panose="020B0604020202020204" pitchFamily="34" charset="0"/>
                <a:cs typeface="Arial" panose="020B0604020202020204" pitchFamily="34" charset="0"/>
              </a:endParaRPr>
            </a:p>
          </p:txBody>
        </p:sp>
        <p:sp>
          <p:nvSpPr>
            <p:cNvPr id="6" name="Rectangle 8">
              <a:extLst>
                <a:ext uri="{FF2B5EF4-FFF2-40B4-BE49-F238E27FC236}">
                  <a16:creationId xmlns:a16="http://schemas.microsoft.com/office/drawing/2014/main" id="{EEE31C70-5464-42F9-BA84-467F664020D4}"/>
                </a:ext>
              </a:extLst>
            </p:cNvPr>
            <p:cNvSpPr>
              <a:spLocks noChangeArrowheads="1"/>
            </p:cNvSpPr>
            <p:nvPr/>
          </p:nvSpPr>
          <p:spPr bwMode="auto">
            <a:xfrm>
              <a:off x="703263" y="3200400"/>
              <a:ext cx="3376612" cy="2286000"/>
            </a:xfrm>
            <a:prstGeom prst="rect">
              <a:avLst/>
            </a:prstGeom>
            <a:solidFill>
              <a:schemeClr val="accent4">
                <a:lumMod val="75000"/>
              </a:schemeClr>
            </a:solidFill>
            <a:ln w="9525">
              <a:solidFill>
                <a:schemeClr val="tx1"/>
              </a:solidFill>
              <a:miter lim="800000"/>
              <a:headEnd/>
              <a:tailEnd/>
            </a:ln>
          </p:spPr>
          <p:txBody>
            <a:bodyPr wrap="none" anchor="ctr"/>
            <a:lstStyle/>
            <a:p>
              <a:endParaRPr lang="fr-BE" dirty="0"/>
            </a:p>
          </p:txBody>
        </p:sp>
        <p:sp>
          <p:nvSpPr>
            <p:cNvPr id="7" name="Line 9">
              <a:extLst>
                <a:ext uri="{FF2B5EF4-FFF2-40B4-BE49-F238E27FC236}">
                  <a16:creationId xmlns:a16="http://schemas.microsoft.com/office/drawing/2014/main" id="{7AFEFF07-EBA6-43B4-B25D-4376AF8ABE4E}"/>
                </a:ext>
              </a:extLst>
            </p:cNvPr>
            <p:cNvSpPr>
              <a:spLocks noChangeShapeType="1"/>
            </p:cNvSpPr>
            <p:nvPr/>
          </p:nvSpPr>
          <p:spPr bwMode="auto">
            <a:xfrm flipV="1">
              <a:off x="1125538" y="5486400"/>
              <a:ext cx="0" cy="533400"/>
            </a:xfrm>
            <a:prstGeom prst="line">
              <a:avLst/>
            </a:prstGeom>
            <a:noFill/>
            <a:ln w="57150">
              <a:solidFill>
                <a:schemeClr val="tx2"/>
              </a:solidFill>
              <a:round/>
              <a:headEnd/>
              <a:tailEnd type="triangle" w="med" len="med"/>
            </a:ln>
          </p:spPr>
          <p:txBody>
            <a:bodyPr/>
            <a:lstStyle/>
            <a:p>
              <a:endParaRPr lang="nl-BE"/>
            </a:p>
          </p:txBody>
        </p:sp>
        <p:sp>
          <p:nvSpPr>
            <p:cNvPr id="8" name="Line 10">
              <a:extLst>
                <a:ext uri="{FF2B5EF4-FFF2-40B4-BE49-F238E27FC236}">
                  <a16:creationId xmlns:a16="http://schemas.microsoft.com/office/drawing/2014/main" id="{B0BEEF28-2688-4B5C-96A8-CB5DF9A95DFB}"/>
                </a:ext>
              </a:extLst>
            </p:cNvPr>
            <p:cNvSpPr>
              <a:spLocks noChangeShapeType="1"/>
            </p:cNvSpPr>
            <p:nvPr/>
          </p:nvSpPr>
          <p:spPr bwMode="auto">
            <a:xfrm flipV="1">
              <a:off x="1125538" y="3733800"/>
              <a:ext cx="0" cy="1676400"/>
            </a:xfrm>
            <a:prstGeom prst="line">
              <a:avLst/>
            </a:prstGeom>
            <a:noFill/>
            <a:ln w="57150">
              <a:solidFill>
                <a:schemeClr val="tx2"/>
              </a:solidFill>
              <a:round/>
              <a:headEnd/>
              <a:tailEnd type="triangle" w="med" len="med"/>
            </a:ln>
          </p:spPr>
          <p:txBody>
            <a:bodyPr/>
            <a:lstStyle/>
            <a:p>
              <a:endParaRPr lang="nl-BE"/>
            </a:p>
          </p:txBody>
        </p:sp>
        <p:sp>
          <p:nvSpPr>
            <p:cNvPr id="9" name="Line 11">
              <a:extLst>
                <a:ext uri="{FF2B5EF4-FFF2-40B4-BE49-F238E27FC236}">
                  <a16:creationId xmlns:a16="http://schemas.microsoft.com/office/drawing/2014/main" id="{9508C2AB-13FC-45CE-AA51-E009139122E2}"/>
                </a:ext>
              </a:extLst>
            </p:cNvPr>
            <p:cNvSpPr>
              <a:spLocks noChangeShapeType="1"/>
            </p:cNvSpPr>
            <p:nvPr/>
          </p:nvSpPr>
          <p:spPr bwMode="auto">
            <a:xfrm rot="5400000" flipV="1">
              <a:off x="1968500" y="2960688"/>
              <a:ext cx="1588" cy="1547812"/>
            </a:xfrm>
            <a:prstGeom prst="line">
              <a:avLst/>
            </a:prstGeom>
            <a:noFill/>
            <a:ln w="57150">
              <a:solidFill>
                <a:schemeClr val="tx2"/>
              </a:solidFill>
              <a:round/>
              <a:headEnd/>
              <a:tailEnd type="triangle" w="med" len="med"/>
            </a:ln>
          </p:spPr>
          <p:txBody>
            <a:bodyPr/>
            <a:lstStyle/>
            <a:p>
              <a:endParaRPr lang="nl-BE" dirty="0"/>
            </a:p>
          </p:txBody>
        </p:sp>
        <p:sp>
          <p:nvSpPr>
            <p:cNvPr id="10" name="Line 12">
              <a:extLst>
                <a:ext uri="{FF2B5EF4-FFF2-40B4-BE49-F238E27FC236}">
                  <a16:creationId xmlns:a16="http://schemas.microsoft.com/office/drawing/2014/main" id="{454383EB-B762-4E1D-BAF1-6409FD7CEFC6}"/>
                </a:ext>
              </a:extLst>
            </p:cNvPr>
            <p:cNvSpPr>
              <a:spLocks noChangeShapeType="1"/>
            </p:cNvSpPr>
            <p:nvPr/>
          </p:nvSpPr>
          <p:spPr bwMode="auto">
            <a:xfrm rot="10786954" flipV="1">
              <a:off x="2743200" y="3732213"/>
              <a:ext cx="0" cy="1295400"/>
            </a:xfrm>
            <a:prstGeom prst="line">
              <a:avLst/>
            </a:prstGeom>
            <a:noFill/>
            <a:ln w="57150">
              <a:solidFill>
                <a:schemeClr val="tx2"/>
              </a:solidFill>
              <a:round/>
              <a:headEnd/>
              <a:tailEnd type="triangle" w="med" len="med"/>
            </a:ln>
          </p:spPr>
          <p:txBody>
            <a:bodyPr/>
            <a:lstStyle/>
            <a:p>
              <a:endParaRPr lang="nl-BE"/>
            </a:p>
          </p:txBody>
        </p:sp>
        <p:sp>
          <p:nvSpPr>
            <p:cNvPr id="11" name="Line 13">
              <a:extLst>
                <a:ext uri="{FF2B5EF4-FFF2-40B4-BE49-F238E27FC236}">
                  <a16:creationId xmlns:a16="http://schemas.microsoft.com/office/drawing/2014/main" id="{1FDAF545-05A5-4F15-8B54-DBD414DD10CD}"/>
                </a:ext>
              </a:extLst>
            </p:cNvPr>
            <p:cNvSpPr>
              <a:spLocks noChangeShapeType="1"/>
            </p:cNvSpPr>
            <p:nvPr/>
          </p:nvSpPr>
          <p:spPr bwMode="auto">
            <a:xfrm rot="5400000" flipV="1">
              <a:off x="3200400" y="4641850"/>
              <a:ext cx="0" cy="774700"/>
            </a:xfrm>
            <a:prstGeom prst="line">
              <a:avLst/>
            </a:prstGeom>
            <a:noFill/>
            <a:ln w="57150">
              <a:solidFill>
                <a:schemeClr val="tx2"/>
              </a:solidFill>
              <a:round/>
              <a:headEnd/>
              <a:tailEnd type="triangle" w="med" len="med"/>
            </a:ln>
          </p:spPr>
          <p:txBody>
            <a:bodyPr/>
            <a:lstStyle/>
            <a:p>
              <a:endParaRPr lang="nl-BE"/>
            </a:p>
          </p:txBody>
        </p:sp>
        <p:sp>
          <p:nvSpPr>
            <p:cNvPr id="12" name="Line 14">
              <a:extLst>
                <a:ext uri="{FF2B5EF4-FFF2-40B4-BE49-F238E27FC236}">
                  <a16:creationId xmlns:a16="http://schemas.microsoft.com/office/drawing/2014/main" id="{CA4A8087-1C41-44A8-8DE6-F1DB0B2BC132}"/>
                </a:ext>
              </a:extLst>
            </p:cNvPr>
            <p:cNvSpPr>
              <a:spLocks noChangeShapeType="1"/>
            </p:cNvSpPr>
            <p:nvPr/>
          </p:nvSpPr>
          <p:spPr bwMode="auto">
            <a:xfrm flipV="1">
              <a:off x="3587750" y="4114800"/>
              <a:ext cx="0" cy="914400"/>
            </a:xfrm>
            <a:prstGeom prst="line">
              <a:avLst/>
            </a:prstGeom>
            <a:noFill/>
            <a:ln w="57150">
              <a:solidFill>
                <a:schemeClr val="tx2"/>
              </a:solidFill>
              <a:round/>
              <a:headEnd/>
              <a:tailEnd type="triangle" w="med" len="med"/>
            </a:ln>
          </p:spPr>
          <p:txBody>
            <a:bodyPr/>
            <a:lstStyle/>
            <a:p>
              <a:endParaRPr lang="nl-BE"/>
            </a:p>
          </p:txBody>
        </p:sp>
        <p:sp>
          <p:nvSpPr>
            <p:cNvPr id="13" name="Line 15">
              <a:extLst>
                <a:ext uri="{FF2B5EF4-FFF2-40B4-BE49-F238E27FC236}">
                  <a16:creationId xmlns:a16="http://schemas.microsoft.com/office/drawing/2014/main" id="{D95319AD-45E2-4C5F-AB2A-5CB260286690}"/>
                </a:ext>
              </a:extLst>
            </p:cNvPr>
            <p:cNvSpPr>
              <a:spLocks noChangeShapeType="1"/>
            </p:cNvSpPr>
            <p:nvPr/>
          </p:nvSpPr>
          <p:spPr bwMode="auto">
            <a:xfrm rot="16219533" flipV="1">
              <a:off x="2813844" y="3340894"/>
              <a:ext cx="0" cy="1547812"/>
            </a:xfrm>
            <a:prstGeom prst="line">
              <a:avLst/>
            </a:prstGeom>
            <a:noFill/>
            <a:ln w="57150">
              <a:solidFill>
                <a:schemeClr val="tx2"/>
              </a:solidFill>
              <a:round/>
              <a:headEnd/>
              <a:tailEnd type="triangle" w="med" len="med"/>
            </a:ln>
          </p:spPr>
          <p:txBody>
            <a:bodyPr/>
            <a:lstStyle/>
            <a:p>
              <a:endParaRPr lang="nl-BE"/>
            </a:p>
          </p:txBody>
        </p:sp>
        <p:sp>
          <p:nvSpPr>
            <p:cNvPr id="14" name="Line 25">
              <a:extLst>
                <a:ext uri="{FF2B5EF4-FFF2-40B4-BE49-F238E27FC236}">
                  <a16:creationId xmlns:a16="http://schemas.microsoft.com/office/drawing/2014/main" id="{45040143-D136-4D23-AAEA-C35B232A2449}"/>
                </a:ext>
              </a:extLst>
            </p:cNvPr>
            <p:cNvSpPr>
              <a:spLocks noChangeShapeType="1"/>
            </p:cNvSpPr>
            <p:nvPr/>
          </p:nvSpPr>
          <p:spPr bwMode="auto">
            <a:xfrm rot="10786954" flipV="1">
              <a:off x="2039938" y="4111625"/>
              <a:ext cx="0" cy="1908175"/>
            </a:xfrm>
            <a:prstGeom prst="line">
              <a:avLst/>
            </a:prstGeom>
            <a:noFill/>
            <a:ln w="57150">
              <a:solidFill>
                <a:schemeClr val="tx2"/>
              </a:solidFill>
              <a:round/>
              <a:headEnd/>
              <a:tailEnd type="triangle" w="med" len="med"/>
            </a:ln>
          </p:spPr>
          <p:txBody>
            <a:bodyPr/>
            <a:lstStyle/>
            <a:p>
              <a:endParaRPr lang="nl-BE"/>
            </a:p>
          </p:txBody>
        </p:sp>
      </p:grpSp>
      <p:grpSp>
        <p:nvGrpSpPr>
          <p:cNvPr id="15" name="Group 14">
            <a:extLst>
              <a:ext uri="{FF2B5EF4-FFF2-40B4-BE49-F238E27FC236}">
                <a16:creationId xmlns:a16="http://schemas.microsoft.com/office/drawing/2014/main" id="{A088A814-AE9D-4D85-8CFC-AB56F77283D9}"/>
              </a:ext>
            </a:extLst>
          </p:cNvPr>
          <p:cNvGrpSpPr/>
          <p:nvPr/>
        </p:nvGrpSpPr>
        <p:grpSpPr>
          <a:xfrm>
            <a:off x="7248820" y="2834640"/>
            <a:ext cx="3376612" cy="3081312"/>
            <a:chOff x="4852988" y="3200400"/>
            <a:chExt cx="3376612" cy="3081312"/>
          </a:xfrm>
        </p:grpSpPr>
        <p:sp>
          <p:nvSpPr>
            <p:cNvPr id="16" name="Text Box 5">
              <a:extLst>
                <a:ext uri="{FF2B5EF4-FFF2-40B4-BE49-F238E27FC236}">
                  <a16:creationId xmlns:a16="http://schemas.microsoft.com/office/drawing/2014/main" id="{DA615BB6-F09B-4B96-A5FD-3B3FDD1312C4}"/>
                </a:ext>
              </a:extLst>
            </p:cNvPr>
            <p:cNvSpPr txBox="1">
              <a:spLocks noChangeArrowheads="1"/>
            </p:cNvSpPr>
            <p:nvPr/>
          </p:nvSpPr>
          <p:spPr bwMode="auto">
            <a:xfrm>
              <a:off x="6962775" y="5881602"/>
              <a:ext cx="984250" cy="400110"/>
            </a:xfrm>
            <a:prstGeom prst="rect">
              <a:avLst/>
            </a:prstGeom>
            <a:noFill/>
            <a:ln w="9525">
              <a:noFill/>
              <a:miter lim="800000"/>
              <a:headEnd/>
              <a:tailEnd/>
            </a:ln>
          </p:spPr>
          <p:txBody>
            <a:bodyPr>
              <a:spAutoFit/>
            </a:bodyPr>
            <a:lstStyle/>
            <a:p>
              <a:r>
                <a:rPr kumimoji="0" lang="fr-BE" sz="2000" b="1" dirty="0">
                  <a:solidFill>
                    <a:schemeClr val="bg2"/>
                  </a:solidFill>
                  <a:latin typeface="Arial" panose="020B0604020202020204" pitchFamily="34" charset="0"/>
                  <a:cs typeface="Arial" panose="020B0604020202020204" pitchFamily="34" charset="0"/>
                </a:rPr>
                <a:t>Bon</a:t>
              </a:r>
              <a:endParaRPr kumimoji="0" lang="fr-FR" sz="2000" b="1" dirty="0">
                <a:solidFill>
                  <a:schemeClr val="bg2"/>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3160BD13-204B-40FE-80A3-AA63D2BA98DD}"/>
                </a:ext>
              </a:extLst>
            </p:cNvPr>
            <p:cNvSpPr>
              <a:spLocks noChangeArrowheads="1"/>
            </p:cNvSpPr>
            <p:nvPr/>
          </p:nvSpPr>
          <p:spPr bwMode="auto">
            <a:xfrm>
              <a:off x="4852988" y="3200400"/>
              <a:ext cx="3376612" cy="2286000"/>
            </a:xfrm>
            <a:prstGeom prst="rect">
              <a:avLst/>
            </a:prstGeom>
            <a:solidFill>
              <a:schemeClr val="accent4">
                <a:lumMod val="75000"/>
              </a:schemeClr>
            </a:solidFill>
            <a:ln w="9525">
              <a:solidFill>
                <a:schemeClr val="tx1"/>
              </a:solidFill>
              <a:miter lim="800000"/>
              <a:headEnd/>
              <a:tailEnd/>
            </a:ln>
          </p:spPr>
          <p:txBody>
            <a:bodyPr wrap="none" anchor="ctr"/>
            <a:lstStyle/>
            <a:p>
              <a:endParaRPr lang="fr-BE" dirty="0"/>
            </a:p>
          </p:txBody>
        </p:sp>
        <p:sp>
          <p:nvSpPr>
            <p:cNvPr id="18" name="Line 17">
              <a:extLst>
                <a:ext uri="{FF2B5EF4-FFF2-40B4-BE49-F238E27FC236}">
                  <a16:creationId xmlns:a16="http://schemas.microsoft.com/office/drawing/2014/main" id="{39D7669A-6EB9-4C69-8E27-F4EBFF781F1F}"/>
                </a:ext>
              </a:extLst>
            </p:cNvPr>
            <p:cNvSpPr>
              <a:spLocks noChangeShapeType="1"/>
            </p:cNvSpPr>
            <p:nvPr/>
          </p:nvSpPr>
          <p:spPr bwMode="auto">
            <a:xfrm flipV="1">
              <a:off x="5275263" y="5486400"/>
              <a:ext cx="0" cy="533400"/>
            </a:xfrm>
            <a:prstGeom prst="line">
              <a:avLst/>
            </a:prstGeom>
            <a:noFill/>
            <a:ln w="57150">
              <a:solidFill>
                <a:schemeClr val="tx2"/>
              </a:solidFill>
              <a:round/>
              <a:headEnd/>
              <a:tailEnd type="triangle" w="med" len="med"/>
            </a:ln>
          </p:spPr>
          <p:txBody>
            <a:bodyPr/>
            <a:lstStyle/>
            <a:p>
              <a:endParaRPr lang="nl-BE"/>
            </a:p>
          </p:txBody>
        </p:sp>
        <p:sp>
          <p:nvSpPr>
            <p:cNvPr id="19" name="Line 18">
              <a:extLst>
                <a:ext uri="{FF2B5EF4-FFF2-40B4-BE49-F238E27FC236}">
                  <a16:creationId xmlns:a16="http://schemas.microsoft.com/office/drawing/2014/main" id="{54EDD6A6-C921-4E2F-8184-730BB8A4E2AE}"/>
                </a:ext>
              </a:extLst>
            </p:cNvPr>
            <p:cNvSpPr>
              <a:spLocks noChangeShapeType="1"/>
            </p:cNvSpPr>
            <p:nvPr/>
          </p:nvSpPr>
          <p:spPr bwMode="auto">
            <a:xfrm flipV="1">
              <a:off x="5275263" y="3733800"/>
              <a:ext cx="0" cy="1676400"/>
            </a:xfrm>
            <a:prstGeom prst="line">
              <a:avLst/>
            </a:prstGeom>
            <a:noFill/>
            <a:ln w="57150">
              <a:solidFill>
                <a:schemeClr val="tx2"/>
              </a:solidFill>
              <a:round/>
              <a:headEnd/>
              <a:tailEnd type="triangle" w="med" len="med"/>
            </a:ln>
          </p:spPr>
          <p:txBody>
            <a:bodyPr/>
            <a:lstStyle/>
            <a:p>
              <a:endParaRPr lang="nl-BE"/>
            </a:p>
          </p:txBody>
        </p:sp>
        <p:sp>
          <p:nvSpPr>
            <p:cNvPr id="20" name="Line 19">
              <a:extLst>
                <a:ext uri="{FF2B5EF4-FFF2-40B4-BE49-F238E27FC236}">
                  <a16:creationId xmlns:a16="http://schemas.microsoft.com/office/drawing/2014/main" id="{2DC678F4-52CD-4637-A947-A4B897B7BF93}"/>
                </a:ext>
              </a:extLst>
            </p:cNvPr>
            <p:cNvSpPr>
              <a:spLocks noChangeShapeType="1"/>
            </p:cNvSpPr>
            <p:nvPr/>
          </p:nvSpPr>
          <p:spPr bwMode="auto">
            <a:xfrm rot="5400000" flipV="1">
              <a:off x="5732463" y="3346450"/>
              <a:ext cx="0" cy="774700"/>
            </a:xfrm>
            <a:prstGeom prst="line">
              <a:avLst/>
            </a:prstGeom>
            <a:noFill/>
            <a:ln w="57150">
              <a:solidFill>
                <a:schemeClr val="tx2"/>
              </a:solidFill>
              <a:round/>
              <a:headEnd/>
              <a:tailEnd type="triangle" w="med" len="med"/>
            </a:ln>
          </p:spPr>
          <p:txBody>
            <a:bodyPr/>
            <a:lstStyle/>
            <a:p>
              <a:endParaRPr lang="nl-BE"/>
            </a:p>
          </p:txBody>
        </p:sp>
        <p:sp>
          <p:nvSpPr>
            <p:cNvPr id="21" name="Line 20">
              <a:extLst>
                <a:ext uri="{FF2B5EF4-FFF2-40B4-BE49-F238E27FC236}">
                  <a16:creationId xmlns:a16="http://schemas.microsoft.com/office/drawing/2014/main" id="{9CB8C1EE-40EC-4FAA-B6FC-4918639D95CF}"/>
                </a:ext>
              </a:extLst>
            </p:cNvPr>
            <p:cNvSpPr>
              <a:spLocks noChangeShapeType="1"/>
            </p:cNvSpPr>
            <p:nvPr/>
          </p:nvSpPr>
          <p:spPr bwMode="auto">
            <a:xfrm rot="10786954" flipV="1">
              <a:off x="7877175" y="4495800"/>
              <a:ext cx="0" cy="1295400"/>
            </a:xfrm>
            <a:prstGeom prst="line">
              <a:avLst/>
            </a:prstGeom>
            <a:noFill/>
            <a:ln w="57150">
              <a:solidFill>
                <a:schemeClr val="tx2"/>
              </a:solidFill>
              <a:round/>
              <a:headEnd/>
              <a:tailEnd type="triangle" w="med" len="med"/>
            </a:ln>
          </p:spPr>
          <p:txBody>
            <a:bodyPr/>
            <a:lstStyle/>
            <a:p>
              <a:endParaRPr lang="nl-BE"/>
            </a:p>
          </p:txBody>
        </p:sp>
        <p:sp>
          <p:nvSpPr>
            <p:cNvPr id="22" name="Line 21">
              <a:extLst>
                <a:ext uri="{FF2B5EF4-FFF2-40B4-BE49-F238E27FC236}">
                  <a16:creationId xmlns:a16="http://schemas.microsoft.com/office/drawing/2014/main" id="{CBD2B25A-41CC-46C2-BB9E-466BAEDCA217}"/>
                </a:ext>
              </a:extLst>
            </p:cNvPr>
            <p:cNvSpPr>
              <a:spLocks noChangeShapeType="1"/>
            </p:cNvSpPr>
            <p:nvPr/>
          </p:nvSpPr>
          <p:spPr bwMode="auto">
            <a:xfrm rot="5400000" flipV="1">
              <a:off x="6576219" y="4642644"/>
              <a:ext cx="0" cy="773112"/>
            </a:xfrm>
            <a:prstGeom prst="line">
              <a:avLst/>
            </a:prstGeom>
            <a:noFill/>
            <a:ln w="57150">
              <a:solidFill>
                <a:schemeClr val="tx2"/>
              </a:solidFill>
              <a:round/>
              <a:headEnd/>
              <a:tailEnd type="triangle" w="med" len="med"/>
            </a:ln>
          </p:spPr>
          <p:txBody>
            <a:bodyPr/>
            <a:lstStyle/>
            <a:p>
              <a:endParaRPr lang="nl-BE"/>
            </a:p>
          </p:txBody>
        </p:sp>
        <p:sp>
          <p:nvSpPr>
            <p:cNvPr id="23" name="Line 22">
              <a:extLst>
                <a:ext uri="{FF2B5EF4-FFF2-40B4-BE49-F238E27FC236}">
                  <a16:creationId xmlns:a16="http://schemas.microsoft.com/office/drawing/2014/main" id="{786DCE47-94E1-4E19-9067-97FB7E01C8CE}"/>
                </a:ext>
              </a:extLst>
            </p:cNvPr>
            <p:cNvSpPr>
              <a:spLocks noChangeShapeType="1"/>
            </p:cNvSpPr>
            <p:nvPr/>
          </p:nvSpPr>
          <p:spPr bwMode="auto">
            <a:xfrm rot="10786954" flipV="1">
              <a:off x="6188075" y="3733800"/>
              <a:ext cx="0" cy="1295400"/>
            </a:xfrm>
            <a:prstGeom prst="line">
              <a:avLst/>
            </a:prstGeom>
            <a:noFill/>
            <a:ln w="57150">
              <a:solidFill>
                <a:schemeClr val="tx2"/>
              </a:solidFill>
              <a:round/>
              <a:headEnd/>
              <a:tailEnd type="triangle" w="med" len="med"/>
            </a:ln>
          </p:spPr>
          <p:txBody>
            <a:bodyPr/>
            <a:lstStyle/>
            <a:p>
              <a:endParaRPr lang="nl-BE"/>
            </a:p>
          </p:txBody>
        </p:sp>
        <p:sp>
          <p:nvSpPr>
            <p:cNvPr id="24" name="Line 23">
              <a:extLst>
                <a:ext uri="{FF2B5EF4-FFF2-40B4-BE49-F238E27FC236}">
                  <a16:creationId xmlns:a16="http://schemas.microsoft.com/office/drawing/2014/main" id="{660E6F40-6597-4B97-A14A-ADAD601C8881}"/>
                </a:ext>
              </a:extLst>
            </p:cNvPr>
            <p:cNvSpPr>
              <a:spLocks noChangeShapeType="1"/>
            </p:cNvSpPr>
            <p:nvPr/>
          </p:nvSpPr>
          <p:spPr bwMode="auto">
            <a:xfrm flipV="1">
              <a:off x="6962775" y="4495800"/>
              <a:ext cx="0" cy="533400"/>
            </a:xfrm>
            <a:prstGeom prst="line">
              <a:avLst/>
            </a:prstGeom>
            <a:noFill/>
            <a:ln w="57150">
              <a:solidFill>
                <a:schemeClr val="tx2"/>
              </a:solidFill>
              <a:round/>
              <a:headEnd/>
              <a:tailEnd type="triangle" w="med" len="med"/>
            </a:ln>
          </p:spPr>
          <p:txBody>
            <a:bodyPr/>
            <a:lstStyle/>
            <a:p>
              <a:endParaRPr lang="nl-BE"/>
            </a:p>
          </p:txBody>
        </p:sp>
        <p:sp>
          <p:nvSpPr>
            <p:cNvPr id="25" name="Line 24">
              <a:extLst>
                <a:ext uri="{FF2B5EF4-FFF2-40B4-BE49-F238E27FC236}">
                  <a16:creationId xmlns:a16="http://schemas.microsoft.com/office/drawing/2014/main" id="{DFFA4FDA-593B-4AAB-8317-FA03DEEE2DAD}"/>
                </a:ext>
              </a:extLst>
            </p:cNvPr>
            <p:cNvSpPr>
              <a:spLocks noChangeShapeType="1"/>
            </p:cNvSpPr>
            <p:nvPr/>
          </p:nvSpPr>
          <p:spPr bwMode="auto">
            <a:xfrm rot="5400000" flipV="1">
              <a:off x="7420769" y="4109244"/>
              <a:ext cx="0" cy="773112"/>
            </a:xfrm>
            <a:prstGeom prst="line">
              <a:avLst/>
            </a:prstGeom>
            <a:noFill/>
            <a:ln w="57150">
              <a:solidFill>
                <a:schemeClr val="tx2"/>
              </a:solidFill>
              <a:round/>
              <a:headEnd/>
              <a:tailEnd type="triangle" w="med" len="med"/>
            </a:ln>
          </p:spPr>
          <p:txBody>
            <a:bodyPr/>
            <a:lstStyle/>
            <a:p>
              <a:endParaRPr lang="nl-BE"/>
            </a:p>
          </p:txBody>
        </p:sp>
      </p:grpSp>
    </p:spTree>
    <p:extLst>
      <p:ext uri="{BB962C8B-B14F-4D97-AF65-F5344CB8AC3E}">
        <p14:creationId xmlns:p14="http://schemas.microsoft.com/office/powerpoint/2010/main" val="2989418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80EAC-6FBC-420B-9011-34DFC489A181}"/>
              </a:ext>
            </a:extLst>
          </p:cNvPr>
          <p:cNvSpPr>
            <a:spLocks noGrp="1"/>
          </p:cNvSpPr>
          <p:nvPr>
            <p:ph type="title"/>
          </p:nvPr>
        </p:nvSpPr>
        <p:spPr/>
        <p:txBody>
          <a:bodyPr>
            <a:normAutofit/>
          </a:bodyPr>
          <a:lstStyle/>
          <a:p>
            <a:r>
              <a:rPr lang="nl-BE" sz="4000" dirty="0"/>
              <a:t>Milieu</a:t>
            </a:r>
          </a:p>
        </p:txBody>
      </p:sp>
      <p:sp>
        <p:nvSpPr>
          <p:cNvPr id="3" name="Content Placeholder 2">
            <a:extLst>
              <a:ext uri="{FF2B5EF4-FFF2-40B4-BE49-F238E27FC236}">
                <a16:creationId xmlns:a16="http://schemas.microsoft.com/office/drawing/2014/main" id="{13990D6D-FE99-4E98-81CB-75CE47284357}"/>
              </a:ext>
            </a:extLst>
          </p:cNvPr>
          <p:cNvSpPr>
            <a:spLocks noGrp="1"/>
          </p:cNvSpPr>
          <p:nvPr>
            <p:ph idx="1"/>
          </p:nvPr>
        </p:nvSpPr>
        <p:spPr/>
        <p:txBody>
          <a:bodyPr>
            <a:normAutofit/>
          </a:bodyPr>
          <a:lstStyle/>
          <a:p>
            <a:r>
              <a:rPr lang="fr-BE" dirty="0"/>
              <a:t>aménagement permettant </a:t>
            </a:r>
            <a:r>
              <a:rPr lang="fr-BE" dirty="0">
                <a:solidFill>
                  <a:srgbClr val="00B0F0"/>
                </a:solidFill>
              </a:rPr>
              <a:t>un nettoyage facile </a:t>
            </a:r>
            <a:r>
              <a:rPr lang="fr-BE" dirty="0"/>
              <a:t>: matériaux lisses et lavables</a:t>
            </a:r>
          </a:p>
          <a:p>
            <a:r>
              <a:rPr lang="fr-BE" dirty="0"/>
              <a:t>Contrôle de l’eau potable</a:t>
            </a:r>
          </a:p>
          <a:p>
            <a:r>
              <a:rPr lang="fr-BE" dirty="0"/>
              <a:t>Maîtrise de la contamination de l’air</a:t>
            </a:r>
          </a:p>
        </p:txBody>
      </p:sp>
    </p:spTree>
    <p:extLst>
      <p:ext uri="{BB962C8B-B14F-4D97-AF65-F5344CB8AC3E}">
        <p14:creationId xmlns:p14="http://schemas.microsoft.com/office/powerpoint/2010/main" val="5972194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E9E08-B4FB-4D66-9F13-45B51AA3C13F}"/>
              </a:ext>
            </a:extLst>
          </p:cNvPr>
          <p:cNvSpPr>
            <a:spLocks noGrp="1"/>
          </p:cNvSpPr>
          <p:nvPr>
            <p:ph type="title"/>
          </p:nvPr>
        </p:nvSpPr>
        <p:spPr/>
        <p:txBody>
          <a:bodyPr>
            <a:normAutofit/>
          </a:bodyPr>
          <a:lstStyle/>
          <a:p>
            <a:r>
              <a:rPr lang="nl-BE" sz="4000" dirty="0"/>
              <a:t>Milieu : gestion des déchets</a:t>
            </a:r>
          </a:p>
        </p:txBody>
      </p:sp>
      <p:sp>
        <p:nvSpPr>
          <p:cNvPr id="3" name="Content Placeholder 2">
            <a:extLst>
              <a:ext uri="{FF2B5EF4-FFF2-40B4-BE49-F238E27FC236}">
                <a16:creationId xmlns:a16="http://schemas.microsoft.com/office/drawing/2014/main" id="{01DAD557-5988-4DDD-9330-9960A352638C}"/>
              </a:ext>
            </a:extLst>
          </p:cNvPr>
          <p:cNvSpPr>
            <a:spLocks noGrp="1"/>
          </p:cNvSpPr>
          <p:nvPr>
            <p:ph idx="1"/>
          </p:nvPr>
        </p:nvSpPr>
        <p:spPr/>
        <p:txBody>
          <a:bodyPr/>
          <a:lstStyle/>
          <a:p>
            <a:pPr marL="0" indent="0">
              <a:buNone/>
            </a:pPr>
            <a:r>
              <a:rPr lang="nl-BE" dirty="0">
                <a:solidFill>
                  <a:srgbClr val="0070C0"/>
                </a:solidFill>
              </a:rPr>
              <a:t>Poubelles : </a:t>
            </a:r>
          </a:p>
          <a:p>
            <a:r>
              <a:rPr lang="nl-BE" dirty="0"/>
              <a:t>étanches</a:t>
            </a:r>
          </a:p>
          <a:p>
            <a:r>
              <a:rPr lang="nl-BE" dirty="0"/>
              <a:t>maintenues fermées</a:t>
            </a:r>
          </a:p>
          <a:p>
            <a:r>
              <a:rPr lang="nl-BE" dirty="0"/>
              <a:t>vidées régulièrement</a:t>
            </a:r>
          </a:p>
          <a:p>
            <a:r>
              <a:rPr lang="nl-BE" dirty="0"/>
              <a:t>nettoyées</a:t>
            </a:r>
          </a:p>
        </p:txBody>
      </p:sp>
      <p:pic>
        <p:nvPicPr>
          <p:cNvPr id="4" name="Picture 2" descr="poubel2">
            <a:extLst>
              <a:ext uri="{FF2B5EF4-FFF2-40B4-BE49-F238E27FC236}">
                <a16:creationId xmlns:a16="http://schemas.microsoft.com/office/drawing/2014/main" id="{3F8F44C3-C9C2-4CE9-BA86-2AF2BF9803C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81825" y="2893211"/>
            <a:ext cx="4371975" cy="3170238"/>
          </a:xfrm>
          <a:prstGeom prst="rect">
            <a:avLst/>
          </a:prstGeom>
          <a:noFill/>
          <a:ln w="9525">
            <a:noFill/>
            <a:miter lim="800000"/>
            <a:headEnd/>
            <a:tailEnd/>
          </a:ln>
        </p:spPr>
      </p:pic>
    </p:spTree>
    <p:extLst>
      <p:ext uri="{BB962C8B-B14F-4D97-AF65-F5344CB8AC3E}">
        <p14:creationId xmlns:p14="http://schemas.microsoft.com/office/powerpoint/2010/main" val="1205877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18D35-5D36-4B09-BC80-2FC914FDF09A}"/>
              </a:ext>
            </a:extLst>
          </p:cNvPr>
          <p:cNvSpPr>
            <a:spLocks noGrp="1"/>
          </p:cNvSpPr>
          <p:nvPr>
            <p:ph type="title"/>
          </p:nvPr>
        </p:nvSpPr>
        <p:spPr/>
        <p:txBody>
          <a:bodyPr>
            <a:normAutofit/>
          </a:bodyPr>
          <a:lstStyle/>
          <a:p>
            <a:r>
              <a:rPr lang="nl-BE" sz="4000" dirty="0"/>
              <a:t>Milieu : </a:t>
            </a:r>
            <a:r>
              <a:rPr lang="nl-BE" sz="4000" dirty="0" err="1"/>
              <a:t>lutte</a:t>
            </a:r>
            <a:r>
              <a:rPr lang="nl-BE" sz="4000" dirty="0"/>
              <a:t> </a:t>
            </a:r>
            <a:r>
              <a:rPr lang="nl-BE" sz="4000" dirty="0" err="1"/>
              <a:t>contre</a:t>
            </a:r>
            <a:r>
              <a:rPr lang="nl-BE" sz="4000" dirty="0"/>
              <a:t> les </a:t>
            </a:r>
            <a:r>
              <a:rPr lang="nl-BE" sz="4000" dirty="0" err="1"/>
              <a:t>nuisibles</a:t>
            </a:r>
            <a:endParaRPr lang="nl-BE" sz="4000" dirty="0"/>
          </a:p>
        </p:txBody>
      </p:sp>
      <p:sp>
        <p:nvSpPr>
          <p:cNvPr id="3" name="Content Placeholder 2">
            <a:extLst>
              <a:ext uri="{FF2B5EF4-FFF2-40B4-BE49-F238E27FC236}">
                <a16:creationId xmlns:a16="http://schemas.microsoft.com/office/drawing/2014/main" id="{24F9C2FF-302F-44E1-8E83-0E005BC57CBF}"/>
              </a:ext>
            </a:extLst>
          </p:cNvPr>
          <p:cNvSpPr>
            <a:spLocks noGrp="1"/>
          </p:cNvSpPr>
          <p:nvPr>
            <p:ph idx="1"/>
          </p:nvPr>
        </p:nvSpPr>
        <p:spPr>
          <a:xfrm>
            <a:off x="838199" y="1825625"/>
            <a:ext cx="10663989" cy="4237824"/>
          </a:xfrm>
        </p:spPr>
        <p:txBody>
          <a:bodyPr/>
          <a:lstStyle/>
          <a:p>
            <a:pPr marL="0" indent="0">
              <a:buNone/>
            </a:pPr>
            <a:r>
              <a:rPr lang="nl-BE" dirty="0">
                <a:solidFill>
                  <a:schemeClr val="tx2"/>
                </a:solidFill>
              </a:rPr>
              <a:t>rats, souris, cafards, mouches, oiseaux, </a:t>
            </a:r>
            <a:r>
              <a:rPr lang="nl-BE" dirty="0" err="1">
                <a:solidFill>
                  <a:schemeClr val="tx2"/>
                </a:solidFill>
              </a:rPr>
              <a:t>animaux</a:t>
            </a:r>
            <a:r>
              <a:rPr lang="nl-BE" dirty="0">
                <a:solidFill>
                  <a:schemeClr val="tx2"/>
                </a:solidFill>
              </a:rPr>
              <a:t> </a:t>
            </a:r>
            <a:r>
              <a:rPr lang="nl-BE" dirty="0" err="1">
                <a:solidFill>
                  <a:schemeClr val="tx2"/>
                </a:solidFill>
              </a:rPr>
              <a:t>domestiques</a:t>
            </a:r>
            <a:r>
              <a:rPr lang="nl-BE" dirty="0">
                <a:solidFill>
                  <a:schemeClr val="tx2"/>
                </a:solidFill>
              </a:rPr>
              <a:t>, ...</a:t>
            </a:r>
          </a:p>
          <a:p>
            <a:pPr marL="0" indent="0">
              <a:buNone/>
            </a:pPr>
            <a:endParaRPr lang="nl-BE" dirty="0">
              <a:solidFill>
                <a:schemeClr val="tx2"/>
              </a:solidFill>
            </a:endParaRPr>
          </a:p>
          <a:p>
            <a:pPr marL="0" indent="0">
              <a:buNone/>
            </a:pPr>
            <a:r>
              <a:rPr lang="nl-BE" dirty="0">
                <a:solidFill>
                  <a:schemeClr val="tx2"/>
                </a:solidFill>
              </a:rPr>
              <a:t>Un cafard peut porter jusqu’à </a:t>
            </a:r>
            <a:r>
              <a:rPr lang="nl-BE" dirty="0">
                <a:solidFill>
                  <a:schemeClr val="accent4"/>
                </a:solidFill>
              </a:rPr>
              <a:t>14.000.000 de bacteries </a:t>
            </a:r>
            <a:r>
              <a:rPr lang="nl-BE" dirty="0">
                <a:solidFill>
                  <a:schemeClr val="tx2"/>
                </a:solidFill>
              </a:rPr>
              <a:t>dont certaines peuvent être dangereuses</a:t>
            </a:r>
          </a:p>
        </p:txBody>
      </p:sp>
      <p:grpSp>
        <p:nvGrpSpPr>
          <p:cNvPr id="9" name="Group 8">
            <a:extLst>
              <a:ext uri="{FF2B5EF4-FFF2-40B4-BE49-F238E27FC236}">
                <a16:creationId xmlns:a16="http://schemas.microsoft.com/office/drawing/2014/main" id="{9D8860D4-A735-4A55-A150-710585968B52}"/>
              </a:ext>
            </a:extLst>
          </p:cNvPr>
          <p:cNvGrpSpPr/>
          <p:nvPr/>
        </p:nvGrpSpPr>
        <p:grpSpPr>
          <a:xfrm>
            <a:off x="451281" y="4015437"/>
            <a:ext cx="10780024" cy="1085952"/>
            <a:chOff x="451281" y="4015437"/>
            <a:chExt cx="10780024" cy="1085952"/>
          </a:xfrm>
        </p:grpSpPr>
        <p:pic>
          <p:nvPicPr>
            <p:cNvPr id="4" name="Picture 45" descr="C:\Mijn documenten\Mijn afbeeldingen\Duitse%20kakkerlak.gif">
              <a:extLst>
                <a:ext uri="{FF2B5EF4-FFF2-40B4-BE49-F238E27FC236}">
                  <a16:creationId xmlns:a16="http://schemas.microsoft.com/office/drawing/2014/main" id="{EC6EC8AA-72DA-4BA6-ABE3-90290BECBF1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1281" y="4015437"/>
              <a:ext cx="1015300" cy="8367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6" descr="C:\Mijn documenten\Mijn afbeeldingen\mus_musculus.gif">
              <a:extLst>
                <a:ext uri="{FF2B5EF4-FFF2-40B4-BE49-F238E27FC236}">
                  <a16:creationId xmlns:a16="http://schemas.microsoft.com/office/drawing/2014/main" id="{69CCFF97-438C-4470-9252-200BD9C194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3389" y="4015437"/>
              <a:ext cx="1191453" cy="10125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4" descr="C:\Mijn documenten\Mijn afbeeldingen\blauwevleesvlieg1.gif">
              <a:extLst>
                <a:ext uri="{FF2B5EF4-FFF2-40B4-BE49-F238E27FC236}">
                  <a16:creationId xmlns:a16="http://schemas.microsoft.com/office/drawing/2014/main" id="{30032132-C28A-4C05-8B6A-94972ED9C37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51650" y="4015438"/>
              <a:ext cx="1043208" cy="10125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7" descr="C:\Mijn documenten\Mijn afbeeldingen\zwarte_rat.gif">
              <a:extLst>
                <a:ext uri="{FF2B5EF4-FFF2-40B4-BE49-F238E27FC236}">
                  <a16:creationId xmlns:a16="http://schemas.microsoft.com/office/drawing/2014/main" id="{9557B589-E4FB-49E4-AC0B-FEB3A6B87FCB}"/>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291666" y="4088864"/>
              <a:ext cx="1853098" cy="10125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8" descr="C:\Mijn documenten\Mijn afbeeldingen\Tribolium%20Castaneum.jpg">
              <a:extLst>
                <a:ext uri="{FF2B5EF4-FFF2-40B4-BE49-F238E27FC236}">
                  <a16:creationId xmlns:a16="http://schemas.microsoft.com/office/drawing/2014/main" id="{64FB9041-6F92-406D-B6BC-7F291A845C5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336217" y="4015437"/>
              <a:ext cx="895088" cy="108595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33542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451CD-0901-4782-933A-60D2AE098277}"/>
              </a:ext>
            </a:extLst>
          </p:cNvPr>
          <p:cNvSpPr>
            <a:spLocks noGrp="1"/>
          </p:cNvSpPr>
          <p:nvPr>
            <p:ph type="title"/>
          </p:nvPr>
        </p:nvSpPr>
        <p:spPr/>
        <p:txBody>
          <a:bodyPr>
            <a:normAutofit/>
          </a:bodyPr>
          <a:lstStyle/>
          <a:p>
            <a:r>
              <a:rPr lang="nl-BE" sz="4000" dirty="0"/>
              <a:t>Milieu : </a:t>
            </a:r>
            <a:r>
              <a:rPr lang="nl-BE" sz="4000" dirty="0" err="1"/>
              <a:t>lutte</a:t>
            </a:r>
            <a:r>
              <a:rPr lang="nl-BE" sz="4000" dirty="0"/>
              <a:t> contre les nuisibles</a:t>
            </a:r>
          </a:p>
        </p:txBody>
      </p:sp>
      <p:sp>
        <p:nvSpPr>
          <p:cNvPr id="3" name="Content Placeholder 2">
            <a:extLst>
              <a:ext uri="{FF2B5EF4-FFF2-40B4-BE49-F238E27FC236}">
                <a16:creationId xmlns:a16="http://schemas.microsoft.com/office/drawing/2014/main" id="{BE3CBBAA-EB6E-4248-A8E6-81D8FBE8B134}"/>
              </a:ext>
            </a:extLst>
          </p:cNvPr>
          <p:cNvSpPr>
            <a:spLocks noGrp="1"/>
          </p:cNvSpPr>
          <p:nvPr>
            <p:ph idx="1"/>
          </p:nvPr>
        </p:nvSpPr>
        <p:spPr/>
        <p:txBody>
          <a:bodyPr/>
          <a:lstStyle/>
          <a:p>
            <a:r>
              <a:rPr lang="nl-BE" dirty="0"/>
              <a:t>entretenir les abords immédiats de l’établissement</a:t>
            </a:r>
          </a:p>
          <a:p>
            <a:r>
              <a:rPr lang="nl-BE" dirty="0"/>
              <a:t>laisser portes / fenêtres / moustiquaires fermées</a:t>
            </a:r>
          </a:p>
          <a:p>
            <a:r>
              <a:rPr lang="nl-BE" dirty="0"/>
              <a:t>avoir des égouts protégés</a:t>
            </a:r>
          </a:p>
          <a:p>
            <a:r>
              <a:rPr lang="nl-BE" dirty="0"/>
              <a:t>protéger les </a:t>
            </a:r>
            <a:r>
              <a:rPr lang="nl-BE" dirty="0" err="1"/>
              <a:t>produits</a:t>
            </a:r>
            <a:r>
              <a:rPr lang="nl-BE" dirty="0"/>
              <a:t> (</a:t>
            </a:r>
            <a:r>
              <a:rPr lang="nl-BE" dirty="0" err="1"/>
              <a:t>emballés</a:t>
            </a:r>
            <a:r>
              <a:rPr lang="nl-BE" dirty="0"/>
              <a:t>, </a:t>
            </a:r>
            <a:r>
              <a:rPr lang="nl-BE" dirty="0" err="1"/>
              <a:t>recouverts</a:t>
            </a:r>
            <a:r>
              <a:rPr lang="nl-BE" dirty="0"/>
              <a:t> </a:t>
            </a:r>
            <a:r>
              <a:rPr lang="nl-BE" dirty="0" err="1"/>
              <a:t>d’un</a:t>
            </a:r>
            <a:r>
              <a:rPr lang="nl-BE" dirty="0"/>
              <a:t> </a:t>
            </a:r>
            <a:r>
              <a:rPr lang="nl-BE" dirty="0" err="1"/>
              <a:t>couvercle</a:t>
            </a:r>
            <a:r>
              <a:rPr lang="nl-BE" dirty="0"/>
              <a:t>,…)</a:t>
            </a:r>
          </a:p>
          <a:p>
            <a:r>
              <a:rPr lang="nl-BE" dirty="0"/>
              <a:t>éliminer les déchets et les poubelles régulièrement</a:t>
            </a:r>
          </a:p>
          <a:p>
            <a:r>
              <a:rPr lang="nl-BE" dirty="0"/>
              <a:t>nettoyer régulièrement les infrastructures, le matériel</a:t>
            </a:r>
          </a:p>
          <a:p>
            <a:r>
              <a:rPr lang="nl-BE" dirty="0"/>
              <a:t>stocker les produits à 30 cm des murs</a:t>
            </a:r>
          </a:p>
        </p:txBody>
      </p:sp>
    </p:spTree>
    <p:extLst>
      <p:ext uri="{BB962C8B-B14F-4D97-AF65-F5344CB8AC3E}">
        <p14:creationId xmlns:p14="http://schemas.microsoft.com/office/powerpoint/2010/main" val="2977191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045ED-BCB4-4977-A65D-3608993631FB}"/>
              </a:ext>
            </a:extLst>
          </p:cNvPr>
          <p:cNvSpPr>
            <a:spLocks noGrp="1"/>
          </p:cNvSpPr>
          <p:nvPr>
            <p:ph type="title"/>
          </p:nvPr>
        </p:nvSpPr>
        <p:spPr/>
        <p:txBody>
          <a:bodyPr>
            <a:normAutofit/>
          </a:bodyPr>
          <a:lstStyle/>
          <a:p>
            <a:r>
              <a:rPr lang="nl-BE" sz="4000" dirty="0"/>
              <a:t>Milieu : lutte contre les nuisibles</a:t>
            </a:r>
          </a:p>
        </p:txBody>
      </p:sp>
      <p:sp>
        <p:nvSpPr>
          <p:cNvPr id="3" name="Content Placeholder 2">
            <a:extLst>
              <a:ext uri="{FF2B5EF4-FFF2-40B4-BE49-F238E27FC236}">
                <a16:creationId xmlns:a16="http://schemas.microsoft.com/office/drawing/2014/main" id="{9CFF8D06-0F48-474E-B0F8-FF17B18FF46A}"/>
              </a:ext>
            </a:extLst>
          </p:cNvPr>
          <p:cNvSpPr>
            <a:spLocks noGrp="1"/>
          </p:cNvSpPr>
          <p:nvPr>
            <p:ph idx="1"/>
          </p:nvPr>
        </p:nvSpPr>
        <p:spPr/>
        <p:txBody>
          <a:bodyPr>
            <a:normAutofit/>
          </a:bodyPr>
          <a:lstStyle/>
          <a:p>
            <a:r>
              <a:rPr lang="nl-BE" sz="2400" dirty="0"/>
              <a:t>Placement de </a:t>
            </a:r>
            <a:r>
              <a:rPr lang="nl-BE" sz="2400" dirty="0" err="1">
                <a:solidFill>
                  <a:schemeClr val="accent4"/>
                </a:solidFill>
              </a:rPr>
              <a:t>pièges</a:t>
            </a:r>
            <a:r>
              <a:rPr lang="nl-BE" sz="2400" dirty="0"/>
              <a:t> (</a:t>
            </a:r>
            <a:r>
              <a:rPr lang="nl-BE" sz="2400" dirty="0" err="1"/>
              <a:t>boîtes</a:t>
            </a:r>
            <a:r>
              <a:rPr lang="nl-BE" sz="2400" dirty="0"/>
              <a:t> </a:t>
            </a:r>
            <a:r>
              <a:rPr lang="nl-BE" sz="2400" dirty="0" err="1"/>
              <a:t>d’appât</a:t>
            </a:r>
            <a:r>
              <a:rPr lang="nl-BE" sz="2400" dirty="0"/>
              <a:t> </a:t>
            </a:r>
            <a:r>
              <a:rPr lang="nl-BE" sz="2400" dirty="0" err="1"/>
              <a:t>contenant</a:t>
            </a:r>
            <a:r>
              <a:rPr lang="nl-BE" sz="2400" dirty="0"/>
              <a:t> du </a:t>
            </a:r>
            <a:r>
              <a:rPr lang="nl-BE" sz="2400" dirty="0" err="1"/>
              <a:t>poison</a:t>
            </a:r>
            <a:r>
              <a:rPr lang="nl-BE" sz="2400" dirty="0"/>
              <a:t>, </a:t>
            </a:r>
            <a:r>
              <a:rPr lang="nl-BE" sz="2400" dirty="0" err="1"/>
              <a:t>dont</a:t>
            </a:r>
            <a:r>
              <a:rPr lang="nl-BE" sz="2400" dirty="0"/>
              <a:t> </a:t>
            </a:r>
            <a:r>
              <a:rPr lang="nl-BE" sz="2400" dirty="0" err="1"/>
              <a:t>le</a:t>
            </a:r>
            <a:r>
              <a:rPr lang="nl-BE" sz="2400" dirty="0"/>
              <a:t> </a:t>
            </a:r>
            <a:r>
              <a:rPr lang="nl-BE" sz="2400" dirty="0" err="1"/>
              <a:t>gestion</a:t>
            </a:r>
            <a:r>
              <a:rPr lang="nl-BE" sz="2400" dirty="0"/>
              <a:t> </a:t>
            </a:r>
            <a:r>
              <a:rPr lang="nl-BE" sz="2400" dirty="0" err="1"/>
              <a:t>est</a:t>
            </a:r>
            <a:r>
              <a:rPr lang="nl-BE" sz="2400" dirty="0"/>
              <a:t> </a:t>
            </a:r>
            <a:r>
              <a:rPr lang="nl-BE" sz="2400" dirty="0" err="1"/>
              <a:t>souvent</a:t>
            </a:r>
            <a:r>
              <a:rPr lang="nl-BE" sz="2400" dirty="0"/>
              <a:t> </a:t>
            </a:r>
            <a:r>
              <a:rPr lang="nl-BE" sz="2400" dirty="0" err="1"/>
              <a:t>confiée</a:t>
            </a:r>
            <a:r>
              <a:rPr lang="nl-BE" sz="2400" dirty="0"/>
              <a:t> à </a:t>
            </a:r>
            <a:r>
              <a:rPr lang="nl-BE" sz="2400" dirty="0" err="1"/>
              <a:t>une</a:t>
            </a:r>
            <a:r>
              <a:rPr lang="nl-BE" sz="2400" dirty="0"/>
              <a:t> </a:t>
            </a:r>
            <a:r>
              <a:rPr lang="nl-BE" sz="2400" dirty="0" err="1"/>
              <a:t>firme</a:t>
            </a:r>
            <a:r>
              <a:rPr lang="nl-BE" sz="2400" dirty="0"/>
              <a:t> extérieure) et </a:t>
            </a:r>
            <a:r>
              <a:rPr lang="nl-BE" sz="2400" dirty="0" err="1">
                <a:solidFill>
                  <a:schemeClr val="accent4"/>
                </a:solidFill>
              </a:rPr>
              <a:t>d’insectiseurs</a:t>
            </a:r>
            <a:endParaRPr lang="nl-BE" sz="2400" dirty="0">
              <a:solidFill>
                <a:schemeClr val="accent4"/>
              </a:solidFill>
            </a:endParaRPr>
          </a:p>
          <a:p>
            <a:r>
              <a:rPr lang="nl-BE" sz="2400" dirty="0" err="1"/>
              <a:t>Contrôler</a:t>
            </a:r>
            <a:r>
              <a:rPr lang="nl-BE" sz="2400" dirty="0"/>
              <a:t> les </a:t>
            </a:r>
            <a:r>
              <a:rPr lang="nl-BE" sz="2400" dirty="0" err="1"/>
              <a:t>appâts</a:t>
            </a:r>
            <a:r>
              <a:rPr lang="nl-BE" sz="2400" dirty="0"/>
              <a:t> pour </a:t>
            </a:r>
            <a:r>
              <a:rPr lang="nl-BE" sz="2400" dirty="0" err="1"/>
              <a:t>détecter</a:t>
            </a:r>
            <a:r>
              <a:rPr lang="nl-BE" sz="2400" dirty="0"/>
              <a:t> indices de </a:t>
            </a:r>
            <a:r>
              <a:rPr lang="nl-BE" sz="2400" dirty="0" err="1"/>
              <a:t>présence</a:t>
            </a:r>
            <a:r>
              <a:rPr lang="nl-BE" sz="2400" dirty="0"/>
              <a:t> </a:t>
            </a:r>
            <a:r>
              <a:rPr lang="nl-BE" sz="2400" dirty="0" err="1"/>
              <a:t>d’insectes</a:t>
            </a:r>
            <a:r>
              <a:rPr lang="nl-BE" sz="2400" dirty="0"/>
              <a:t> et </a:t>
            </a:r>
            <a:r>
              <a:rPr lang="nl-BE" sz="2400" dirty="0" err="1"/>
              <a:t>rongeurs</a:t>
            </a:r>
            <a:endParaRPr lang="nl-BE" sz="2400" dirty="0"/>
          </a:p>
          <a:p>
            <a:r>
              <a:rPr lang="nl-BE" sz="2400" dirty="0"/>
              <a:t>Attention aux risques de contamination par les </a:t>
            </a:r>
            <a:r>
              <a:rPr lang="nl-BE" sz="2400" dirty="0" err="1"/>
              <a:t>pièges</a:t>
            </a:r>
            <a:br>
              <a:rPr lang="nl-BE" sz="2400" dirty="0"/>
            </a:br>
            <a:r>
              <a:rPr lang="nl-BE" sz="2400" dirty="0"/>
              <a:t>(</a:t>
            </a:r>
            <a:r>
              <a:rPr lang="nl-BE" sz="2400" dirty="0" err="1"/>
              <a:t>pièges</a:t>
            </a:r>
            <a:r>
              <a:rPr lang="nl-BE" sz="2400" dirty="0"/>
              <a:t> mal placés, </a:t>
            </a:r>
            <a:r>
              <a:rPr lang="nl-BE" sz="2400" dirty="0" err="1"/>
              <a:t>insectiseurs</a:t>
            </a:r>
            <a:r>
              <a:rPr lang="nl-BE" sz="2400" dirty="0"/>
              <a:t> au-dessus des surfaces de travail, ...)</a:t>
            </a:r>
            <a:br>
              <a:rPr lang="nl-BE" sz="2400" dirty="0"/>
            </a:br>
            <a:r>
              <a:rPr lang="nl-BE" sz="2400" dirty="0">
                <a:sym typeface="Wingdings" panose="05000000000000000000" pitchFamily="2" charset="2"/>
              </a:rPr>
              <a:t> </a:t>
            </a:r>
            <a:r>
              <a:rPr lang="nl-BE" sz="2400" dirty="0" err="1">
                <a:solidFill>
                  <a:schemeClr val="tx1"/>
                </a:solidFill>
                <a:sym typeface="Wingdings" panose="05000000000000000000" pitchFamily="2" charset="2"/>
              </a:rPr>
              <a:t>i</a:t>
            </a:r>
            <a:r>
              <a:rPr lang="nl-BE" sz="2400" dirty="0" err="1">
                <a:solidFill>
                  <a:schemeClr val="tx1"/>
                </a:solidFill>
              </a:rPr>
              <a:t>nterdiction</a:t>
            </a:r>
            <a:r>
              <a:rPr lang="nl-BE" sz="2400" dirty="0">
                <a:solidFill>
                  <a:schemeClr val="tx1"/>
                </a:solidFill>
              </a:rPr>
              <a:t> de toucher ou de déplacer les </a:t>
            </a:r>
            <a:r>
              <a:rPr lang="nl-BE" sz="2400" dirty="0" err="1">
                <a:solidFill>
                  <a:schemeClr val="tx1"/>
                </a:solidFill>
              </a:rPr>
              <a:t>boîtes</a:t>
            </a:r>
            <a:r>
              <a:rPr lang="nl-BE" sz="2400" dirty="0">
                <a:solidFill>
                  <a:schemeClr val="tx1"/>
                </a:solidFill>
              </a:rPr>
              <a:t>, </a:t>
            </a:r>
            <a:r>
              <a:rPr lang="nl-BE" sz="2400" dirty="0" err="1">
                <a:solidFill>
                  <a:schemeClr val="tx1"/>
                </a:solidFill>
              </a:rPr>
              <a:t>sauf</a:t>
            </a:r>
            <a:r>
              <a:rPr lang="nl-BE" sz="2400" dirty="0">
                <a:solidFill>
                  <a:schemeClr val="tx1"/>
                </a:solidFill>
              </a:rPr>
              <a:t> </a:t>
            </a:r>
            <a:r>
              <a:rPr lang="nl-BE" sz="2400" dirty="0" err="1">
                <a:solidFill>
                  <a:schemeClr val="tx1"/>
                </a:solidFill>
              </a:rPr>
              <a:t>autorisation</a:t>
            </a:r>
            <a:r>
              <a:rPr lang="nl-BE" sz="2400" dirty="0">
                <a:solidFill>
                  <a:schemeClr val="tx1"/>
                </a:solidFill>
              </a:rPr>
              <a:t>.</a:t>
            </a:r>
          </a:p>
        </p:txBody>
      </p:sp>
      <p:grpSp>
        <p:nvGrpSpPr>
          <p:cNvPr id="8" name="Group 7">
            <a:extLst>
              <a:ext uri="{FF2B5EF4-FFF2-40B4-BE49-F238E27FC236}">
                <a16:creationId xmlns:a16="http://schemas.microsoft.com/office/drawing/2014/main" id="{2DEBD56B-F3FB-435C-9820-7023BACECBD5}"/>
              </a:ext>
            </a:extLst>
          </p:cNvPr>
          <p:cNvGrpSpPr/>
          <p:nvPr/>
        </p:nvGrpSpPr>
        <p:grpSpPr>
          <a:xfrm>
            <a:off x="922484" y="4361283"/>
            <a:ext cx="10347032" cy="1702166"/>
            <a:chOff x="833945" y="3836439"/>
            <a:chExt cx="10347032" cy="1702166"/>
          </a:xfrm>
        </p:grpSpPr>
        <p:pic>
          <p:nvPicPr>
            <p:cNvPr id="4" name="Picture 2" descr="C:\Documents and Settings\BVBA Q-Quadraat\Mijn documenten\Mijn afbeeldingen\Jacques Ijs\DSC_0380.JPG">
              <a:extLst>
                <a:ext uri="{FF2B5EF4-FFF2-40B4-BE49-F238E27FC236}">
                  <a16:creationId xmlns:a16="http://schemas.microsoft.com/office/drawing/2014/main" id="{A5BFE60B-CBAB-42BF-A438-04E3E9763F9D}"/>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33945" y="4159631"/>
              <a:ext cx="1325850" cy="10648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Documents and Settings\BVBA Q-Quadraat\Mijn documenten\Mijn afbeeldingen\Jacques Ijs\DSC_0458.JPG">
              <a:extLst>
                <a:ext uri="{FF2B5EF4-FFF2-40B4-BE49-F238E27FC236}">
                  <a16:creationId xmlns:a16="http://schemas.microsoft.com/office/drawing/2014/main" id="{F8A80B4C-61F5-40AF-8A53-915D35947B3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779567" y="4159631"/>
              <a:ext cx="1605685" cy="10557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SC_0217">
              <a:extLst>
                <a:ext uri="{FF2B5EF4-FFF2-40B4-BE49-F238E27FC236}">
                  <a16:creationId xmlns:a16="http://schemas.microsoft.com/office/drawing/2014/main" id="{B3AF7C3A-F17D-4C3C-8298-94CAA362B61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009291" y="4159631"/>
              <a:ext cx="1535374" cy="1055782"/>
            </a:xfrm>
            <a:prstGeom prst="rect">
              <a:avLst/>
            </a:prstGeom>
            <a:noFill/>
          </p:spPr>
        </p:pic>
        <p:pic>
          <p:nvPicPr>
            <p:cNvPr id="7" name="Picture 2" descr="C:\Mijn documenten\Mijn afbeeldingen\Bellona patis\pestcontrole.jpg">
              <a:extLst>
                <a:ext uri="{FF2B5EF4-FFF2-40B4-BE49-F238E27FC236}">
                  <a16:creationId xmlns:a16="http://schemas.microsoft.com/office/drawing/2014/main" id="{46880FAE-B479-4D1E-81AA-F59D5CB38A3B}"/>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0168704" y="3836439"/>
              <a:ext cx="1012273" cy="17021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16822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29798-6463-40B5-B06B-0C4FD7F1FDDC}"/>
              </a:ext>
            </a:extLst>
          </p:cNvPr>
          <p:cNvSpPr>
            <a:spLocks noGrp="1"/>
          </p:cNvSpPr>
          <p:nvPr>
            <p:ph type="title"/>
          </p:nvPr>
        </p:nvSpPr>
        <p:spPr/>
        <p:txBody>
          <a:bodyPr>
            <a:normAutofit/>
          </a:bodyPr>
          <a:lstStyle/>
          <a:p>
            <a:r>
              <a:rPr lang="nl-BE" sz="4000" dirty="0"/>
              <a:t>Milieu: nettoyage et désinfection</a:t>
            </a:r>
          </a:p>
        </p:txBody>
      </p:sp>
      <p:sp>
        <p:nvSpPr>
          <p:cNvPr id="3" name="Content Placeholder 2">
            <a:extLst>
              <a:ext uri="{FF2B5EF4-FFF2-40B4-BE49-F238E27FC236}">
                <a16:creationId xmlns:a16="http://schemas.microsoft.com/office/drawing/2014/main" id="{BF720854-FC1A-40D3-8E35-82674415F7BA}"/>
              </a:ext>
            </a:extLst>
          </p:cNvPr>
          <p:cNvSpPr>
            <a:spLocks noGrp="1"/>
          </p:cNvSpPr>
          <p:nvPr>
            <p:ph idx="1"/>
          </p:nvPr>
        </p:nvSpPr>
        <p:spPr/>
        <p:txBody>
          <a:bodyPr/>
          <a:lstStyle/>
          <a:p>
            <a:r>
              <a:rPr lang="nl-BE" dirty="0">
                <a:solidFill>
                  <a:srgbClr val="C00000"/>
                </a:solidFill>
              </a:rPr>
              <a:t>nettoyage :</a:t>
            </a:r>
            <a:r>
              <a:rPr lang="nl-BE" dirty="0">
                <a:solidFill>
                  <a:schemeClr val="accent4"/>
                </a:solidFill>
              </a:rPr>
              <a:t> </a:t>
            </a:r>
            <a:r>
              <a:rPr lang="nl-BE" dirty="0"/>
              <a:t>élimination des </a:t>
            </a:r>
            <a:r>
              <a:rPr lang="nl-BE" dirty="0" err="1"/>
              <a:t>souillures</a:t>
            </a:r>
            <a:r>
              <a:rPr lang="nl-BE" dirty="0"/>
              <a:t> (propreté visible des </a:t>
            </a:r>
            <a:r>
              <a:rPr lang="nl-BE" dirty="0" err="1"/>
              <a:t>surfaces</a:t>
            </a:r>
            <a:r>
              <a:rPr lang="nl-BE" dirty="0"/>
              <a:t>)</a:t>
            </a:r>
            <a:br>
              <a:rPr lang="nl-BE" dirty="0"/>
            </a:br>
            <a:endParaRPr lang="nl-BE" dirty="0"/>
          </a:p>
          <a:p>
            <a:r>
              <a:rPr lang="nl-BE" dirty="0">
                <a:solidFill>
                  <a:srgbClr val="00B0F0"/>
                </a:solidFill>
              </a:rPr>
              <a:t>désinfection </a:t>
            </a:r>
            <a:r>
              <a:rPr lang="nl-BE" dirty="0">
                <a:solidFill>
                  <a:schemeClr val="accent4"/>
                </a:solidFill>
              </a:rPr>
              <a:t>: </a:t>
            </a:r>
            <a:r>
              <a:rPr lang="nl-BE" dirty="0"/>
              <a:t>élimination de tous les micro-organismes</a:t>
            </a:r>
          </a:p>
        </p:txBody>
      </p:sp>
    </p:spTree>
    <p:extLst>
      <p:ext uri="{BB962C8B-B14F-4D97-AF65-F5344CB8AC3E}">
        <p14:creationId xmlns:p14="http://schemas.microsoft.com/office/powerpoint/2010/main" val="2160309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13CB3-3511-40CE-8972-AC80795CB419}"/>
              </a:ext>
            </a:extLst>
          </p:cNvPr>
          <p:cNvSpPr>
            <a:spLocks noGrp="1"/>
          </p:cNvSpPr>
          <p:nvPr>
            <p:ph type="title"/>
          </p:nvPr>
        </p:nvSpPr>
        <p:spPr/>
        <p:txBody>
          <a:bodyPr>
            <a:normAutofit/>
          </a:bodyPr>
          <a:lstStyle/>
          <a:p>
            <a:r>
              <a:rPr lang="nl-BE" sz="4000" dirty="0"/>
              <a:t>Milieu : nettoyage et désinfection</a:t>
            </a:r>
          </a:p>
        </p:txBody>
      </p:sp>
      <p:sp>
        <p:nvSpPr>
          <p:cNvPr id="3" name="Content Placeholder 2">
            <a:extLst>
              <a:ext uri="{FF2B5EF4-FFF2-40B4-BE49-F238E27FC236}">
                <a16:creationId xmlns:a16="http://schemas.microsoft.com/office/drawing/2014/main" id="{6D631014-D19B-40E5-B5BD-90A9CE67A705}"/>
              </a:ext>
            </a:extLst>
          </p:cNvPr>
          <p:cNvSpPr>
            <a:spLocks noGrp="1"/>
          </p:cNvSpPr>
          <p:nvPr>
            <p:ph idx="1"/>
          </p:nvPr>
        </p:nvSpPr>
        <p:spPr/>
        <p:txBody>
          <a:bodyPr/>
          <a:lstStyle/>
          <a:p>
            <a:r>
              <a:rPr lang="nl-BE" dirty="0"/>
              <a:t>4 composantes :</a:t>
            </a:r>
          </a:p>
        </p:txBody>
      </p:sp>
      <p:grpSp>
        <p:nvGrpSpPr>
          <p:cNvPr id="4" name="Group 3">
            <a:extLst>
              <a:ext uri="{FF2B5EF4-FFF2-40B4-BE49-F238E27FC236}">
                <a16:creationId xmlns:a16="http://schemas.microsoft.com/office/drawing/2014/main" id="{382E5ABF-B90E-48FF-B703-95C9AAE0E086}"/>
              </a:ext>
            </a:extLst>
          </p:cNvPr>
          <p:cNvGrpSpPr/>
          <p:nvPr/>
        </p:nvGrpSpPr>
        <p:grpSpPr>
          <a:xfrm>
            <a:off x="4030455" y="1925237"/>
            <a:ext cx="6532989" cy="4038600"/>
            <a:chOff x="2297907" y="2362200"/>
            <a:chExt cx="6532989" cy="4038600"/>
          </a:xfrm>
        </p:grpSpPr>
        <p:graphicFrame>
          <p:nvGraphicFramePr>
            <p:cNvPr id="5" name="Object 3">
              <a:extLst>
                <a:ext uri="{FF2B5EF4-FFF2-40B4-BE49-F238E27FC236}">
                  <a16:creationId xmlns:a16="http://schemas.microsoft.com/office/drawing/2014/main" id="{2AD93BDD-8CEC-4D1C-AB66-B393A5D4E09F}"/>
                </a:ext>
              </a:extLst>
            </p:cNvPr>
            <p:cNvGraphicFramePr>
              <a:graphicFrameLocks noChangeAspect="1"/>
            </p:cNvGraphicFramePr>
            <p:nvPr>
              <p:extLst>
                <p:ext uri="{D42A27DB-BD31-4B8C-83A1-F6EECF244321}">
                  <p14:modId xmlns:p14="http://schemas.microsoft.com/office/powerpoint/2010/main" val="1692937119"/>
                </p:ext>
              </p:extLst>
            </p:nvPr>
          </p:nvGraphicFramePr>
          <p:xfrm>
            <a:off x="5762625" y="4800600"/>
            <a:ext cx="922338" cy="1143000"/>
          </p:xfrm>
          <a:graphic>
            <a:graphicData uri="http://schemas.openxmlformats.org/presentationml/2006/ole">
              <mc:AlternateContent xmlns:mc="http://schemas.openxmlformats.org/markup-compatibility/2006">
                <mc:Choice xmlns:v="urn:schemas-microsoft-com:vml" Requires="v">
                  <p:oleObj spid="_x0000_s1098" name="Clip" r:id="rId3" imgW="630720" imgH="722160" progId="">
                    <p:embed/>
                  </p:oleObj>
                </mc:Choice>
                <mc:Fallback>
                  <p:oleObj name="Clip" r:id="rId3" imgW="630720" imgH="722160" progId="">
                    <p:embed/>
                    <p:pic>
                      <p:nvPicPr>
                        <p:cNvPr id="2867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2625" y="4800600"/>
                          <a:ext cx="922338" cy="11430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6" name="Object 4">
              <a:extLst>
                <a:ext uri="{FF2B5EF4-FFF2-40B4-BE49-F238E27FC236}">
                  <a16:creationId xmlns:a16="http://schemas.microsoft.com/office/drawing/2014/main" id="{C55F069C-A30E-4315-AE15-889726267F0C}"/>
                </a:ext>
              </a:extLst>
            </p:cNvPr>
            <p:cNvGraphicFramePr>
              <a:graphicFrameLocks noChangeAspect="1"/>
            </p:cNvGraphicFramePr>
            <p:nvPr>
              <p:extLst>
                <p:ext uri="{D42A27DB-BD31-4B8C-83A1-F6EECF244321}">
                  <p14:modId xmlns:p14="http://schemas.microsoft.com/office/powerpoint/2010/main" val="60065732"/>
                </p:ext>
              </p:extLst>
            </p:nvPr>
          </p:nvGraphicFramePr>
          <p:xfrm>
            <a:off x="4214813" y="2895600"/>
            <a:ext cx="698500" cy="1076325"/>
          </p:xfrm>
          <a:graphic>
            <a:graphicData uri="http://schemas.openxmlformats.org/presentationml/2006/ole">
              <mc:AlternateContent xmlns:mc="http://schemas.openxmlformats.org/markup-compatibility/2006">
                <mc:Choice xmlns:v="urn:schemas-microsoft-com:vml" Requires="v">
                  <p:oleObj spid="_x0000_s1099" name="Clip" r:id="rId5" imgW="749520" imgH="1069560" progId="">
                    <p:embed/>
                  </p:oleObj>
                </mc:Choice>
                <mc:Fallback>
                  <p:oleObj name="Clip" r:id="rId5" imgW="749520" imgH="1069560" progId="">
                    <p:embed/>
                    <p:pic>
                      <p:nvPicPr>
                        <p:cNvPr id="28676"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4813" y="2895600"/>
                          <a:ext cx="698500" cy="107632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7" name="Group 5">
              <a:extLst>
                <a:ext uri="{FF2B5EF4-FFF2-40B4-BE49-F238E27FC236}">
                  <a16:creationId xmlns:a16="http://schemas.microsoft.com/office/drawing/2014/main" id="{89668586-EBE9-43C9-BCB8-F34757EA76C1}"/>
                </a:ext>
              </a:extLst>
            </p:cNvPr>
            <p:cNvGrpSpPr>
              <a:grpSpLocks/>
            </p:cNvGrpSpPr>
            <p:nvPr/>
          </p:nvGrpSpPr>
          <p:grpSpPr bwMode="auto">
            <a:xfrm>
              <a:off x="6396038" y="2971800"/>
              <a:ext cx="139700" cy="1295400"/>
              <a:chOff x="1882" y="2061"/>
              <a:chExt cx="90" cy="1122"/>
            </a:xfrm>
          </p:grpSpPr>
          <p:sp>
            <p:nvSpPr>
              <p:cNvPr id="18" name="Line 6">
                <a:extLst>
                  <a:ext uri="{FF2B5EF4-FFF2-40B4-BE49-F238E27FC236}">
                    <a16:creationId xmlns:a16="http://schemas.microsoft.com/office/drawing/2014/main" id="{930E9014-D4E0-4C55-A4B2-DF77D2DAE784}"/>
                  </a:ext>
                </a:extLst>
              </p:cNvPr>
              <p:cNvSpPr>
                <a:spLocks noChangeShapeType="1"/>
              </p:cNvSpPr>
              <p:nvPr/>
            </p:nvSpPr>
            <p:spPr bwMode="auto">
              <a:xfrm>
                <a:off x="1885" y="2061"/>
                <a:ext cx="87" cy="1"/>
              </a:xfrm>
              <a:prstGeom prst="line">
                <a:avLst/>
              </a:prstGeom>
              <a:noFill/>
              <a:ln w="12700">
                <a:solidFill>
                  <a:srgbClr val="FFFFFF"/>
                </a:solidFill>
                <a:round/>
                <a:headEnd/>
                <a:tailEnd/>
              </a:ln>
            </p:spPr>
            <p:txBody>
              <a:bodyPr/>
              <a:lstStyle/>
              <a:p>
                <a:endParaRPr lang="nl-BE"/>
              </a:p>
            </p:txBody>
          </p:sp>
          <p:sp>
            <p:nvSpPr>
              <p:cNvPr id="19" name="Line 7">
                <a:extLst>
                  <a:ext uri="{FF2B5EF4-FFF2-40B4-BE49-F238E27FC236}">
                    <a16:creationId xmlns:a16="http://schemas.microsoft.com/office/drawing/2014/main" id="{A0C59245-6930-40C9-8FEE-66285991332A}"/>
                  </a:ext>
                </a:extLst>
              </p:cNvPr>
              <p:cNvSpPr>
                <a:spLocks noChangeShapeType="1"/>
              </p:cNvSpPr>
              <p:nvPr/>
            </p:nvSpPr>
            <p:spPr bwMode="auto">
              <a:xfrm>
                <a:off x="1885" y="2131"/>
                <a:ext cx="65" cy="1"/>
              </a:xfrm>
              <a:prstGeom prst="line">
                <a:avLst/>
              </a:prstGeom>
              <a:noFill/>
              <a:ln w="12700">
                <a:solidFill>
                  <a:srgbClr val="FFFFFF"/>
                </a:solidFill>
                <a:round/>
                <a:headEnd/>
                <a:tailEnd/>
              </a:ln>
            </p:spPr>
            <p:txBody>
              <a:bodyPr/>
              <a:lstStyle/>
              <a:p>
                <a:endParaRPr lang="nl-BE"/>
              </a:p>
            </p:txBody>
          </p:sp>
          <p:sp>
            <p:nvSpPr>
              <p:cNvPr id="20" name="Line 8">
                <a:extLst>
                  <a:ext uri="{FF2B5EF4-FFF2-40B4-BE49-F238E27FC236}">
                    <a16:creationId xmlns:a16="http://schemas.microsoft.com/office/drawing/2014/main" id="{D5F20DDD-ED43-41DB-BA4D-E96ACC42C3AF}"/>
                  </a:ext>
                </a:extLst>
              </p:cNvPr>
              <p:cNvSpPr>
                <a:spLocks noChangeShapeType="1"/>
              </p:cNvSpPr>
              <p:nvPr/>
            </p:nvSpPr>
            <p:spPr bwMode="auto">
              <a:xfrm>
                <a:off x="1885" y="2201"/>
                <a:ext cx="87" cy="1"/>
              </a:xfrm>
              <a:prstGeom prst="line">
                <a:avLst/>
              </a:prstGeom>
              <a:noFill/>
              <a:ln w="12700">
                <a:solidFill>
                  <a:srgbClr val="FFFFFF"/>
                </a:solidFill>
                <a:round/>
                <a:headEnd/>
                <a:tailEnd/>
              </a:ln>
            </p:spPr>
            <p:txBody>
              <a:bodyPr/>
              <a:lstStyle/>
              <a:p>
                <a:endParaRPr lang="nl-BE"/>
              </a:p>
            </p:txBody>
          </p:sp>
          <p:sp>
            <p:nvSpPr>
              <p:cNvPr id="21" name="Line 9">
                <a:extLst>
                  <a:ext uri="{FF2B5EF4-FFF2-40B4-BE49-F238E27FC236}">
                    <a16:creationId xmlns:a16="http://schemas.microsoft.com/office/drawing/2014/main" id="{7DD022E8-3B8C-4E0D-A57A-4805FBA219A7}"/>
                  </a:ext>
                </a:extLst>
              </p:cNvPr>
              <p:cNvSpPr>
                <a:spLocks noChangeShapeType="1"/>
              </p:cNvSpPr>
              <p:nvPr/>
            </p:nvSpPr>
            <p:spPr bwMode="auto">
              <a:xfrm>
                <a:off x="1885" y="2272"/>
                <a:ext cx="65" cy="1"/>
              </a:xfrm>
              <a:prstGeom prst="line">
                <a:avLst/>
              </a:prstGeom>
              <a:noFill/>
              <a:ln w="12700">
                <a:solidFill>
                  <a:srgbClr val="FFFFFF"/>
                </a:solidFill>
                <a:round/>
                <a:headEnd/>
                <a:tailEnd/>
              </a:ln>
            </p:spPr>
            <p:txBody>
              <a:bodyPr/>
              <a:lstStyle/>
              <a:p>
                <a:endParaRPr lang="nl-BE"/>
              </a:p>
            </p:txBody>
          </p:sp>
          <p:sp>
            <p:nvSpPr>
              <p:cNvPr id="22" name="Line 10">
                <a:extLst>
                  <a:ext uri="{FF2B5EF4-FFF2-40B4-BE49-F238E27FC236}">
                    <a16:creationId xmlns:a16="http://schemas.microsoft.com/office/drawing/2014/main" id="{C5A9FB35-A3B2-4E9F-B2A6-52D8A3055F22}"/>
                  </a:ext>
                </a:extLst>
              </p:cNvPr>
              <p:cNvSpPr>
                <a:spLocks noChangeShapeType="1"/>
              </p:cNvSpPr>
              <p:nvPr/>
            </p:nvSpPr>
            <p:spPr bwMode="auto">
              <a:xfrm>
                <a:off x="1882" y="2339"/>
                <a:ext cx="86" cy="1"/>
              </a:xfrm>
              <a:prstGeom prst="line">
                <a:avLst/>
              </a:prstGeom>
              <a:noFill/>
              <a:ln w="12700">
                <a:solidFill>
                  <a:srgbClr val="FFFFFF"/>
                </a:solidFill>
                <a:round/>
                <a:headEnd/>
                <a:tailEnd/>
              </a:ln>
            </p:spPr>
            <p:txBody>
              <a:bodyPr/>
              <a:lstStyle/>
              <a:p>
                <a:endParaRPr lang="nl-BE"/>
              </a:p>
            </p:txBody>
          </p:sp>
          <p:sp>
            <p:nvSpPr>
              <p:cNvPr id="23" name="Line 11">
                <a:extLst>
                  <a:ext uri="{FF2B5EF4-FFF2-40B4-BE49-F238E27FC236}">
                    <a16:creationId xmlns:a16="http://schemas.microsoft.com/office/drawing/2014/main" id="{DF4054C4-77C0-4793-8692-D29408C09A24}"/>
                  </a:ext>
                </a:extLst>
              </p:cNvPr>
              <p:cNvSpPr>
                <a:spLocks noChangeShapeType="1"/>
              </p:cNvSpPr>
              <p:nvPr/>
            </p:nvSpPr>
            <p:spPr bwMode="auto">
              <a:xfrm>
                <a:off x="1882" y="2409"/>
                <a:ext cx="64" cy="1"/>
              </a:xfrm>
              <a:prstGeom prst="line">
                <a:avLst/>
              </a:prstGeom>
              <a:noFill/>
              <a:ln w="12700">
                <a:solidFill>
                  <a:srgbClr val="FFFFFF"/>
                </a:solidFill>
                <a:round/>
                <a:headEnd/>
                <a:tailEnd/>
              </a:ln>
            </p:spPr>
            <p:txBody>
              <a:bodyPr/>
              <a:lstStyle/>
              <a:p>
                <a:endParaRPr lang="nl-BE"/>
              </a:p>
            </p:txBody>
          </p:sp>
          <p:sp>
            <p:nvSpPr>
              <p:cNvPr id="24" name="Line 12">
                <a:extLst>
                  <a:ext uri="{FF2B5EF4-FFF2-40B4-BE49-F238E27FC236}">
                    <a16:creationId xmlns:a16="http://schemas.microsoft.com/office/drawing/2014/main" id="{6F8CA6F0-899D-4D9F-B42F-C4482B0D5B5F}"/>
                  </a:ext>
                </a:extLst>
              </p:cNvPr>
              <p:cNvSpPr>
                <a:spLocks noChangeShapeType="1"/>
              </p:cNvSpPr>
              <p:nvPr/>
            </p:nvSpPr>
            <p:spPr bwMode="auto">
              <a:xfrm>
                <a:off x="1882" y="2479"/>
                <a:ext cx="86" cy="1"/>
              </a:xfrm>
              <a:prstGeom prst="line">
                <a:avLst/>
              </a:prstGeom>
              <a:noFill/>
              <a:ln w="12700">
                <a:solidFill>
                  <a:srgbClr val="FFFFFF"/>
                </a:solidFill>
                <a:round/>
                <a:headEnd/>
                <a:tailEnd/>
              </a:ln>
            </p:spPr>
            <p:txBody>
              <a:bodyPr/>
              <a:lstStyle/>
              <a:p>
                <a:endParaRPr lang="nl-BE"/>
              </a:p>
            </p:txBody>
          </p:sp>
          <p:sp>
            <p:nvSpPr>
              <p:cNvPr id="25" name="Line 13">
                <a:extLst>
                  <a:ext uri="{FF2B5EF4-FFF2-40B4-BE49-F238E27FC236}">
                    <a16:creationId xmlns:a16="http://schemas.microsoft.com/office/drawing/2014/main" id="{97208666-1608-4CB1-874A-809A157C3D31}"/>
                  </a:ext>
                </a:extLst>
              </p:cNvPr>
              <p:cNvSpPr>
                <a:spLocks noChangeShapeType="1"/>
              </p:cNvSpPr>
              <p:nvPr/>
            </p:nvSpPr>
            <p:spPr bwMode="auto">
              <a:xfrm>
                <a:off x="1882" y="2551"/>
                <a:ext cx="64" cy="1"/>
              </a:xfrm>
              <a:prstGeom prst="line">
                <a:avLst/>
              </a:prstGeom>
              <a:noFill/>
              <a:ln w="12700">
                <a:solidFill>
                  <a:srgbClr val="FFFFFF"/>
                </a:solidFill>
                <a:round/>
                <a:headEnd/>
                <a:tailEnd/>
              </a:ln>
            </p:spPr>
            <p:txBody>
              <a:bodyPr/>
              <a:lstStyle/>
              <a:p>
                <a:endParaRPr lang="nl-BE"/>
              </a:p>
            </p:txBody>
          </p:sp>
          <p:sp>
            <p:nvSpPr>
              <p:cNvPr id="26" name="Line 14">
                <a:extLst>
                  <a:ext uri="{FF2B5EF4-FFF2-40B4-BE49-F238E27FC236}">
                    <a16:creationId xmlns:a16="http://schemas.microsoft.com/office/drawing/2014/main" id="{D1E17EF4-378D-4AB4-B995-38371ABFEB89}"/>
                  </a:ext>
                </a:extLst>
              </p:cNvPr>
              <p:cNvSpPr>
                <a:spLocks noChangeShapeType="1"/>
              </p:cNvSpPr>
              <p:nvPr/>
            </p:nvSpPr>
            <p:spPr bwMode="auto">
              <a:xfrm>
                <a:off x="1882" y="2620"/>
                <a:ext cx="86" cy="1"/>
              </a:xfrm>
              <a:prstGeom prst="line">
                <a:avLst/>
              </a:prstGeom>
              <a:noFill/>
              <a:ln w="12700">
                <a:solidFill>
                  <a:srgbClr val="FFFFFF"/>
                </a:solidFill>
                <a:round/>
                <a:headEnd/>
                <a:tailEnd/>
              </a:ln>
            </p:spPr>
            <p:txBody>
              <a:bodyPr/>
              <a:lstStyle/>
              <a:p>
                <a:endParaRPr lang="nl-BE"/>
              </a:p>
            </p:txBody>
          </p:sp>
          <p:sp>
            <p:nvSpPr>
              <p:cNvPr id="27" name="Line 15">
                <a:extLst>
                  <a:ext uri="{FF2B5EF4-FFF2-40B4-BE49-F238E27FC236}">
                    <a16:creationId xmlns:a16="http://schemas.microsoft.com/office/drawing/2014/main" id="{7F6F7669-EA8E-42AF-8C3E-D06D76D7910D}"/>
                  </a:ext>
                </a:extLst>
              </p:cNvPr>
              <p:cNvSpPr>
                <a:spLocks noChangeShapeType="1"/>
              </p:cNvSpPr>
              <p:nvPr/>
            </p:nvSpPr>
            <p:spPr bwMode="auto">
              <a:xfrm>
                <a:off x="1882" y="2691"/>
                <a:ext cx="64" cy="1"/>
              </a:xfrm>
              <a:prstGeom prst="line">
                <a:avLst/>
              </a:prstGeom>
              <a:noFill/>
              <a:ln w="12700">
                <a:solidFill>
                  <a:srgbClr val="FFFFFF"/>
                </a:solidFill>
                <a:round/>
                <a:headEnd/>
                <a:tailEnd/>
              </a:ln>
            </p:spPr>
            <p:txBody>
              <a:bodyPr/>
              <a:lstStyle/>
              <a:p>
                <a:endParaRPr lang="nl-BE"/>
              </a:p>
            </p:txBody>
          </p:sp>
          <p:sp>
            <p:nvSpPr>
              <p:cNvPr id="28" name="Line 16">
                <a:extLst>
                  <a:ext uri="{FF2B5EF4-FFF2-40B4-BE49-F238E27FC236}">
                    <a16:creationId xmlns:a16="http://schemas.microsoft.com/office/drawing/2014/main" id="{1F4E06E9-3039-44A3-BDE8-E9603CB1C7B0}"/>
                  </a:ext>
                </a:extLst>
              </p:cNvPr>
              <p:cNvSpPr>
                <a:spLocks noChangeShapeType="1"/>
              </p:cNvSpPr>
              <p:nvPr/>
            </p:nvSpPr>
            <p:spPr bwMode="auto">
              <a:xfrm>
                <a:off x="1882" y="2760"/>
                <a:ext cx="86" cy="1"/>
              </a:xfrm>
              <a:prstGeom prst="line">
                <a:avLst/>
              </a:prstGeom>
              <a:noFill/>
              <a:ln w="12700">
                <a:solidFill>
                  <a:srgbClr val="FFFFFF"/>
                </a:solidFill>
                <a:round/>
                <a:headEnd/>
                <a:tailEnd/>
              </a:ln>
            </p:spPr>
            <p:txBody>
              <a:bodyPr/>
              <a:lstStyle/>
              <a:p>
                <a:endParaRPr lang="nl-BE"/>
              </a:p>
            </p:txBody>
          </p:sp>
          <p:sp>
            <p:nvSpPr>
              <p:cNvPr id="29" name="Line 17">
                <a:extLst>
                  <a:ext uri="{FF2B5EF4-FFF2-40B4-BE49-F238E27FC236}">
                    <a16:creationId xmlns:a16="http://schemas.microsoft.com/office/drawing/2014/main" id="{7973EF41-87A6-4CEC-82CE-E263C77BEBDB}"/>
                  </a:ext>
                </a:extLst>
              </p:cNvPr>
              <p:cNvSpPr>
                <a:spLocks noChangeShapeType="1"/>
              </p:cNvSpPr>
              <p:nvPr/>
            </p:nvSpPr>
            <p:spPr bwMode="auto">
              <a:xfrm>
                <a:off x="1882" y="2830"/>
                <a:ext cx="64" cy="1"/>
              </a:xfrm>
              <a:prstGeom prst="line">
                <a:avLst/>
              </a:prstGeom>
              <a:noFill/>
              <a:ln w="12700">
                <a:solidFill>
                  <a:srgbClr val="FFFFFF"/>
                </a:solidFill>
                <a:round/>
                <a:headEnd/>
                <a:tailEnd/>
              </a:ln>
            </p:spPr>
            <p:txBody>
              <a:bodyPr/>
              <a:lstStyle/>
              <a:p>
                <a:endParaRPr lang="nl-BE"/>
              </a:p>
            </p:txBody>
          </p:sp>
          <p:sp>
            <p:nvSpPr>
              <p:cNvPr id="30" name="Line 18">
                <a:extLst>
                  <a:ext uri="{FF2B5EF4-FFF2-40B4-BE49-F238E27FC236}">
                    <a16:creationId xmlns:a16="http://schemas.microsoft.com/office/drawing/2014/main" id="{F048CF82-DDEB-4FB8-9CC6-CD8974571CEA}"/>
                  </a:ext>
                </a:extLst>
              </p:cNvPr>
              <p:cNvSpPr>
                <a:spLocks noChangeShapeType="1"/>
              </p:cNvSpPr>
              <p:nvPr/>
            </p:nvSpPr>
            <p:spPr bwMode="auto">
              <a:xfrm>
                <a:off x="1882" y="2901"/>
                <a:ext cx="86" cy="1"/>
              </a:xfrm>
              <a:prstGeom prst="line">
                <a:avLst/>
              </a:prstGeom>
              <a:noFill/>
              <a:ln w="12700">
                <a:solidFill>
                  <a:srgbClr val="FFFFFF"/>
                </a:solidFill>
                <a:round/>
                <a:headEnd/>
                <a:tailEnd/>
              </a:ln>
            </p:spPr>
            <p:txBody>
              <a:bodyPr/>
              <a:lstStyle/>
              <a:p>
                <a:endParaRPr lang="nl-BE"/>
              </a:p>
            </p:txBody>
          </p:sp>
          <p:sp>
            <p:nvSpPr>
              <p:cNvPr id="31" name="Line 19">
                <a:extLst>
                  <a:ext uri="{FF2B5EF4-FFF2-40B4-BE49-F238E27FC236}">
                    <a16:creationId xmlns:a16="http://schemas.microsoft.com/office/drawing/2014/main" id="{28E7461B-D5CC-424C-BEFC-7FFA433F712F}"/>
                  </a:ext>
                </a:extLst>
              </p:cNvPr>
              <p:cNvSpPr>
                <a:spLocks noChangeShapeType="1"/>
              </p:cNvSpPr>
              <p:nvPr/>
            </p:nvSpPr>
            <p:spPr bwMode="auto">
              <a:xfrm>
                <a:off x="1882" y="2971"/>
                <a:ext cx="64" cy="1"/>
              </a:xfrm>
              <a:prstGeom prst="line">
                <a:avLst/>
              </a:prstGeom>
              <a:noFill/>
              <a:ln w="12700">
                <a:solidFill>
                  <a:srgbClr val="FFFFFF"/>
                </a:solidFill>
                <a:round/>
                <a:headEnd/>
                <a:tailEnd/>
              </a:ln>
            </p:spPr>
            <p:txBody>
              <a:bodyPr/>
              <a:lstStyle/>
              <a:p>
                <a:endParaRPr lang="nl-BE"/>
              </a:p>
            </p:txBody>
          </p:sp>
          <p:sp>
            <p:nvSpPr>
              <p:cNvPr id="32" name="Line 20">
                <a:extLst>
                  <a:ext uri="{FF2B5EF4-FFF2-40B4-BE49-F238E27FC236}">
                    <a16:creationId xmlns:a16="http://schemas.microsoft.com/office/drawing/2014/main" id="{A2CE000A-A82A-475B-BF81-859360838D63}"/>
                  </a:ext>
                </a:extLst>
              </p:cNvPr>
              <p:cNvSpPr>
                <a:spLocks noChangeShapeType="1"/>
              </p:cNvSpPr>
              <p:nvPr/>
            </p:nvSpPr>
            <p:spPr bwMode="auto">
              <a:xfrm>
                <a:off x="1882" y="3041"/>
                <a:ext cx="86" cy="1"/>
              </a:xfrm>
              <a:prstGeom prst="line">
                <a:avLst/>
              </a:prstGeom>
              <a:noFill/>
              <a:ln w="12700">
                <a:solidFill>
                  <a:srgbClr val="FFFFFF"/>
                </a:solidFill>
                <a:round/>
                <a:headEnd/>
                <a:tailEnd/>
              </a:ln>
            </p:spPr>
            <p:txBody>
              <a:bodyPr/>
              <a:lstStyle/>
              <a:p>
                <a:endParaRPr lang="nl-BE"/>
              </a:p>
            </p:txBody>
          </p:sp>
          <p:sp>
            <p:nvSpPr>
              <p:cNvPr id="33" name="Line 21">
                <a:extLst>
                  <a:ext uri="{FF2B5EF4-FFF2-40B4-BE49-F238E27FC236}">
                    <a16:creationId xmlns:a16="http://schemas.microsoft.com/office/drawing/2014/main" id="{A2A5C412-03B7-419C-8DB4-D79C863F851C}"/>
                  </a:ext>
                </a:extLst>
              </p:cNvPr>
              <p:cNvSpPr>
                <a:spLocks noChangeShapeType="1"/>
              </p:cNvSpPr>
              <p:nvPr/>
            </p:nvSpPr>
            <p:spPr bwMode="auto">
              <a:xfrm>
                <a:off x="1882" y="3111"/>
                <a:ext cx="64" cy="1"/>
              </a:xfrm>
              <a:prstGeom prst="line">
                <a:avLst/>
              </a:prstGeom>
              <a:noFill/>
              <a:ln w="12700">
                <a:solidFill>
                  <a:srgbClr val="FFFFFF"/>
                </a:solidFill>
                <a:round/>
                <a:headEnd/>
                <a:tailEnd/>
              </a:ln>
            </p:spPr>
            <p:txBody>
              <a:bodyPr/>
              <a:lstStyle/>
              <a:p>
                <a:endParaRPr lang="nl-BE"/>
              </a:p>
            </p:txBody>
          </p:sp>
          <p:sp>
            <p:nvSpPr>
              <p:cNvPr id="34" name="Line 22">
                <a:extLst>
                  <a:ext uri="{FF2B5EF4-FFF2-40B4-BE49-F238E27FC236}">
                    <a16:creationId xmlns:a16="http://schemas.microsoft.com/office/drawing/2014/main" id="{F928AA0E-08A9-48AC-8F5B-22EC476C3D91}"/>
                  </a:ext>
                </a:extLst>
              </p:cNvPr>
              <p:cNvSpPr>
                <a:spLocks noChangeShapeType="1"/>
              </p:cNvSpPr>
              <p:nvPr/>
            </p:nvSpPr>
            <p:spPr bwMode="auto">
              <a:xfrm>
                <a:off x="1882" y="3182"/>
                <a:ext cx="86" cy="1"/>
              </a:xfrm>
              <a:prstGeom prst="line">
                <a:avLst/>
              </a:prstGeom>
              <a:noFill/>
              <a:ln w="12700">
                <a:solidFill>
                  <a:srgbClr val="FFFFFF"/>
                </a:solidFill>
                <a:round/>
                <a:headEnd/>
                <a:tailEnd/>
              </a:ln>
            </p:spPr>
            <p:txBody>
              <a:bodyPr/>
              <a:lstStyle/>
              <a:p>
                <a:endParaRPr lang="nl-BE"/>
              </a:p>
            </p:txBody>
          </p:sp>
        </p:grpSp>
        <p:sp>
          <p:nvSpPr>
            <p:cNvPr id="8" name="Oval 23">
              <a:extLst>
                <a:ext uri="{FF2B5EF4-FFF2-40B4-BE49-F238E27FC236}">
                  <a16:creationId xmlns:a16="http://schemas.microsoft.com/office/drawing/2014/main" id="{B625BA07-B991-454B-9460-01ADA4A9F4A5}"/>
                </a:ext>
              </a:extLst>
            </p:cNvPr>
            <p:cNvSpPr>
              <a:spLocks noChangeArrowheads="1"/>
            </p:cNvSpPr>
            <p:nvPr/>
          </p:nvSpPr>
          <p:spPr bwMode="auto">
            <a:xfrm>
              <a:off x="3441700" y="2362200"/>
              <a:ext cx="4079875" cy="4038600"/>
            </a:xfrm>
            <a:prstGeom prst="ellipse">
              <a:avLst/>
            </a:prstGeom>
            <a:noFill/>
            <a:ln w="9525">
              <a:solidFill>
                <a:schemeClr val="tx1"/>
              </a:solidFill>
              <a:round/>
              <a:headEnd/>
              <a:tailEnd/>
            </a:ln>
          </p:spPr>
          <p:txBody>
            <a:bodyPr wrap="none" anchor="ctr"/>
            <a:lstStyle/>
            <a:p>
              <a:endParaRPr lang="fr-BE" dirty="0"/>
            </a:p>
          </p:txBody>
        </p:sp>
        <p:sp>
          <p:nvSpPr>
            <p:cNvPr id="9" name="Text Box 24">
              <a:extLst>
                <a:ext uri="{FF2B5EF4-FFF2-40B4-BE49-F238E27FC236}">
                  <a16:creationId xmlns:a16="http://schemas.microsoft.com/office/drawing/2014/main" id="{1F8A364E-1DBE-4DC1-8626-4EF3C9358680}"/>
                </a:ext>
              </a:extLst>
            </p:cNvPr>
            <p:cNvSpPr txBox="1">
              <a:spLocks noChangeArrowheads="1"/>
            </p:cNvSpPr>
            <p:nvPr/>
          </p:nvSpPr>
          <p:spPr bwMode="auto">
            <a:xfrm>
              <a:off x="6099175" y="3513138"/>
              <a:ext cx="407988" cy="276225"/>
            </a:xfrm>
            <a:prstGeom prst="rect">
              <a:avLst/>
            </a:prstGeom>
            <a:noFill/>
            <a:ln w="9525">
              <a:noFill/>
              <a:miter lim="800000"/>
              <a:headEnd/>
              <a:tailEnd/>
            </a:ln>
          </p:spPr>
          <p:txBody>
            <a:bodyPr wrap="none">
              <a:spAutoFit/>
            </a:bodyPr>
            <a:lstStyle/>
            <a:p>
              <a:r>
                <a:rPr kumimoji="0" lang="fr-FR" sz="1200" dirty="0"/>
                <a:t>0°c</a:t>
              </a:r>
            </a:p>
          </p:txBody>
        </p:sp>
        <p:sp>
          <p:nvSpPr>
            <p:cNvPr id="10" name="Line 25">
              <a:extLst>
                <a:ext uri="{FF2B5EF4-FFF2-40B4-BE49-F238E27FC236}">
                  <a16:creationId xmlns:a16="http://schemas.microsoft.com/office/drawing/2014/main" id="{4256685A-3E23-4C38-BB12-06FB3FDDD68D}"/>
                </a:ext>
              </a:extLst>
            </p:cNvPr>
            <p:cNvSpPr>
              <a:spLocks noChangeShapeType="1"/>
            </p:cNvSpPr>
            <p:nvPr/>
          </p:nvSpPr>
          <p:spPr bwMode="auto">
            <a:xfrm flipV="1">
              <a:off x="6465888" y="3200400"/>
              <a:ext cx="0" cy="914400"/>
            </a:xfrm>
            <a:prstGeom prst="line">
              <a:avLst/>
            </a:prstGeom>
            <a:noFill/>
            <a:ln w="28575">
              <a:solidFill>
                <a:srgbClr val="FF0000"/>
              </a:solidFill>
              <a:round/>
              <a:headEnd/>
              <a:tailEnd/>
            </a:ln>
          </p:spPr>
          <p:txBody>
            <a:bodyPr wrap="none" anchor="ctr"/>
            <a:lstStyle/>
            <a:p>
              <a:endParaRPr lang="nl-BE"/>
            </a:p>
          </p:txBody>
        </p:sp>
        <p:graphicFrame>
          <p:nvGraphicFramePr>
            <p:cNvPr id="11" name="Object 26">
              <a:extLst>
                <a:ext uri="{FF2B5EF4-FFF2-40B4-BE49-F238E27FC236}">
                  <a16:creationId xmlns:a16="http://schemas.microsoft.com/office/drawing/2014/main" id="{BAC4BFC0-4669-4057-980E-3DBDCDE1BA6A}"/>
                </a:ext>
              </a:extLst>
            </p:cNvPr>
            <p:cNvGraphicFramePr>
              <a:graphicFrameLocks noChangeAspect="1"/>
            </p:cNvGraphicFramePr>
            <p:nvPr>
              <p:extLst>
                <p:ext uri="{D42A27DB-BD31-4B8C-83A1-F6EECF244321}">
                  <p14:modId xmlns:p14="http://schemas.microsoft.com/office/powerpoint/2010/main" val="2713301288"/>
                </p:ext>
              </p:extLst>
            </p:nvPr>
          </p:nvGraphicFramePr>
          <p:xfrm>
            <a:off x="4214813" y="4572000"/>
            <a:ext cx="835025" cy="1393825"/>
          </p:xfrm>
          <a:graphic>
            <a:graphicData uri="http://schemas.openxmlformats.org/presentationml/2006/ole">
              <mc:AlternateContent xmlns:mc="http://schemas.openxmlformats.org/markup-compatibility/2006">
                <mc:Choice xmlns:v="urn:schemas-microsoft-com:vml" Requires="v">
                  <p:oleObj spid="_x0000_s1100" name="Clip" r:id="rId7" imgW="2687760" imgH="4150800" progId="">
                    <p:embed/>
                  </p:oleObj>
                </mc:Choice>
                <mc:Fallback>
                  <p:oleObj name="Clip" r:id="rId7" imgW="2687760" imgH="4150800" progId="">
                    <p:embed/>
                    <p:pic>
                      <p:nvPicPr>
                        <p:cNvPr id="28681" name="Object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4813" y="4572000"/>
                          <a:ext cx="835025" cy="139382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2" name="Line 28">
              <a:extLst>
                <a:ext uri="{FF2B5EF4-FFF2-40B4-BE49-F238E27FC236}">
                  <a16:creationId xmlns:a16="http://schemas.microsoft.com/office/drawing/2014/main" id="{223BC53D-15D2-4ACB-8A63-8D76896CD73C}"/>
                </a:ext>
              </a:extLst>
            </p:cNvPr>
            <p:cNvSpPr>
              <a:spLocks noChangeShapeType="1"/>
            </p:cNvSpPr>
            <p:nvPr/>
          </p:nvSpPr>
          <p:spPr bwMode="auto">
            <a:xfrm>
              <a:off x="5481638" y="2362200"/>
              <a:ext cx="0" cy="4038600"/>
            </a:xfrm>
            <a:prstGeom prst="line">
              <a:avLst/>
            </a:prstGeom>
            <a:noFill/>
            <a:ln w="9525">
              <a:solidFill>
                <a:schemeClr val="tx1"/>
              </a:solidFill>
              <a:round/>
              <a:headEnd/>
              <a:tailEnd/>
            </a:ln>
          </p:spPr>
          <p:txBody>
            <a:bodyPr wrap="none" anchor="ctr"/>
            <a:lstStyle/>
            <a:p>
              <a:endParaRPr lang="nl-BE"/>
            </a:p>
          </p:txBody>
        </p:sp>
        <p:sp>
          <p:nvSpPr>
            <p:cNvPr id="13" name="Line 29">
              <a:extLst>
                <a:ext uri="{FF2B5EF4-FFF2-40B4-BE49-F238E27FC236}">
                  <a16:creationId xmlns:a16="http://schemas.microsoft.com/office/drawing/2014/main" id="{E9724F77-ADF9-41F3-A2F7-AD51F8FF999A}"/>
                </a:ext>
              </a:extLst>
            </p:cNvPr>
            <p:cNvSpPr>
              <a:spLocks noChangeShapeType="1"/>
            </p:cNvSpPr>
            <p:nvPr/>
          </p:nvSpPr>
          <p:spPr bwMode="auto">
            <a:xfrm>
              <a:off x="3441700" y="4343400"/>
              <a:ext cx="4079875" cy="0"/>
            </a:xfrm>
            <a:prstGeom prst="line">
              <a:avLst/>
            </a:prstGeom>
            <a:noFill/>
            <a:ln w="9525">
              <a:solidFill>
                <a:schemeClr val="tx1"/>
              </a:solidFill>
              <a:round/>
              <a:headEnd/>
              <a:tailEnd/>
            </a:ln>
          </p:spPr>
          <p:txBody>
            <a:bodyPr wrap="none" anchor="ctr"/>
            <a:lstStyle/>
            <a:p>
              <a:endParaRPr lang="nl-BE"/>
            </a:p>
          </p:txBody>
        </p:sp>
        <p:sp>
          <p:nvSpPr>
            <p:cNvPr id="14" name="Text Box 30">
              <a:extLst>
                <a:ext uri="{FF2B5EF4-FFF2-40B4-BE49-F238E27FC236}">
                  <a16:creationId xmlns:a16="http://schemas.microsoft.com/office/drawing/2014/main" id="{668E0484-6989-4649-B48F-F6AF57F672B9}"/>
                </a:ext>
              </a:extLst>
            </p:cNvPr>
            <p:cNvSpPr txBox="1">
              <a:spLocks noChangeArrowheads="1"/>
            </p:cNvSpPr>
            <p:nvPr/>
          </p:nvSpPr>
          <p:spPr bwMode="auto">
            <a:xfrm>
              <a:off x="2661087" y="2528278"/>
              <a:ext cx="1535113" cy="461963"/>
            </a:xfrm>
            <a:prstGeom prst="rect">
              <a:avLst/>
            </a:prstGeom>
            <a:noFill/>
            <a:ln w="9525">
              <a:noFill/>
              <a:miter lim="800000"/>
              <a:headEnd/>
              <a:tailEnd/>
            </a:ln>
            <a:effectLst/>
          </p:spPr>
          <p:txBody>
            <a:bodyPr wrap="none">
              <a:spAutoFit/>
            </a:bodyPr>
            <a:lstStyle>
              <a:lvl1pPr>
                <a:defRPr kumimoji="1" sz="3200">
                  <a:solidFill>
                    <a:schemeClr val="tx1"/>
                  </a:solidFill>
                  <a:latin typeface="Arial" pitchFamily="34" charset="0"/>
                  <a:ea typeface="ＭＳ Ｐゴシック" pitchFamily="34" charset="-128"/>
                </a:defRPr>
              </a:lvl1pPr>
              <a:lvl2pPr marL="742950" indent="-285750">
                <a:defRPr kumimoji="1" sz="3200">
                  <a:solidFill>
                    <a:schemeClr val="tx1"/>
                  </a:solidFill>
                  <a:latin typeface="Arial" pitchFamily="34" charset="0"/>
                  <a:ea typeface="ＭＳ Ｐゴシック" pitchFamily="34" charset="-128"/>
                </a:defRPr>
              </a:lvl2pPr>
              <a:lvl3pPr marL="1143000" indent="-228600">
                <a:defRPr kumimoji="1" sz="3200">
                  <a:solidFill>
                    <a:schemeClr val="tx1"/>
                  </a:solidFill>
                  <a:latin typeface="Arial" pitchFamily="34" charset="0"/>
                  <a:ea typeface="ＭＳ Ｐゴシック" pitchFamily="34" charset="-128"/>
                </a:defRPr>
              </a:lvl3pPr>
              <a:lvl4pPr marL="1600200" indent="-228600">
                <a:defRPr kumimoji="1" sz="3200">
                  <a:solidFill>
                    <a:schemeClr val="tx1"/>
                  </a:solidFill>
                  <a:latin typeface="Arial" pitchFamily="34" charset="0"/>
                  <a:ea typeface="ＭＳ Ｐゴシック" pitchFamily="34" charset="-128"/>
                </a:defRPr>
              </a:lvl4pPr>
              <a:lvl5pPr marL="2057400" indent="-228600">
                <a:defRPr kumimoji="1"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9pPr>
            </a:lstStyle>
            <a:p>
              <a:pPr>
                <a:defRPr/>
              </a:pPr>
              <a:r>
                <a:rPr kumimoji="0" lang="fr-FR" sz="2400" b="1" dirty="0">
                  <a:solidFill>
                    <a:schemeClr val="accent4"/>
                  </a:solidFill>
                </a:rPr>
                <a:t>chimique</a:t>
              </a:r>
            </a:p>
          </p:txBody>
        </p:sp>
        <p:sp>
          <p:nvSpPr>
            <p:cNvPr id="15" name="Text Box 31">
              <a:extLst>
                <a:ext uri="{FF2B5EF4-FFF2-40B4-BE49-F238E27FC236}">
                  <a16:creationId xmlns:a16="http://schemas.microsoft.com/office/drawing/2014/main" id="{FCE20942-FF69-4733-87E3-00DE476E1CD1}"/>
                </a:ext>
              </a:extLst>
            </p:cNvPr>
            <p:cNvSpPr txBox="1">
              <a:spLocks noChangeArrowheads="1"/>
            </p:cNvSpPr>
            <p:nvPr/>
          </p:nvSpPr>
          <p:spPr bwMode="auto">
            <a:xfrm>
              <a:off x="6883033" y="2514600"/>
              <a:ext cx="1947863" cy="457200"/>
            </a:xfrm>
            <a:prstGeom prst="rect">
              <a:avLst/>
            </a:prstGeom>
            <a:noFill/>
            <a:ln w="9525">
              <a:noFill/>
              <a:miter lim="800000"/>
              <a:headEnd/>
              <a:tailEnd/>
            </a:ln>
            <a:effectLst/>
          </p:spPr>
          <p:txBody>
            <a:bodyPr wrap="none">
              <a:spAutoFit/>
            </a:bodyPr>
            <a:lstStyle>
              <a:lvl1pPr>
                <a:defRPr kumimoji="1" sz="3200">
                  <a:solidFill>
                    <a:schemeClr val="tx1"/>
                  </a:solidFill>
                  <a:latin typeface="Arial" pitchFamily="34" charset="0"/>
                  <a:ea typeface="ＭＳ Ｐゴシック" pitchFamily="34" charset="-128"/>
                </a:defRPr>
              </a:lvl1pPr>
              <a:lvl2pPr marL="742950" indent="-285750">
                <a:defRPr kumimoji="1" sz="3200">
                  <a:solidFill>
                    <a:schemeClr val="tx1"/>
                  </a:solidFill>
                  <a:latin typeface="Arial" pitchFamily="34" charset="0"/>
                  <a:ea typeface="ＭＳ Ｐゴシック" pitchFamily="34" charset="-128"/>
                </a:defRPr>
              </a:lvl2pPr>
              <a:lvl3pPr marL="1143000" indent="-228600">
                <a:defRPr kumimoji="1" sz="3200">
                  <a:solidFill>
                    <a:schemeClr val="tx1"/>
                  </a:solidFill>
                  <a:latin typeface="Arial" pitchFamily="34" charset="0"/>
                  <a:ea typeface="ＭＳ Ｐゴシック" pitchFamily="34" charset="-128"/>
                </a:defRPr>
              </a:lvl3pPr>
              <a:lvl4pPr marL="1600200" indent="-228600">
                <a:defRPr kumimoji="1" sz="3200">
                  <a:solidFill>
                    <a:schemeClr val="tx1"/>
                  </a:solidFill>
                  <a:latin typeface="Arial" pitchFamily="34" charset="0"/>
                  <a:ea typeface="ＭＳ Ｐゴシック" pitchFamily="34" charset="-128"/>
                </a:defRPr>
              </a:lvl4pPr>
              <a:lvl5pPr marL="2057400" indent="-228600">
                <a:defRPr kumimoji="1"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9pPr>
            </a:lstStyle>
            <a:p>
              <a:pPr>
                <a:defRPr/>
              </a:pPr>
              <a:r>
                <a:rPr kumimoji="0" lang="fr-FR" sz="2400" b="1" dirty="0">
                  <a:solidFill>
                    <a:schemeClr val="accent4"/>
                  </a:solidFill>
                </a:rPr>
                <a:t>température</a:t>
              </a:r>
            </a:p>
          </p:txBody>
        </p:sp>
        <p:sp>
          <p:nvSpPr>
            <p:cNvPr id="16" name="Text Box 32">
              <a:extLst>
                <a:ext uri="{FF2B5EF4-FFF2-40B4-BE49-F238E27FC236}">
                  <a16:creationId xmlns:a16="http://schemas.microsoft.com/office/drawing/2014/main" id="{5E1B89AA-40E2-4DD5-B82D-6B18B09DCE36}"/>
                </a:ext>
              </a:extLst>
            </p:cNvPr>
            <p:cNvSpPr txBox="1">
              <a:spLocks noChangeArrowheads="1"/>
            </p:cNvSpPr>
            <p:nvPr/>
          </p:nvSpPr>
          <p:spPr bwMode="auto">
            <a:xfrm>
              <a:off x="2297907" y="5565228"/>
              <a:ext cx="1776413" cy="457200"/>
            </a:xfrm>
            <a:prstGeom prst="rect">
              <a:avLst/>
            </a:prstGeom>
            <a:noFill/>
            <a:ln w="9525">
              <a:noFill/>
              <a:miter lim="800000"/>
              <a:headEnd/>
              <a:tailEnd/>
            </a:ln>
            <a:effectLst/>
          </p:spPr>
          <p:txBody>
            <a:bodyPr wrap="none">
              <a:spAutoFit/>
            </a:bodyPr>
            <a:lstStyle>
              <a:lvl1pPr>
                <a:defRPr kumimoji="1" sz="3200">
                  <a:solidFill>
                    <a:schemeClr val="tx1"/>
                  </a:solidFill>
                  <a:latin typeface="Arial" pitchFamily="34" charset="0"/>
                  <a:ea typeface="ＭＳ Ｐゴシック" pitchFamily="34" charset="-128"/>
                </a:defRPr>
              </a:lvl1pPr>
              <a:lvl2pPr marL="742950" indent="-285750">
                <a:defRPr kumimoji="1" sz="3200">
                  <a:solidFill>
                    <a:schemeClr val="tx1"/>
                  </a:solidFill>
                  <a:latin typeface="Arial" pitchFamily="34" charset="0"/>
                  <a:ea typeface="ＭＳ Ｐゴシック" pitchFamily="34" charset="-128"/>
                </a:defRPr>
              </a:lvl2pPr>
              <a:lvl3pPr marL="1143000" indent="-228600">
                <a:defRPr kumimoji="1" sz="3200">
                  <a:solidFill>
                    <a:schemeClr val="tx1"/>
                  </a:solidFill>
                  <a:latin typeface="Arial" pitchFamily="34" charset="0"/>
                  <a:ea typeface="ＭＳ Ｐゴシック" pitchFamily="34" charset="-128"/>
                </a:defRPr>
              </a:lvl3pPr>
              <a:lvl4pPr marL="1600200" indent="-228600">
                <a:defRPr kumimoji="1" sz="3200">
                  <a:solidFill>
                    <a:schemeClr val="tx1"/>
                  </a:solidFill>
                  <a:latin typeface="Arial" pitchFamily="34" charset="0"/>
                  <a:ea typeface="ＭＳ Ｐゴシック" pitchFamily="34" charset="-128"/>
                </a:defRPr>
              </a:lvl4pPr>
              <a:lvl5pPr marL="2057400" indent="-228600">
                <a:defRPr kumimoji="1"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9pPr>
            </a:lstStyle>
            <a:p>
              <a:pPr>
                <a:defRPr/>
              </a:pPr>
              <a:r>
                <a:rPr kumimoji="0" lang="fr-FR" sz="2400" b="1" dirty="0">
                  <a:solidFill>
                    <a:schemeClr val="accent4"/>
                  </a:solidFill>
                </a:rPr>
                <a:t>mécanique</a:t>
              </a:r>
            </a:p>
          </p:txBody>
        </p:sp>
        <p:sp>
          <p:nvSpPr>
            <p:cNvPr id="17" name="Text Box 33">
              <a:extLst>
                <a:ext uri="{FF2B5EF4-FFF2-40B4-BE49-F238E27FC236}">
                  <a16:creationId xmlns:a16="http://schemas.microsoft.com/office/drawing/2014/main" id="{110669FB-CEFF-4EFA-B70E-40970F9FE6C8}"/>
                </a:ext>
              </a:extLst>
            </p:cNvPr>
            <p:cNvSpPr txBox="1">
              <a:spLocks noChangeArrowheads="1"/>
            </p:cNvSpPr>
            <p:nvPr/>
          </p:nvSpPr>
          <p:spPr bwMode="auto">
            <a:xfrm>
              <a:off x="6980237" y="5574771"/>
              <a:ext cx="1082675" cy="457200"/>
            </a:xfrm>
            <a:prstGeom prst="rect">
              <a:avLst/>
            </a:prstGeom>
            <a:noFill/>
            <a:ln w="9525">
              <a:noFill/>
              <a:miter lim="800000"/>
              <a:headEnd/>
              <a:tailEnd/>
            </a:ln>
            <a:effectLst/>
          </p:spPr>
          <p:txBody>
            <a:bodyPr wrap="none">
              <a:spAutoFit/>
            </a:bodyPr>
            <a:lstStyle>
              <a:lvl1pPr>
                <a:defRPr kumimoji="1" sz="3200">
                  <a:solidFill>
                    <a:schemeClr val="tx1"/>
                  </a:solidFill>
                  <a:latin typeface="Arial" pitchFamily="34" charset="0"/>
                  <a:ea typeface="ＭＳ Ｐゴシック" pitchFamily="34" charset="-128"/>
                </a:defRPr>
              </a:lvl1pPr>
              <a:lvl2pPr marL="742950" indent="-285750">
                <a:defRPr kumimoji="1" sz="3200">
                  <a:solidFill>
                    <a:schemeClr val="tx1"/>
                  </a:solidFill>
                  <a:latin typeface="Arial" pitchFamily="34" charset="0"/>
                  <a:ea typeface="ＭＳ Ｐゴシック" pitchFamily="34" charset="-128"/>
                </a:defRPr>
              </a:lvl2pPr>
              <a:lvl3pPr marL="1143000" indent="-228600">
                <a:defRPr kumimoji="1" sz="3200">
                  <a:solidFill>
                    <a:schemeClr val="tx1"/>
                  </a:solidFill>
                  <a:latin typeface="Arial" pitchFamily="34" charset="0"/>
                  <a:ea typeface="ＭＳ Ｐゴシック" pitchFamily="34" charset="-128"/>
                </a:defRPr>
              </a:lvl3pPr>
              <a:lvl4pPr marL="1600200" indent="-228600">
                <a:defRPr kumimoji="1" sz="3200">
                  <a:solidFill>
                    <a:schemeClr val="tx1"/>
                  </a:solidFill>
                  <a:latin typeface="Arial" pitchFamily="34" charset="0"/>
                  <a:ea typeface="ＭＳ Ｐゴシック" pitchFamily="34" charset="-128"/>
                </a:defRPr>
              </a:lvl4pPr>
              <a:lvl5pPr marL="2057400" indent="-228600">
                <a:defRPr kumimoji="1"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9pPr>
            </a:lstStyle>
            <a:p>
              <a:pPr>
                <a:defRPr/>
              </a:pPr>
              <a:r>
                <a:rPr kumimoji="0" lang="fr-FR" sz="2400" b="1" dirty="0">
                  <a:solidFill>
                    <a:schemeClr val="accent4"/>
                  </a:solidFill>
                </a:rPr>
                <a:t>temps</a:t>
              </a:r>
            </a:p>
          </p:txBody>
        </p:sp>
      </p:grpSp>
    </p:spTree>
    <p:extLst>
      <p:ext uri="{BB962C8B-B14F-4D97-AF65-F5344CB8AC3E}">
        <p14:creationId xmlns:p14="http://schemas.microsoft.com/office/powerpoint/2010/main" val="1537130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F04DD-B4AF-43D1-BB32-CCD697B19F08}"/>
              </a:ext>
            </a:extLst>
          </p:cNvPr>
          <p:cNvSpPr>
            <a:spLocks noGrp="1"/>
          </p:cNvSpPr>
          <p:nvPr>
            <p:ph type="title"/>
          </p:nvPr>
        </p:nvSpPr>
        <p:spPr/>
        <p:txBody>
          <a:bodyPr>
            <a:normAutofit/>
          </a:bodyPr>
          <a:lstStyle/>
          <a:p>
            <a:r>
              <a:rPr lang="nl-BE" sz="4000" dirty="0"/>
              <a:t>Milieu : protocole de nettoyage</a:t>
            </a:r>
          </a:p>
        </p:txBody>
      </p:sp>
      <p:sp>
        <p:nvSpPr>
          <p:cNvPr id="3" name="Content Placeholder 2">
            <a:extLst>
              <a:ext uri="{FF2B5EF4-FFF2-40B4-BE49-F238E27FC236}">
                <a16:creationId xmlns:a16="http://schemas.microsoft.com/office/drawing/2014/main" id="{7C38E1CB-9CB1-4025-B3EF-41D8D6D39B83}"/>
              </a:ext>
            </a:extLst>
          </p:cNvPr>
          <p:cNvSpPr>
            <a:spLocks noGrp="1"/>
          </p:cNvSpPr>
          <p:nvPr>
            <p:ph idx="1"/>
          </p:nvPr>
        </p:nvSpPr>
        <p:spPr>
          <a:xfrm>
            <a:off x="838200" y="1825625"/>
            <a:ext cx="10515600" cy="4237824"/>
          </a:xfrm>
        </p:spPr>
        <p:txBody>
          <a:bodyPr>
            <a:normAutofit fontScale="92500" lnSpcReduction="10000"/>
          </a:bodyPr>
          <a:lstStyle/>
          <a:p>
            <a:pPr marL="0" indent="0">
              <a:buNone/>
            </a:pPr>
            <a:r>
              <a:rPr lang="nl-BE" dirty="0">
                <a:solidFill>
                  <a:schemeClr val="accent4"/>
                </a:solidFill>
              </a:rPr>
              <a:t>Nettoyage</a:t>
            </a:r>
          </a:p>
          <a:p>
            <a:pPr marL="514350" indent="-514350">
              <a:buFont typeface="+mj-lt"/>
              <a:buAutoNum type="arabicPeriod"/>
            </a:pPr>
            <a:r>
              <a:rPr lang="nl-BE" dirty="0"/>
              <a:t>pré-</a:t>
            </a:r>
            <a:r>
              <a:rPr lang="nl-BE" dirty="0" err="1"/>
              <a:t>nettoyage</a:t>
            </a:r>
            <a:r>
              <a:rPr lang="nl-BE" dirty="0"/>
              <a:t> </a:t>
            </a:r>
            <a:br>
              <a:rPr lang="nl-BE" dirty="0"/>
            </a:br>
            <a:r>
              <a:rPr lang="nl-BE" sz="2600" dirty="0"/>
              <a:t>(</a:t>
            </a:r>
            <a:r>
              <a:rPr lang="nl-BE" sz="2600" dirty="0" err="1"/>
              <a:t>élimination</a:t>
            </a:r>
            <a:r>
              <a:rPr lang="nl-BE" sz="2600" dirty="0"/>
              <a:t> des gros </a:t>
            </a:r>
            <a:r>
              <a:rPr lang="nl-BE" sz="2600" dirty="0" err="1"/>
              <a:t>dépôts</a:t>
            </a:r>
            <a:r>
              <a:rPr lang="nl-BE" sz="2600" dirty="0"/>
              <a:t> de </a:t>
            </a:r>
            <a:r>
              <a:rPr lang="nl-BE" sz="2600" dirty="0" err="1"/>
              <a:t>saleté</a:t>
            </a:r>
            <a:r>
              <a:rPr lang="nl-BE" sz="2600" dirty="0"/>
              <a:t>)</a:t>
            </a:r>
          </a:p>
          <a:p>
            <a:pPr marL="514350" indent="-514350">
              <a:buFont typeface="+mj-lt"/>
              <a:buAutoNum type="arabicPeriod"/>
            </a:pPr>
            <a:r>
              <a:rPr lang="nl-BE" dirty="0" err="1"/>
              <a:t>Nettoyage</a:t>
            </a:r>
            <a:br>
              <a:rPr lang="nl-BE" dirty="0"/>
            </a:br>
            <a:r>
              <a:rPr lang="nl-BE" sz="2600" dirty="0"/>
              <a:t>(</a:t>
            </a:r>
            <a:r>
              <a:rPr lang="nl-BE" sz="2600" dirty="0" err="1"/>
              <a:t>élimination</a:t>
            </a:r>
            <a:r>
              <a:rPr lang="nl-BE" sz="2600" dirty="0"/>
              <a:t> du </a:t>
            </a:r>
            <a:r>
              <a:rPr lang="nl-BE" sz="2600" dirty="0" err="1"/>
              <a:t>reste</a:t>
            </a:r>
            <a:r>
              <a:rPr lang="nl-BE" sz="2600" dirty="0"/>
              <a:t> des </a:t>
            </a:r>
            <a:r>
              <a:rPr lang="nl-BE" sz="2600" dirty="0" err="1"/>
              <a:t>saletés</a:t>
            </a:r>
            <a:r>
              <a:rPr lang="nl-BE" sz="2600" dirty="0"/>
              <a:t> </a:t>
            </a:r>
            <a:r>
              <a:rPr lang="nl-BE" sz="2600" dirty="0" err="1"/>
              <a:t>visibles</a:t>
            </a:r>
            <a:r>
              <a:rPr lang="nl-BE" sz="2600" dirty="0"/>
              <a:t>)</a:t>
            </a:r>
          </a:p>
          <a:p>
            <a:pPr marL="514350" indent="-514350">
              <a:buFont typeface="+mj-lt"/>
              <a:buAutoNum type="arabicPeriod"/>
            </a:pPr>
            <a:r>
              <a:rPr lang="nl-BE" dirty="0"/>
              <a:t>rinçage</a:t>
            </a:r>
          </a:p>
          <a:p>
            <a:pPr marL="0" indent="0">
              <a:buNone/>
            </a:pPr>
            <a:endParaRPr lang="nl-BE" dirty="0">
              <a:solidFill>
                <a:schemeClr val="accent4"/>
              </a:solidFill>
            </a:endParaRPr>
          </a:p>
          <a:p>
            <a:pPr marL="0" indent="0">
              <a:buNone/>
            </a:pPr>
            <a:r>
              <a:rPr lang="nl-BE" dirty="0">
                <a:solidFill>
                  <a:schemeClr val="accent4"/>
                </a:solidFill>
              </a:rPr>
              <a:t>Désinfection</a:t>
            </a:r>
          </a:p>
          <a:p>
            <a:pPr marL="514350" indent="-514350">
              <a:buFont typeface="+mj-lt"/>
              <a:buAutoNum type="arabicPeriod"/>
            </a:pPr>
            <a:r>
              <a:rPr lang="nl-BE" dirty="0"/>
              <a:t>désinfection</a:t>
            </a:r>
          </a:p>
          <a:p>
            <a:pPr marL="514350" indent="-514350">
              <a:buFont typeface="+mj-lt"/>
              <a:buAutoNum type="arabicPeriod"/>
            </a:pPr>
            <a:r>
              <a:rPr lang="nl-BE" dirty="0"/>
              <a:t>rinçage final</a:t>
            </a:r>
          </a:p>
        </p:txBody>
      </p:sp>
      <p:pic>
        <p:nvPicPr>
          <p:cNvPr id="4" name="Picture 2" descr="nett">
            <a:extLst>
              <a:ext uri="{FF2B5EF4-FFF2-40B4-BE49-F238E27FC236}">
                <a16:creationId xmlns:a16="http://schemas.microsoft.com/office/drawing/2014/main" id="{ECE0DC78-B613-42C0-B8CB-93CE005F3A4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97565" y="1419720"/>
            <a:ext cx="3239435" cy="4550475"/>
          </a:xfrm>
          <a:prstGeom prst="rect">
            <a:avLst/>
          </a:prstGeom>
          <a:noFill/>
          <a:ln w="9525">
            <a:noFill/>
            <a:miter lim="800000"/>
            <a:headEnd/>
            <a:tailEnd/>
          </a:ln>
        </p:spPr>
      </p:pic>
    </p:spTree>
    <p:extLst>
      <p:ext uri="{BB962C8B-B14F-4D97-AF65-F5344CB8AC3E}">
        <p14:creationId xmlns:p14="http://schemas.microsoft.com/office/powerpoint/2010/main" val="3994865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5C9A4-A11D-4FB7-9262-50757C73FB28}"/>
              </a:ext>
            </a:extLst>
          </p:cNvPr>
          <p:cNvSpPr>
            <a:spLocks noGrp="1"/>
          </p:cNvSpPr>
          <p:nvPr>
            <p:ph type="title"/>
          </p:nvPr>
        </p:nvSpPr>
        <p:spPr/>
        <p:txBody>
          <a:bodyPr>
            <a:normAutofit/>
          </a:bodyPr>
          <a:lstStyle/>
          <a:p>
            <a:r>
              <a:rPr lang="nl-BE" sz="4000" dirty="0"/>
              <a:t>Milieu : protocole de nettoyage</a:t>
            </a:r>
          </a:p>
        </p:txBody>
      </p:sp>
      <p:sp>
        <p:nvSpPr>
          <p:cNvPr id="3" name="Content Placeholder 2">
            <a:extLst>
              <a:ext uri="{FF2B5EF4-FFF2-40B4-BE49-F238E27FC236}">
                <a16:creationId xmlns:a16="http://schemas.microsoft.com/office/drawing/2014/main" id="{5FA47BCE-A1B2-4BA2-94BC-3A71825A7276}"/>
              </a:ext>
            </a:extLst>
          </p:cNvPr>
          <p:cNvSpPr>
            <a:spLocks noGrp="1"/>
          </p:cNvSpPr>
          <p:nvPr>
            <p:ph idx="1"/>
          </p:nvPr>
        </p:nvSpPr>
        <p:spPr/>
        <p:txBody>
          <a:bodyPr/>
          <a:lstStyle/>
          <a:p>
            <a:pPr marL="0" indent="0">
              <a:buNone/>
            </a:pPr>
            <a:r>
              <a:rPr lang="nl-BE" dirty="0">
                <a:solidFill>
                  <a:srgbClr val="FF0000"/>
                </a:solidFill>
              </a:rPr>
              <a:t>Que faut-il nettoyer ?</a:t>
            </a:r>
          </a:p>
          <a:p>
            <a:pPr marL="0" indent="0">
              <a:buNone/>
            </a:pPr>
            <a:endParaRPr lang="nl-BE" dirty="0"/>
          </a:p>
          <a:p>
            <a:pPr marL="0" indent="0">
              <a:buNone/>
            </a:pPr>
            <a:r>
              <a:rPr lang="nl-BE" b="1" dirty="0">
                <a:solidFill>
                  <a:schemeClr val="accent4"/>
                </a:solidFill>
              </a:rPr>
              <a:t>TOUT</a:t>
            </a:r>
          </a:p>
          <a:p>
            <a:pPr marL="0" indent="0">
              <a:buNone/>
            </a:pPr>
            <a:r>
              <a:rPr lang="nl-BE" dirty="0"/>
              <a:t>absolument tout, sur base d’un plan de nettoyage pré-établi</a:t>
            </a:r>
          </a:p>
        </p:txBody>
      </p:sp>
      <p:graphicFrame>
        <p:nvGraphicFramePr>
          <p:cNvPr id="4" name="Object 27">
            <a:extLst>
              <a:ext uri="{FF2B5EF4-FFF2-40B4-BE49-F238E27FC236}">
                <a16:creationId xmlns:a16="http://schemas.microsoft.com/office/drawing/2014/main" id="{50972683-AE89-4163-A17F-C75D5CCC399A}"/>
              </a:ext>
            </a:extLst>
          </p:cNvPr>
          <p:cNvGraphicFramePr>
            <a:graphicFrameLocks noChangeAspect="1"/>
          </p:cNvGraphicFramePr>
          <p:nvPr>
            <p:extLst>
              <p:ext uri="{D42A27DB-BD31-4B8C-83A1-F6EECF244321}">
                <p14:modId xmlns:p14="http://schemas.microsoft.com/office/powerpoint/2010/main" val="2155288284"/>
              </p:ext>
            </p:extLst>
          </p:nvPr>
        </p:nvGraphicFramePr>
        <p:xfrm>
          <a:off x="9716011" y="1251284"/>
          <a:ext cx="1637789" cy="1982587"/>
        </p:xfrm>
        <a:graphic>
          <a:graphicData uri="http://schemas.openxmlformats.org/presentationml/2006/ole">
            <mc:AlternateContent xmlns:mc="http://schemas.openxmlformats.org/markup-compatibility/2006">
              <mc:Choice xmlns:v="urn:schemas-microsoft-com:vml" Requires="v">
                <p:oleObj spid="_x0000_s5139" name="Clip" r:id="rId3" imgW="685440" imgH="758520" progId="">
                  <p:embed/>
                </p:oleObj>
              </mc:Choice>
              <mc:Fallback>
                <p:oleObj name="Clip" r:id="rId3" imgW="685440" imgH="758520" progId="">
                  <p:embed/>
                  <p:pic>
                    <p:nvPicPr>
                      <p:cNvPr id="28682" name="Object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11" y="1251284"/>
                        <a:ext cx="1637789" cy="1982587"/>
                      </a:xfrm>
                      <a:prstGeom prst="rect">
                        <a:avLst/>
                      </a:prstGeom>
                      <a:noFill/>
                      <a:effectLst/>
                    </p:spPr>
                  </p:pic>
                </p:oleObj>
              </mc:Fallback>
            </mc:AlternateContent>
          </a:graphicData>
        </a:graphic>
      </p:graphicFrame>
    </p:spTree>
    <p:extLst>
      <p:ext uri="{BB962C8B-B14F-4D97-AF65-F5344CB8AC3E}">
        <p14:creationId xmlns:p14="http://schemas.microsoft.com/office/powerpoint/2010/main" val="3816311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260FF-DC35-45EE-BC69-FF1D9717DAE4}"/>
              </a:ext>
            </a:extLst>
          </p:cNvPr>
          <p:cNvSpPr>
            <a:spLocks noGrp="1"/>
          </p:cNvSpPr>
          <p:nvPr>
            <p:ph type="title"/>
          </p:nvPr>
        </p:nvSpPr>
        <p:spPr/>
        <p:txBody>
          <a:bodyPr>
            <a:normAutofit/>
          </a:bodyPr>
          <a:lstStyle/>
          <a:p>
            <a:r>
              <a:rPr lang="nl-BE" sz="4000" dirty="0"/>
              <a:t>Les dangers</a:t>
            </a:r>
          </a:p>
        </p:txBody>
      </p:sp>
      <p:sp>
        <p:nvSpPr>
          <p:cNvPr id="3" name="Content Placeholder 2">
            <a:extLst>
              <a:ext uri="{FF2B5EF4-FFF2-40B4-BE49-F238E27FC236}">
                <a16:creationId xmlns:a16="http://schemas.microsoft.com/office/drawing/2014/main" id="{663C78D4-416A-4089-9E57-57E7F6AF2386}"/>
              </a:ext>
            </a:extLst>
          </p:cNvPr>
          <p:cNvSpPr>
            <a:spLocks noGrp="1"/>
          </p:cNvSpPr>
          <p:nvPr>
            <p:ph idx="1"/>
          </p:nvPr>
        </p:nvSpPr>
        <p:spPr/>
        <p:txBody>
          <a:bodyPr>
            <a:normAutofit/>
          </a:bodyPr>
          <a:lstStyle/>
          <a:p>
            <a:pPr marL="0" indent="0">
              <a:buNone/>
            </a:pPr>
            <a:r>
              <a:rPr lang="nl-BE" dirty="0" err="1"/>
              <a:t>Présence</a:t>
            </a:r>
            <a:r>
              <a:rPr lang="nl-BE" dirty="0"/>
              <a:t> </a:t>
            </a:r>
            <a:r>
              <a:rPr lang="nl-BE" dirty="0" err="1"/>
              <a:t>d’un</a:t>
            </a:r>
            <a:r>
              <a:rPr lang="nl-BE" dirty="0"/>
              <a:t> agent biologique, </a:t>
            </a:r>
            <a:r>
              <a:rPr lang="nl-BE" dirty="0" err="1"/>
              <a:t>biochimique</a:t>
            </a:r>
            <a:r>
              <a:rPr lang="nl-BE" dirty="0"/>
              <a:t> ou physique ou état de l’aliment ayant potentiellement </a:t>
            </a:r>
            <a:r>
              <a:rPr lang="nl-BE" dirty="0">
                <a:solidFill>
                  <a:schemeClr val="tx1"/>
                </a:solidFill>
              </a:rPr>
              <a:t>un effet sur la santé.</a:t>
            </a:r>
            <a:br>
              <a:rPr lang="nl-BE" dirty="0">
                <a:solidFill>
                  <a:schemeClr val="tx1"/>
                </a:solidFill>
              </a:rPr>
            </a:br>
            <a:br>
              <a:rPr lang="nl-BE" dirty="0"/>
            </a:br>
            <a:r>
              <a:rPr lang="nl-BE" dirty="0" err="1"/>
              <a:t>Il</a:t>
            </a:r>
            <a:r>
              <a:rPr lang="nl-BE" dirty="0"/>
              <a:t> </a:t>
            </a:r>
            <a:r>
              <a:rPr lang="nl-BE" dirty="0" err="1"/>
              <a:t>existe</a:t>
            </a:r>
            <a:r>
              <a:rPr lang="nl-BE" dirty="0"/>
              <a:t> 4 types de </a:t>
            </a:r>
            <a:r>
              <a:rPr lang="nl-BE" dirty="0" err="1"/>
              <a:t>dangers</a:t>
            </a:r>
            <a:r>
              <a:rPr lang="nl-BE" dirty="0"/>
              <a:t>:</a:t>
            </a:r>
            <a:br>
              <a:rPr lang="nl-BE" dirty="0"/>
            </a:br>
            <a:r>
              <a:rPr lang="nl-BE" dirty="0"/>
              <a:t>- </a:t>
            </a:r>
            <a:r>
              <a:rPr lang="nl-BE" dirty="0" err="1"/>
              <a:t>biologiques</a:t>
            </a:r>
            <a:br>
              <a:rPr lang="nl-BE" dirty="0"/>
            </a:br>
            <a:r>
              <a:rPr lang="nl-BE" dirty="0"/>
              <a:t>- </a:t>
            </a:r>
            <a:r>
              <a:rPr lang="nl-BE" dirty="0" err="1"/>
              <a:t>physiques</a:t>
            </a:r>
            <a:br>
              <a:rPr lang="nl-BE" dirty="0"/>
            </a:br>
            <a:r>
              <a:rPr lang="nl-BE" dirty="0"/>
              <a:t>- </a:t>
            </a:r>
            <a:r>
              <a:rPr lang="nl-BE" dirty="0" err="1"/>
              <a:t>chimiques</a:t>
            </a:r>
            <a:br>
              <a:rPr lang="nl-BE" dirty="0"/>
            </a:br>
            <a:r>
              <a:rPr lang="nl-BE" dirty="0"/>
              <a:t>- </a:t>
            </a:r>
            <a:r>
              <a:rPr lang="nl-BE" dirty="0" err="1"/>
              <a:t>allergènes</a:t>
            </a:r>
            <a:br>
              <a:rPr lang="nl-BE" dirty="0"/>
            </a:br>
            <a:endParaRPr lang="nl-BE" dirty="0"/>
          </a:p>
          <a:p>
            <a:pPr marL="0" indent="0">
              <a:buNone/>
            </a:pPr>
            <a:endParaRPr lang="nl-BE" dirty="0">
              <a:solidFill>
                <a:schemeClr val="accent4"/>
              </a:solidFill>
            </a:endParaRPr>
          </a:p>
        </p:txBody>
      </p:sp>
      <p:pic>
        <p:nvPicPr>
          <p:cNvPr id="4" name="Image 2" descr="iStock_000003187381XSmall.jpg">
            <a:extLst>
              <a:ext uri="{FF2B5EF4-FFF2-40B4-BE49-F238E27FC236}">
                <a16:creationId xmlns:a16="http://schemas.microsoft.com/office/drawing/2014/main" id="{75ECAC0D-40FD-4F3B-B810-1F6C1CC5FCBB}"/>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710863" y="2953157"/>
            <a:ext cx="2642937" cy="1982760"/>
          </a:xfrm>
          <a:prstGeom prst="rect">
            <a:avLst/>
          </a:prstGeom>
          <a:noFill/>
          <a:ln w="9525">
            <a:noFill/>
            <a:miter lim="800000"/>
            <a:headEnd/>
            <a:tailEnd/>
          </a:ln>
        </p:spPr>
      </p:pic>
    </p:spTree>
    <p:extLst>
      <p:ext uri="{BB962C8B-B14F-4D97-AF65-F5344CB8AC3E}">
        <p14:creationId xmlns:p14="http://schemas.microsoft.com/office/powerpoint/2010/main" val="36681816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4EF93-B294-4B38-885E-FC337A23BC04}"/>
              </a:ext>
            </a:extLst>
          </p:cNvPr>
          <p:cNvSpPr>
            <a:spLocks noGrp="1"/>
          </p:cNvSpPr>
          <p:nvPr>
            <p:ph type="title"/>
          </p:nvPr>
        </p:nvSpPr>
        <p:spPr/>
        <p:txBody>
          <a:bodyPr>
            <a:normAutofit/>
          </a:bodyPr>
          <a:lstStyle/>
          <a:p>
            <a:r>
              <a:rPr lang="nl-BE" sz="4000" dirty="0"/>
              <a:t>Milieu : protocole de nettoyage</a:t>
            </a:r>
          </a:p>
        </p:txBody>
      </p:sp>
      <p:sp>
        <p:nvSpPr>
          <p:cNvPr id="3" name="Content Placeholder 2">
            <a:extLst>
              <a:ext uri="{FF2B5EF4-FFF2-40B4-BE49-F238E27FC236}">
                <a16:creationId xmlns:a16="http://schemas.microsoft.com/office/drawing/2014/main" id="{AE121480-7891-4611-90AA-2B6299205B56}"/>
              </a:ext>
            </a:extLst>
          </p:cNvPr>
          <p:cNvSpPr>
            <a:spLocks noGrp="1"/>
          </p:cNvSpPr>
          <p:nvPr>
            <p:ph idx="1"/>
          </p:nvPr>
        </p:nvSpPr>
        <p:spPr/>
        <p:txBody>
          <a:bodyPr>
            <a:normAutofit/>
          </a:bodyPr>
          <a:lstStyle/>
          <a:p>
            <a:pPr marL="0" indent="0">
              <a:buNone/>
            </a:pPr>
            <a:r>
              <a:rPr lang="nl-BE" dirty="0">
                <a:solidFill>
                  <a:srgbClr val="FF0000"/>
                </a:solidFill>
              </a:rPr>
              <a:t>Quand faut-il </a:t>
            </a:r>
            <a:r>
              <a:rPr lang="nl-BE" dirty="0" err="1">
                <a:solidFill>
                  <a:srgbClr val="FF0000"/>
                </a:solidFill>
              </a:rPr>
              <a:t>nettoyer</a:t>
            </a:r>
            <a:r>
              <a:rPr lang="nl-BE" dirty="0">
                <a:solidFill>
                  <a:srgbClr val="FF0000"/>
                </a:solidFill>
              </a:rPr>
              <a:t> ?</a:t>
            </a:r>
            <a:br>
              <a:rPr lang="nl-BE" dirty="0">
                <a:solidFill>
                  <a:srgbClr val="FF0000"/>
                </a:solidFill>
              </a:rPr>
            </a:br>
            <a:endParaRPr lang="nl-BE" dirty="0">
              <a:solidFill>
                <a:srgbClr val="FF0000"/>
              </a:solidFill>
            </a:endParaRPr>
          </a:p>
          <a:p>
            <a:r>
              <a:rPr lang="nl-BE" dirty="0"/>
              <a:t>suivant planning</a:t>
            </a:r>
          </a:p>
          <a:p>
            <a:r>
              <a:rPr lang="nl-BE" dirty="0"/>
              <a:t>et, de </a:t>
            </a:r>
            <a:r>
              <a:rPr lang="nl-BE" dirty="0" err="1"/>
              <a:t>toute</a:t>
            </a:r>
            <a:r>
              <a:rPr lang="nl-BE" dirty="0"/>
              <a:t> </a:t>
            </a:r>
            <a:r>
              <a:rPr lang="nl-BE" dirty="0" err="1"/>
              <a:t>façon</a:t>
            </a:r>
            <a:r>
              <a:rPr lang="nl-BE" dirty="0"/>
              <a:t>, </a:t>
            </a:r>
            <a:r>
              <a:rPr lang="nl-BE" dirty="0" err="1"/>
              <a:t>après</a:t>
            </a:r>
            <a:r>
              <a:rPr lang="nl-BE" dirty="0"/>
              <a:t> la fabrication de produits allergènes (nougat, amandes, pistaches, ...)</a:t>
            </a:r>
          </a:p>
          <a:p>
            <a:endParaRPr lang="nl-BE" dirty="0"/>
          </a:p>
          <a:p>
            <a:endParaRPr lang="nl-BE" dirty="0"/>
          </a:p>
        </p:txBody>
      </p:sp>
    </p:spTree>
    <p:extLst>
      <p:ext uri="{BB962C8B-B14F-4D97-AF65-F5344CB8AC3E}">
        <p14:creationId xmlns:p14="http://schemas.microsoft.com/office/powerpoint/2010/main" val="18005935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23B51-6B87-4C62-BBD8-D1AEE734C46A}"/>
              </a:ext>
            </a:extLst>
          </p:cNvPr>
          <p:cNvSpPr>
            <a:spLocks noGrp="1"/>
          </p:cNvSpPr>
          <p:nvPr>
            <p:ph type="title"/>
          </p:nvPr>
        </p:nvSpPr>
        <p:spPr/>
        <p:txBody>
          <a:bodyPr>
            <a:normAutofit/>
          </a:bodyPr>
          <a:lstStyle/>
          <a:p>
            <a:r>
              <a:rPr lang="nl-BE" sz="4000" dirty="0"/>
              <a:t>Milieu : protocole de nettoyage</a:t>
            </a:r>
          </a:p>
        </p:txBody>
      </p:sp>
      <p:sp>
        <p:nvSpPr>
          <p:cNvPr id="3" name="Content Placeholder 2">
            <a:extLst>
              <a:ext uri="{FF2B5EF4-FFF2-40B4-BE49-F238E27FC236}">
                <a16:creationId xmlns:a16="http://schemas.microsoft.com/office/drawing/2014/main" id="{B0FBF717-EEA6-4523-A3C1-31BA38E4CE3B}"/>
              </a:ext>
            </a:extLst>
          </p:cNvPr>
          <p:cNvSpPr>
            <a:spLocks noGrp="1"/>
          </p:cNvSpPr>
          <p:nvPr>
            <p:ph idx="1"/>
          </p:nvPr>
        </p:nvSpPr>
        <p:spPr/>
        <p:txBody>
          <a:bodyPr>
            <a:normAutofit fontScale="70000" lnSpcReduction="20000"/>
          </a:bodyPr>
          <a:lstStyle/>
          <a:p>
            <a:pPr marL="0" indent="0">
              <a:buNone/>
            </a:pPr>
            <a:r>
              <a:rPr lang="nl-BE" dirty="0" err="1">
                <a:solidFill>
                  <a:srgbClr val="FF0000"/>
                </a:solidFill>
              </a:rPr>
              <a:t>Comment</a:t>
            </a:r>
            <a:r>
              <a:rPr lang="nl-BE" dirty="0">
                <a:solidFill>
                  <a:srgbClr val="FF0000"/>
                </a:solidFill>
              </a:rPr>
              <a:t> </a:t>
            </a:r>
            <a:r>
              <a:rPr lang="nl-BE" dirty="0" err="1">
                <a:solidFill>
                  <a:srgbClr val="FF0000"/>
                </a:solidFill>
              </a:rPr>
              <a:t>faut-il</a:t>
            </a:r>
            <a:r>
              <a:rPr lang="nl-BE" dirty="0">
                <a:solidFill>
                  <a:srgbClr val="FF0000"/>
                </a:solidFill>
              </a:rPr>
              <a:t> </a:t>
            </a:r>
            <a:r>
              <a:rPr lang="nl-BE" dirty="0" err="1">
                <a:solidFill>
                  <a:srgbClr val="FF0000"/>
                </a:solidFill>
              </a:rPr>
              <a:t>nettoyer</a:t>
            </a:r>
            <a:r>
              <a:rPr lang="nl-BE" dirty="0">
                <a:solidFill>
                  <a:srgbClr val="FF0000"/>
                </a:solidFill>
              </a:rPr>
              <a:t> ?</a:t>
            </a:r>
            <a:br>
              <a:rPr lang="nl-BE" dirty="0">
                <a:solidFill>
                  <a:srgbClr val="FF0000"/>
                </a:solidFill>
              </a:rPr>
            </a:br>
            <a:endParaRPr lang="nl-BE" dirty="0">
              <a:solidFill>
                <a:srgbClr val="FF0000"/>
              </a:solidFill>
            </a:endParaRPr>
          </a:p>
          <a:p>
            <a:r>
              <a:rPr lang="nl-BE" dirty="0" err="1"/>
              <a:t>Choisir</a:t>
            </a:r>
            <a:r>
              <a:rPr lang="nl-BE" dirty="0"/>
              <a:t> </a:t>
            </a:r>
            <a:r>
              <a:rPr lang="nl-BE" dirty="0" err="1"/>
              <a:t>le</a:t>
            </a:r>
            <a:r>
              <a:rPr lang="nl-BE" dirty="0"/>
              <a:t> </a:t>
            </a:r>
            <a:r>
              <a:rPr lang="nl-BE" dirty="0" err="1"/>
              <a:t>produit</a:t>
            </a:r>
            <a:r>
              <a:rPr lang="nl-BE" dirty="0"/>
              <a:t> </a:t>
            </a:r>
            <a:r>
              <a:rPr lang="nl-BE" dirty="0" err="1"/>
              <a:t>indiqué</a:t>
            </a:r>
            <a:r>
              <a:rPr lang="nl-BE" dirty="0"/>
              <a:t> dans </a:t>
            </a:r>
            <a:r>
              <a:rPr lang="nl-BE" dirty="0" err="1"/>
              <a:t>le</a:t>
            </a:r>
            <a:r>
              <a:rPr lang="nl-BE" dirty="0"/>
              <a:t> plan de N&amp;D </a:t>
            </a:r>
            <a:br>
              <a:rPr lang="nl-BE" dirty="0"/>
            </a:br>
            <a:endParaRPr lang="nl-BE" dirty="0"/>
          </a:p>
          <a:p>
            <a:r>
              <a:rPr lang="nl-BE" dirty="0" err="1"/>
              <a:t>Respecter</a:t>
            </a:r>
            <a:r>
              <a:rPr lang="nl-BE" dirty="0"/>
              <a:t> </a:t>
            </a:r>
            <a:r>
              <a:rPr lang="nl-BE" dirty="0" err="1"/>
              <a:t>le</a:t>
            </a:r>
            <a:r>
              <a:rPr lang="nl-BE" dirty="0"/>
              <a:t> mode </a:t>
            </a:r>
            <a:r>
              <a:rPr lang="nl-BE" dirty="0" err="1"/>
              <a:t>d’emploi</a:t>
            </a:r>
            <a:r>
              <a:rPr lang="nl-BE" dirty="0"/>
              <a:t> </a:t>
            </a:r>
            <a:br>
              <a:rPr lang="nl-BE" dirty="0"/>
            </a:br>
            <a:r>
              <a:rPr lang="nl-BE" dirty="0"/>
              <a:t>- </a:t>
            </a:r>
            <a:r>
              <a:rPr lang="nl-BE" dirty="0" err="1"/>
              <a:t>concentration</a:t>
            </a:r>
            <a:br>
              <a:rPr lang="nl-BE" dirty="0"/>
            </a:br>
            <a:r>
              <a:rPr lang="nl-BE" dirty="0"/>
              <a:t>- </a:t>
            </a:r>
            <a:r>
              <a:rPr lang="nl-BE" dirty="0" err="1"/>
              <a:t>durée</a:t>
            </a:r>
            <a:r>
              <a:rPr lang="nl-BE" dirty="0"/>
              <a:t> </a:t>
            </a:r>
            <a:r>
              <a:rPr lang="nl-BE" dirty="0" err="1"/>
              <a:t>d’action</a:t>
            </a:r>
            <a:br>
              <a:rPr lang="nl-BE" dirty="0"/>
            </a:br>
            <a:r>
              <a:rPr lang="nl-BE" dirty="0"/>
              <a:t>- </a:t>
            </a:r>
            <a:r>
              <a:rPr lang="nl-BE" dirty="0" err="1"/>
              <a:t>température</a:t>
            </a:r>
            <a:br>
              <a:rPr lang="nl-BE" dirty="0"/>
            </a:br>
            <a:r>
              <a:rPr lang="nl-BE" dirty="0"/>
              <a:t>- actions (</a:t>
            </a:r>
            <a:r>
              <a:rPr lang="nl-BE" dirty="0" err="1"/>
              <a:t>frotter</a:t>
            </a:r>
            <a:r>
              <a:rPr lang="nl-BE" dirty="0"/>
              <a:t>, </a:t>
            </a:r>
            <a:r>
              <a:rPr lang="nl-BE" dirty="0" err="1"/>
              <a:t>lancer</a:t>
            </a:r>
            <a:r>
              <a:rPr lang="nl-BE" dirty="0"/>
              <a:t> </a:t>
            </a:r>
            <a:r>
              <a:rPr lang="nl-BE" dirty="0" err="1"/>
              <a:t>reposer</a:t>
            </a:r>
            <a:r>
              <a:rPr lang="nl-BE" dirty="0"/>
              <a:t>,…)</a:t>
            </a:r>
          </a:p>
          <a:p>
            <a:endParaRPr lang="nl-BE" dirty="0"/>
          </a:p>
          <a:p>
            <a:pPr marL="0" indent="0">
              <a:buNone/>
            </a:pPr>
            <a:r>
              <a:rPr lang="nl-BE" dirty="0"/>
              <a:t>En </a:t>
            </a:r>
            <a:r>
              <a:rPr lang="nl-BE" dirty="0" err="1"/>
              <a:t>fonction</a:t>
            </a:r>
            <a:r>
              <a:rPr lang="nl-BE" dirty="0"/>
              <a:t> du plan de </a:t>
            </a:r>
            <a:r>
              <a:rPr lang="nl-BE" dirty="0" err="1"/>
              <a:t>sanitation</a:t>
            </a:r>
            <a:r>
              <a:rPr lang="nl-BE" dirty="0"/>
              <a:t> !</a:t>
            </a:r>
          </a:p>
          <a:p>
            <a:pPr marL="0" indent="0">
              <a:buNone/>
            </a:pPr>
            <a:endParaRPr lang="nl-BE" dirty="0"/>
          </a:p>
          <a:p>
            <a:r>
              <a:rPr lang="nl-BE" dirty="0"/>
              <a:t>Ne pas </a:t>
            </a:r>
            <a:r>
              <a:rPr lang="nl-BE" dirty="0" err="1"/>
              <a:t>nettoyer</a:t>
            </a:r>
            <a:r>
              <a:rPr lang="nl-BE" dirty="0"/>
              <a:t> à </a:t>
            </a:r>
            <a:r>
              <a:rPr lang="nl-BE" dirty="0" err="1"/>
              <a:t>proximité</a:t>
            </a:r>
            <a:r>
              <a:rPr lang="nl-BE" dirty="0"/>
              <a:t> de </a:t>
            </a:r>
            <a:r>
              <a:rPr lang="nl-BE" dirty="0" err="1"/>
              <a:t>produits</a:t>
            </a:r>
            <a:r>
              <a:rPr lang="nl-BE" dirty="0"/>
              <a:t> </a:t>
            </a:r>
            <a:r>
              <a:rPr lang="nl-BE" dirty="0" err="1"/>
              <a:t>ouverts</a:t>
            </a:r>
            <a:endParaRPr lang="nl-BE" dirty="0"/>
          </a:p>
          <a:p>
            <a:r>
              <a:rPr lang="nl-BE" dirty="0" err="1"/>
              <a:t>Après</a:t>
            </a:r>
            <a:r>
              <a:rPr lang="nl-BE" dirty="0"/>
              <a:t>: </a:t>
            </a:r>
            <a:r>
              <a:rPr lang="nl-BE" dirty="0" err="1"/>
              <a:t>ranger</a:t>
            </a:r>
            <a:r>
              <a:rPr lang="nl-BE" dirty="0"/>
              <a:t>: </a:t>
            </a:r>
            <a:r>
              <a:rPr lang="nl-BE" dirty="0" err="1"/>
              <a:t>rouler</a:t>
            </a:r>
            <a:r>
              <a:rPr lang="nl-BE" dirty="0"/>
              <a:t> les </a:t>
            </a:r>
            <a:r>
              <a:rPr lang="nl-BE" dirty="0" err="1"/>
              <a:t>tuyaux</a:t>
            </a:r>
            <a:r>
              <a:rPr lang="nl-BE" dirty="0"/>
              <a:t>, </a:t>
            </a:r>
            <a:r>
              <a:rPr lang="nl-BE" dirty="0" err="1"/>
              <a:t>ranger</a:t>
            </a:r>
            <a:r>
              <a:rPr lang="nl-BE" dirty="0"/>
              <a:t> les </a:t>
            </a:r>
            <a:r>
              <a:rPr lang="nl-BE" dirty="0" err="1"/>
              <a:t>produits</a:t>
            </a:r>
            <a:r>
              <a:rPr lang="nl-BE" dirty="0"/>
              <a:t> </a:t>
            </a:r>
            <a:r>
              <a:rPr lang="nl-BE" dirty="0" err="1"/>
              <a:t>après</a:t>
            </a:r>
            <a:r>
              <a:rPr lang="nl-BE" dirty="0"/>
              <a:t> </a:t>
            </a:r>
            <a:r>
              <a:rPr lang="nl-BE" dirty="0" err="1"/>
              <a:t>utilisation</a:t>
            </a:r>
            <a:r>
              <a:rPr lang="nl-BE" dirty="0"/>
              <a:t>,…</a:t>
            </a:r>
          </a:p>
          <a:p>
            <a:pPr marL="0" indent="0">
              <a:buNone/>
            </a:pPr>
            <a:endParaRPr lang="nl-BE" dirty="0"/>
          </a:p>
          <a:p>
            <a:endParaRPr lang="nl-BE" dirty="0"/>
          </a:p>
          <a:p>
            <a:endParaRPr lang="nl-BE" dirty="0"/>
          </a:p>
        </p:txBody>
      </p:sp>
      <p:grpSp>
        <p:nvGrpSpPr>
          <p:cNvPr id="4" name="Group 3">
            <a:extLst>
              <a:ext uri="{FF2B5EF4-FFF2-40B4-BE49-F238E27FC236}">
                <a16:creationId xmlns:a16="http://schemas.microsoft.com/office/drawing/2014/main" id="{B89CE020-AE54-4BF0-B1C0-EB274793EAD8}"/>
              </a:ext>
            </a:extLst>
          </p:cNvPr>
          <p:cNvGrpSpPr/>
          <p:nvPr/>
        </p:nvGrpSpPr>
        <p:grpSpPr>
          <a:xfrm>
            <a:off x="9711267" y="1993785"/>
            <a:ext cx="2276475" cy="1782762"/>
            <a:chOff x="5795963" y="1484313"/>
            <a:chExt cx="2276475" cy="1782762"/>
          </a:xfrm>
        </p:grpSpPr>
        <p:pic>
          <p:nvPicPr>
            <p:cNvPr id="5" name="Picture 9" descr="DSCN1738">
              <a:extLst>
                <a:ext uri="{FF2B5EF4-FFF2-40B4-BE49-F238E27FC236}">
                  <a16:creationId xmlns:a16="http://schemas.microsoft.com/office/drawing/2014/main" id="{F5C1E3C5-07A8-4FA3-8097-DAE3DDF3F34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1484313"/>
              <a:ext cx="2205038" cy="1782762"/>
            </a:xfrm>
            <a:prstGeom prst="rect">
              <a:avLst/>
            </a:prstGeom>
            <a:noFill/>
            <a:ln w="9525">
              <a:noFill/>
              <a:miter lim="800000"/>
              <a:headEnd/>
              <a:tailEnd/>
            </a:ln>
          </p:spPr>
        </p:pic>
        <p:sp>
          <p:nvSpPr>
            <p:cNvPr id="6" name="Oval 10">
              <a:extLst>
                <a:ext uri="{FF2B5EF4-FFF2-40B4-BE49-F238E27FC236}">
                  <a16:creationId xmlns:a16="http://schemas.microsoft.com/office/drawing/2014/main" id="{1FCA1DEE-76C3-4DE4-99DA-F5339B93C703}"/>
                </a:ext>
              </a:extLst>
            </p:cNvPr>
            <p:cNvSpPr>
              <a:spLocks noChangeArrowheads="1"/>
            </p:cNvSpPr>
            <p:nvPr/>
          </p:nvSpPr>
          <p:spPr bwMode="auto">
            <a:xfrm>
              <a:off x="5795963" y="1773238"/>
              <a:ext cx="1368425" cy="649287"/>
            </a:xfrm>
            <a:prstGeom prst="ellipse">
              <a:avLst/>
            </a:prstGeom>
            <a:noFill/>
            <a:ln w="38100">
              <a:solidFill>
                <a:srgbClr val="FF0000"/>
              </a:solidFill>
              <a:round/>
              <a:headEnd/>
              <a:tailEnd/>
            </a:ln>
          </p:spPr>
          <p:txBody>
            <a:bodyPr wrap="none" anchor="ctr"/>
            <a:lstStyle/>
            <a:p>
              <a:endParaRPr lang="fr-BE" dirty="0"/>
            </a:p>
          </p:txBody>
        </p:sp>
      </p:grpSp>
    </p:spTree>
    <p:extLst>
      <p:ext uri="{BB962C8B-B14F-4D97-AF65-F5344CB8AC3E}">
        <p14:creationId xmlns:p14="http://schemas.microsoft.com/office/powerpoint/2010/main" val="24552505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2033D-CEA0-4354-9780-E5F4C67C7628}"/>
              </a:ext>
            </a:extLst>
          </p:cNvPr>
          <p:cNvSpPr>
            <a:spLocks noGrp="1"/>
          </p:cNvSpPr>
          <p:nvPr>
            <p:ph type="title"/>
          </p:nvPr>
        </p:nvSpPr>
        <p:spPr/>
        <p:txBody>
          <a:bodyPr>
            <a:normAutofit/>
          </a:bodyPr>
          <a:lstStyle/>
          <a:p>
            <a:r>
              <a:rPr lang="nl-BE" sz="4000" dirty="0"/>
              <a:t>Milieu : protocole de nettoyage</a:t>
            </a:r>
          </a:p>
        </p:txBody>
      </p:sp>
      <p:sp>
        <p:nvSpPr>
          <p:cNvPr id="3" name="Content Placeholder 2">
            <a:extLst>
              <a:ext uri="{FF2B5EF4-FFF2-40B4-BE49-F238E27FC236}">
                <a16:creationId xmlns:a16="http://schemas.microsoft.com/office/drawing/2014/main" id="{7C4873E0-67FF-4177-B54D-C21FAF090340}"/>
              </a:ext>
            </a:extLst>
          </p:cNvPr>
          <p:cNvSpPr>
            <a:spLocks noGrp="1"/>
          </p:cNvSpPr>
          <p:nvPr>
            <p:ph idx="1"/>
          </p:nvPr>
        </p:nvSpPr>
        <p:spPr/>
        <p:txBody>
          <a:bodyPr/>
          <a:lstStyle/>
          <a:p>
            <a:r>
              <a:rPr lang="nl-BE" dirty="0" err="1">
                <a:solidFill>
                  <a:srgbClr val="00B0F0"/>
                </a:solidFill>
              </a:rPr>
              <a:t>enregistrements</a:t>
            </a:r>
            <a:r>
              <a:rPr lang="nl-BE" dirty="0">
                <a:solidFill>
                  <a:srgbClr val="00B0F0"/>
                </a:solidFill>
              </a:rPr>
              <a:t> </a:t>
            </a:r>
            <a:r>
              <a:rPr lang="nl-BE" dirty="0" err="1">
                <a:solidFill>
                  <a:srgbClr val="00B0F0"/>
                </a:solidFill>
              </a:rPr>
              <a:t>obligatoires</a:t>
            </a:r>
            <a:r>
              <a:rPr lang="nl-BE" dirty="0">
                <a:solidFill>
                  <a:srgbClr val="00B0F0"/>
                </a:solidFill>
              </a:rPr>
              <a:t> </a:t>
            </a:r>
            <a:r>
              <a:rPr lang="nl-BE" dirty="0"/>
              <a:t>des actions de N &amp; D</a:t>
            </a:r>
          </a:p>
          <a:p>
            <a:r>
              <a:rPr lang="nl-BE" dirty="0" err="1">
                <a:solidFill>
                  <a:srgbClr val="C00000"/>
                </a:solidFill>
              </a:rPr>
              <a:t>contrôles</a:t>
            </a:r>
            <a:r>
              <a:rPr lang="nl-BE" dirty="0">
                <a:solidFill>
                  <a:srgbClr val="C00000"/>
                </a:solidFill>
              </a:rPr>
              <a:t>,</a:t>
            </a:r>
            <a:r>
              <a:rPr lang="nl-BE" dirty="0">
                <a:solidFill>
                  <a:schemeClr val="accent4"/>
                </a:solidFill>
              </a:rPr>
              <a:t> </a:t>
            </a:r>
            <a:r>
              <a:rPr lang="nl-BE" dirty="0" err="1">
                <a:solidFill>
                  <a:schemeClr val="tx1"/>
                </a:solidFill>
              </a:rPr>
              <a:t>visuels</a:t>
            </a:r>
            <a:r>
              <a:rPr lang="nl-BE" dirty="0">
                <a:solidFill>
                  <a:schemeClr val="accent4"/>
                </a:solidFill>
              </a:rPr>
              <a:t> </a:t>
            </a:r>
            <a:r>
              <a:rPr lang="nl-BE" dirty="0"/>
              <a:t>et </a:t>
            </a:r>
            <a:r>
              <a:rPr lang="nl-BE" dirty="0" err="1"/>
              <a:t>éventuellement</a:t>
            </a:r>
            <a:r>
              <a:rPr lang="nl-BE" dirty="0"/>
              <a:t> </a:t>
            </a:r>
            <a:r>
              <a:rPr lang="nl-BE" dirty="0" err="1"/>
              <a:t>bactériologiques</a:t>
            </a:r>
            <a:r>
              <a:rPr lang="nl-BE" dirty="0"/>
              <a:t> par </a:t>
            </a:r>
            <a:r>
              <a:rPr lang="nl-BE" dirty="0" err="1"/>
              <a:t>prélèvements</a:t>
            </a:r>
            <a:r>
              <a:rPr lang="nl-BE" dirty="0"/>
              <a:t> de </a:t>
            </a:r>
            <a:r>
              <a:rPr lang="nl-BE" dirty="0" err="1"/>
              <a:t>surface</a:t>
            </a:r>
            <a:endParaRPr lang="nl-BE" dirty="0"/>
          </a:p>
        </p:txBody>
      </p:sp>
    </p:spTree>
    <p:extLst>
      <p:ext uri="{BB962C8B-B14F-4D97-AF65-F5344CB8AC3E}">
        <p14:creationId xmlns:p14="http://schemas.microsoft.com/office/powerpoint/2010/main" val="16058104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4EF93-B294-4B38-885E-FC337A23BC04}"/>
              </a:ext>
            </a:extLst>
          </p:cNvPr>
          <p:cNvSpPr>
            <a:spLocks noGrp="1"/>
          </p:cNvSpPr>
          <p:nvPr>
            <p:ph type="title"/>
          </p:nvPr>
        </p:nvSpPr>
        <p:spPr/>
        <p:txBody>
          <a:bodyPr>
            <a:normAutofit/>
          </a:bodyPr>
          <a:lstStyle/>
          <a:p>
            <a:r>
              <a:rPr lang="nl-BE" sz="4000" dirty="0"/>
              <a:t>Milieu : protocole de </a:t>
            </a:r>
            <a:r>
              <a:rPr lang="nl-BE" sz="4000" dirty="0" err="1"/>
              <a:t>nettoyage</a:t>
            </a:r>
            <a:r>
              <a:rPr lang="nl-BE" sz="4000" dirty="0"/>
              <a:t>: </a:t>
            </a:r>
            <a:br>
              <a:rPr lang="nl-BE" sz="4000" dirty="0"/>
            </a:br>
            <a:r>
              <a:rPr lang="nl-BE" sz="4000" dirty="0" err="1"/>
              <a:t>respecter</a:t>
            </a:r>
            <a:r>
              <a:rPr lang="nl-BE" sz="4000" dirty="0"/>
              <a:t> </a:t>
            </a:r>
            <a:r>
              <a:rPr lang="nl-BE" sz="4000" dirty="0" err="1"/>
              <a:t>le</a:t>
            </a:r>
            <a:r>
              <a:rPr lang="nl-BE" sz="4000" dirty="0"/>
              <a:t> plan de </a:t>
            </a:r>
            <a:r>
              <a:rPr lang="nl-BE" sz="4000" dirty="0" err="1"/>
              <a:t>sanitation</a:t>
            </a:r>
            <a:r>
              <a:rPr lang="nl-BE" sz="4000" dirty="0"/>
              <a:t> </a:t>
            </a:r>
          </a:p>
        </p:txBody>
      </p:sp>
      <p:sp>
        <p:nvSpPr>
          <p:cNvPr id="3" name="Content Placeholder 2">
            <a:extLst>
              <a:ext uri="{FF2B5EF4-FFF2-40B4-BE49-F238E27FC236}">
                <a16:creationId xmlns:a16="http://schemas.microsoft.com/office/drawing/2014/main" id="{AE121480-7891-4611-90AA-2B6299205B56}"/>
              </a:ext>
            </a:extLst>
          </p:cNvPr>
          <p:cNvSpPr>
            <a:spLocks noGrp="1"/>
          </p:cNvSpPr>
          <p:nvPr>
            <p:ph idx="1"/>
          </p:nvPr>
        </p:nvSpPr>
        <p:spPr/>
        <p:txBody>
          <a:bodyPr>
            <a:normAutofit/>
          </a:bodyPr>
          <a:lstStyle/>
          <a:p>
            <a:endParaRPr lang="nl-BE" dirty="0"/>
          </a:p>
          <a:p>
            <a:endParaRPr lang="nl-BE" dirty="0"/>
          </a:p>
        </p:txBody>
      </p:sp>
      <p:grpSp>
        <p:nvGrpSpPr>
          <p:cNvPr id="4" name="Group 3">
            <a:extLst>
              <a:ext uri="{FF2B5EF4-FFF2-40B4-BE49-F238E27FC236}">
                <a16:creationId xmlns:a16="http://schemas.microsoft.com/office/drawing/2014/main" id="{F0CB76BA-9704-4FF2-900A-D7DC40623BBB}"/>
              </a:ext>
            </a:extLst>
          </p:cNvPr>
          <p:cNvGrpSpPr/>
          <p:nvPr/>
        </p:nvGrpSpPr>
        <p:grpSpPr>
          <a:xfrm>
            <a:off x="613775" y="1998700"/>
            <a:ext cx="10322950" cy="4372526"/>
            <a:chOff x="-1918725" y="249598"/>
            <a:chExt cx="10322950" cy="3657969"/>
          </a:xfrm>
        </p:grpSpPr>
        <p:sp>
          <p:nvSpPr>
            <p:cNvPr id="5" name="Text Box 10">
              <a:extLst>
                <a:ext uri="{FF2B5EF4-FFF2-40B4-BE49-F238E27FC236}">
                  <a16:creationId xmlns:a16="http://schemas.microsoft.com/office/drawing/2014/main" id="{4B3C3088-4887-4345-AE5A-BD30A8DFD2BA}"/>
                </a:ext>
              </a:extLst>
            </p:cNvPr>
            <p:cNvSpPr txBox="1">
              <a:spLocks noChangeArrowheads="1"/>
            </p:cNvSpPr>
            <p:nvPr/>
          </p:nvSpPr>
          <p:spPr bwMode="auto">
            <a:xfrm>
              <a:off x="-1918725" y="249598"/>
              <a:ext cx="10322950" cy="334724"/>
            </a:xfrm>
            <a:prstGeom prst="rect">
              <a:avLst/>
            </a:prstGeom>
            <a:solidFill>
              <a:schemeClr val="accent4"/>
            </a:solidFill>
            <a:ln w="28575">
              <a:solidFill>
                <a:schemeClr val="accent4">
                  <a:lumMod val="50000"/>
                </a:schemeClr>
              </a:solidFill>
              <a:miter lim="800000"/>
              <a:headEnd/>
              <a:tailEnd/>
            </a:ln>
          </p:spPr>
          <p:txBody>
            <a:bodyPr wrap="square">
              <a:spAutoFit/>
            </a:bodyPr>
            <a:lstStyle/>
            <a:p>
              <a:pPr algn="ctr">
                <a:buFont typeface="Wingdings" pitchFamily="2" charset="2"/>
                <a:buNone/>
              </a:pPr>
              <a:r>
                <a:rPr lang="fr-BE" sz="2000" dirty="0">
                  <a:solidFill>
                    <a:srgbClr val="FF0000"/>
                  </a:solidFill>
                </a:rPr>
                <a:t>DONC: RESPECTER LE PLAN DE NETTOYAGE ET DE DESINFECTION !</a:t>
              </a:r>
            </a:p>
          </p:txBody>
        </p:sp>
        <p:sp>
          <p:nvSpPr>
            <p:cNvPr id="6" name="Text Box 9">
              <a:extLst>
                <a:ext uri="{FF2B5EF4-FFF2-40B4-BE49-F238E27FC236}">
                  <a16:creationId xmlns:a16="http://schemas.microsoft.com/office/drawing/2014/main" id="{E792AD0D-A980-4B73-8781-BF6F37FC6121}"/>
                </a:ext>
              </a:extLst>
            </p:cNvPr>
            <p:cNvSpPr txBox="1">
              <a:spLocks noChangeArrowheads="1"/>
            </p:cNvSpPr>
            <p:nvPr/>
          </p:nvSpPr>
          <p:spPr bwMode="auto">
            <a:xfrm>
              <a:off x="-1918725" y="740565"/>
              <a:ext cx="10322950" cy="3167002"/>
            </a:xfrm>
            <a:prstGeom prst="rect">
              <a:avLst/>
            </a:prstGeom>
            <a:noFill/>
            <a:ln w="28575">
              <a:solidFill>
                <a:schemeClr val="accent4">
                  <a:lumMod val="50000"/>
                </a:schemeClr>
              </a:solidFill>
              <a:miter lim="800000"/>
              <a:headEnd/>
              <a:tailEnd/>
            </a:ln>
          </p:spPr>
          <p:txBody>
            <a:bodyPr wrap="square">
              <a:spAutoFit/>
            </a:bodyPr>
            <a:lstStyle/>
            <a:p>
              <a:pPr lvl="1">
                <a:buFont typeface="Wingdings" pitchFamily="2" charset="2"/>
                <a:buChar char="§"/>
              </a:pPr>
              <a:r>
                <a:rPr lang="fr-BE" sz="2000" dirty="0">
                  <a:solidFill>
                    <a:schemeClr val="accent4">
                      <a:lumMod val="50000"/>
                    </a:schemeClr>
                  </a:solidFill>
                </a:rPr>
                <a:t> Quoi (que nettoyer)</a:t>
              </a:r>
              <a:br>
                <a:rPr lang="fr-BE" sz="2000" dirty="0">
                  <a:solidFill>
                    <a:schemeClr val="accent4">
                      <a:lumMod val="50000"/>
                    </a:schemeClr>
                  </a:solidFill>
                </a:rPr>
              </a:br>
              <a:endParaRPr lang="fr-BE" sz="2000" dirty="0">
                <a:solidFill>
                  <a:schemeClr val="accent4">
                    <a:lumMod val="50000"/>
                  </a:schemeClr>
                </a:solidFill>
              </a:endParaRPr>
            </a:p>
            <a:p>
              <a:pPr lvl="1">
                <a:buFont typeface="Wingdings" pitchFamily="2" charset="2"/>
                <a:buChar char="§"/>
              </a:pPr>
              <a:r>
                <a:rPr lang="fr-BE" sz="2000" dirty="0">
                  <a:solidFill>
                    <a:schemeClr val="accent4">
                      <a:lumMod val="50000"/>
                    </a:schemeClr>
                  </a:solidFill>
                </a:rPr>
                <a:t> Qui </a:t>
              </a:r>
              <a:br>
                <a:rPr lang="fr-BE" sz="2000" dirty="0">
                  <a:solidFill>
                    <a:schemeClr val="accent4">
                      <a:lumMod val="50000"/>
                    </a:schemeClr>
                  </a:solidFill>
                </a:rPr>
              </a:br>
              <a:endParaRPr lang="fr-BE" sz="2000" dirty="0">
                <a:solidFill>
                  <a:schemeClr val="accent4">
                    <a:lumMod val="50000"/>
                  </a:schemeClr>
                </a:solidFill>
              </a:endParaRPr>
            </a:p>
            <a:p>
              <a:pPr lvl="1">
                <a:buFont typeface="Wingdings" pitchFamily="2" charset="2"/>
                <a:buChar char="§"/>
              </a:pPr>
              <a:r>
                <a:rPr lang="fr-BE" sz="2000" dirty="0">
                  <a:solidFill>
                    <a:schemeClr val="accent4">
                      <a:lumMod val="50000"/>
                    </a:schemeClr>
                  </a:solidFill>
                </a:rPr>
                <a:t> Comment: quel produit, quelle concentration, quelle durée d’action, quelle température, quelle action mécanique éventuelle (frotter, laisser reposer,…)</a:t>
              </a:r>
              <a:br>
                <a:rPr lang="fr-BE" sz="2000" dirty="0">
                  <a:solidFill>
                    <a:schemeClr val="accent4">
                      <a:lumMod val="50000"/>
                    </a:schemeClr>
                  </a:solidFill>
                </a:rPr>
              </a:br>
              <a:r>
                <a:rPr lang="fr-BE" sz="2000" dirty="0">
                  <a:solidFill>
                    <a:schemeClr val="accent4">
                      <a:lumMod val="50000"/>
                    </a:schemeClr>
                  </a:solidFill>
                </a:rPr>
                <a:t> </a:t>
              </a:r>
            </a:p>
            <a:p>
              <a:pPr lvl="1">
                <a:buFont typeface="Wingdings" pitchFamily="2" charset="2"/>
                <a:buChar char="§"/>
              </a:pPr>
              <a:r>
                <a:rPr lang="fr-BE" sz="2000" dirty="0">
                  <a:solidFill>
                    <a:schemeClr val="accent4">
                      <a:lumMod val="50000"/>
                    </a:schemeClr>
                  </a:solidFill>
                </a:rPr>
                <a:t> Quand: à quel moment de la production (changement de batch) et/ou à quelle fréquence</a:t>
              </a:r>
            </a:p>
            <a:p>
              <a:pPr lvl="1">
                <a:buFont typeface="Wingdings" pitchFamily="2" charset="2"/>
                <a:buChar char="§"/>
              </a:pPr>
              <a:endParaRPr lang="fr-BE" sz="2000" dirty="0">
                <a:solidFill>
                  <a:schemeClr val="accent4">
                    <a:lumMod val="50000"/>
                  </a:schemeClr>
                </a:solidFill>
              </a:endParaRPr>
            </a:p>
            <a:p>
              <a:pPr lvl="1"/>
              <a:r>
                <a:rPr lang="fr-BE" sz="2000" dirty="0">
                  <a:solidFill>
                    <a:schemeClr val="accent4">
                      <a:lumMod val="50000"/>
                    </a:schemeClr>
                  </a:solidFill>
                </a:rPr>
                <a:t>+ respect des procédures de contrôle </a:t>
              </a:r>
            </a:p>
            <a:p>
              <a:pPr lvl="1"/>
              <a:r>
                <a:rPr lang="fr-BE" sz="2000" dirty="0">
                  <a:solidFill>
                    <a:schemeClr val="accent4">
                      <a:lumMod val="50000"/>
                    </a:schemeClr>
                  </a:solidFill>
                </a:rPr>
                <a:t>+ les enregistrements</a:t>
              </a:r>
              <a:br>
                <a:rPr lang="fr-BE" sz="2000" dirty="0">
                  <a:solidFill>
                    <a:schemeClr val="accent4">
                      <a:lumMod val="50000"/>
                    </a:schemeClr>
                  </a:solidFill>
                </a:rPr>
              </a:br>
              <a:endParaRPr lang="fr-BE" sz="2000" dirty="0">
                <a:solidFill>
                  <a:schemeClr val="accent4">
                    <a:lumMod val="50000"/>
                  </a:schemeClr>
                </a:solidFill>
              </a:endParaRPr>
            </a:p>
          </p:txBody>
        </p:sp>
      </p:grpSp>
    </p:spTree>
    <p:extLst>
      <p:ext uri="{BB962C8B-B14F-4D97-AF65-F5344CB8AC3E}">
        <p14:creationId xmlns:p14="http://schemas.microsoft.com/office/powerpoint/2010/main" val="20376524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F4635-8560-458A-BCF3-E00580ACA880}"/>
              </a:ext>
            </a:extLst>
          </p:cNvPr>
          <p:cNvSpPr>
            <a:spLocks noGrp="1"/>
          </p:cNvSpPr>
          <p:nvPr>
            <p:ph type="title"/>
          </p:nvPr>
        </p:nvSpPr>
        <p:spPr/>
        <p:txBody>
          <a:bodyPr>
            <a:normAutofit/>
          </a:bodyPr>
          <a:lstStyle/>
          <a:p>
            <a:r>
              <a:rPr lang="nl-BE" sz="4000" dirty="0"/>
              <a:t>Comment lutter?</a:t>
            </a:r>
          </a:p>
        </p:txBody>
      </p:sp>
      <p:sp>
        <p:nvSpPr>
          <p:cNvPr id="3" name="Content Placeholder 2">
            <a:extLst>
              <a:ext uri="{FF2B5EF4-FFF2-40B4-BE49-F238E27FC236}">
                <a16:creationId xmlns:a16="http://schemas.microsoft.com/office/drawing/2014/main" id="{FF5EBA84-3775-4AC7-9516-70736663DA17}"/>
              </a:ext>
            </a:extLst>
          </p:cNvPr>
          <p:cNvSpPr>
            <a:spLocks noGrp="1"/>
          </p:cNvSpPr>
          <p:nvPr>
            <p:ph idx="1"/>
          </p:nvPr>
        </p:nvSpPr>
        <p:spPr/>
        <p:txBody>
          <a:bodyPr/>
          <a:lstStyle/>
          <a:p>
            <a:pPr marL="0" indent="0">
              <a:buNone/>
            </a:pPr>
            <a:r>
              <a:rPr lang="nl-BE" dirty="0">
                <a:solidFill>
                  <a:schemeClr val="tx1"/>
                </a:solidFill>
              </a:rPr>
              <a:t>Les bonnes pratiques d’hygiène par les </a:t>
            </a:r>
            <a:r>
              <a:rPr lang="fr-BE" dirty="0">
                <a:solidFill>
                  <a:schemeClr val="tx1"/>
                </a:solidFill>
              </a:rPr>
              <a:t>« 5 M »</a:t>
            </a:r>
          </a:p>
          <a:p>
            <a:r>
              <a:rPr lang="fr-BE" dirty="0"/>
              <a:t>Milieu</a:t>
            </a:r>
          </a:p>
          <a:p>
            <a:r>
              <a:rPr lang="fr-BE" dirty="0">
                <a:solidFill>
                  <a:srgbClr val="FF0000"/>
                </a:solidFill>
              </a:rPr>
              <a:t>Main d’œuvre</a:t>
            </a:r>
          </a:p>
          <a:p>
            <a:r>
              <a:rPr lang="fr-BE" dirty="0"/>
              <a:t>Matières premières (+ produits finis et ingrédients)</a:t>
            </a:r>
          </a:p>
          <a:p>
            <a:r>
              <a:rPr lang="nl-BE" dirty="0"/>
              <a:t>Matériel et équipement</a:t>
            </a:r>
          </a:p>
          <a:p>
            <a:r>
              <a:rPr lang="nl-BE" dirty="0"/>
              <a:t>Méthodes de travail</a:t>
            </a:r>
          </a:p>
        </p:txBody>
      </p:sp>
    </p:spTree>
    <p:extLst>
      <p:ext uri="{BB962C8B-B14F-4D97-AF65-F5344CB8AC3E}">
        <p14:creationId xmlns:p14="http://schemas.microsoft.com/office/powerpoint/2010/main" val="16209755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058F-074D-447A-BD6C-F2105B7A8B00}"/>
              </a:ext>
            </a:extLst>
          </p:cNvPr>
          <p:cNvSpPr>
            <a:spLocks noGrp="1"/>
          </p:cNvSpPr>
          <p:nvPr>
            <p:ph type="title"/>
          </p:nvPr>
        </p:nvSpPr>
        <p:spPr/>
        <p:txBody>
          <a:bodyPr>
            <a:normAutofit/>
          </a:bodyPr>
          <a:lstStyle/>
          <a:p>
            <a:r>
              <a:rPr lang="nl-BE" sz="4000" dirty="0">
                <a:solidFill>
                  <a:schemeClr val="bg2"/>
                </a:solidFill>
              </a:rPr>
              <a:t>Main d’</a:t>
            </a:r>
            <a:r>
              <a:rPr lang="fr-BE" sz="4000" dirty="0">
                <a:solidFill>
                  <a:schemeClr val="bg2"/>
                </a:solidFill>
              </a:rPr>
              <a:t>œuvre</a:t>
            </a:r>
            <a:endParaRPr lang="nl-BE" sz="4000" dirty="0">
              <a:solidFill>
                <a:schemeClr val="bg2"/>
              </a:solidFill>
            </a:endParaRPr>
          </a:p>
        </p:txBody>
      </p:sp>
      <p:sp>
        <p:nvSpPr>
          <p:cNvPr id="3" name="Content Placeholder 2">
            <a:extLst>
              <a:ext uri="{FF2B5EF4-FFF2-40B4-BE49-F238E27FC236}">
                <a16:creationId xmlns:a16="http://schemas.microsoft.com/office/drawing/2014/main" id="{797F40AC-4223-45D2-87C0-34CB21942541}"/>
              </a:ext>
            </a:extLst>
          </p:cNvPr>
          <p:cNvSpPr>
            <a:spLocks noGrp="1"/>
          </p:cNvSpPr>
          <p:nvPr>
            <p:ph idx="1"/>
          </p:nvPr>
        </p:nvSpPr>
        <p:spPr/>
        <p:txBody>
          <a:bodyPr/>
          <a:lstStyle/>
          <a:p>
            <a:pPr marL="0" indent="0">
              <a:buNone/>
            </a:pPr>
            <a:r>
              <a:rPr lang="nl-BE" dirty="0"/>
              <a:t>Le maillon </a:t>
            </a:r>
            <a:r>
              <a:rPr lang="fr-BE" dirty="0"/>
              <a:t>« faible » et le plus important dans la maîtrise de l’hygiène</a:t>
            </a:r>
            <a:r>
              <a:rPr lang="nl-BE" dirty="0"/>
              <a:t> </a:t>
            </a:r>
          </a:p>
        </p:txBody>
      </p:sp>
      <p:pic>
        <p:nvPicPr>
          <p:cNvPr id="4" name="Picture 4" descr="kroll2">
            <a:extLst>
              <a:ext uri="{FF2B5EF4-FFF2-40B4-BE49-F238E27FC236}">
                <a16:creationId xmlns:a16="http://schemas.microsoft.com/office/drawing/2014/main" id="{5A29DB75-0BF5-47A5-8EBD-1A7704E90C3C}"/>
              </a:ext>
            </a:extLst>
          </p:cNvPr>
          <p:cNvPicPr>
            <a:picLocks noChangeAspect="1" noChangeArrowheads="1"/>
          </p:cNvPicPr>
          <p:nvPr/>
        </p:nvPicPr>
        <p:blipFill>
          <a:blip r:embed="rId2" cstate="print"/>
          <a:srcRect/>
          <a:stretch>
            <a:fillRect/>
          </a:stretch>
        </p:blipFill>
        <p:spPr bwMode="auto">
          <a:xfrm>
            <a:off x="5942774" y="2463049"/>
            <a:ext cx="2981325" cy="3600400"/>
          </a:xfrm>
          <a:prstGeom prst="rect">
            <a:avLst/>
          </a:prstGeom>
          <a:noFill/>
          <a:ln w="9525">
            <a:noFill/>
            <a:miter lim="800000"/>
            <a:headEnd/>
            <a:tailEnd/>
          </a:ln>
        </p:spPr>
      </p:pic>
    </p:spTree>
    <p:extLst>
      <p:ext uri="{BB962C8B-B14F-4D97-AF65-F5344CB8AC3E}">
        <p14:creationId xmlns:p14="http://schemas.microsoft.com/office/powerpoint/2010/main" val="23619653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F7FA0-B2F1-4D1B-AA8C-5983A66778D8}"/>
              </a:ext>
            </a:extLst>
          </p:cNvPr>
          <p:cNvSpPr>
            <a:spLocks noGrp="1"/>
          </p:cNvSpPr>
          <p:nvPr>
            <p:ph type="title"/>
          </p:nvPr>
        </p:nvSpPr>
        <p:spPr/>
        <p:txBody>
          <a:bodyPr>
            <a:normAutofit/>
          </a:bodyPr>
          <a:lstStyle/>
          <a:p>
            <a:r>
              <a:rPr lang="nl-BE" sz="4000" dirty="0">
                <a:solidFill>
                  <a:schemeClr val="bg2"/>
                </a:solidFill>
              </a:rPr>
              <a:t>Main d’</a:t>
            </a:r>
            <a:r>
              <a:rPr lang="fr-BE" sz="4000" dirty="0">
                <a:solidFill>
                  <a:schemeClr val="bg2"/>
                </a:solidFill>
              </a:rPr>
              <a:t>œuvre</a:t>
            </a:r>
            <a:endParaRPr lang="nl-BE" sz="4000" dirty="0"/>
          </a:p>
        </p:txBody>
      </p:sp>
      <p:sp>
        <p:nvSpPr>
          <p:cNvPr id="3" name="Content Placeholder 2">
            <a:extLst>
              <a:ext uri="{FF2B5EF4-FFF2-40B4-BE49-F238E27FC236}">
                <a16:creationId xmlns:a16="http://schemas.microsoft.com/office/drawing/2014/main" id="{BA492797-E4F8-4EED-B88D-DC92FAC24DD9}"/>
              </a:ext>
            </a:extLst>
          </p:cNvPr>
          <p:cNvSpPr>
            <a:spLocks noGrp="1"/>
          </p:cNvSpPr>
          <p:nvPr>
            <p:ph idx="1"/>
          </p:nvPr>
        </p:nvSpPr>
        <p:spPr>
          <a:xfrm>
            <a:off x="838200" y="1825625"/>
            <a:ext cx="10515600" cy="4237824"/>
          </a:xfrm>
        </p:spPr>
        <p:txBody>
          <a:bodyPr/>
          <a:lstStyle/>
          <a:p>
            <a:pPr marL="0" indent="0">
              <a:buNone/>
            </a:pPr>
            <a:r>
              <a:rPr lang="nl-BE" dirty="0">
                <a:solidFill>
                  <a:schemeClr val="accent4"/>
                </a:solidFill>
              </a:rPr>
              <a:t>Source de majeur </a:t>
            </a:r>
            <a:br>
              <a:rPr lang="nl-BE" dirty="0">
                <a:solidFill>
                  <a:schemeClr val="accent4"/>
                </a:solidFill>
              </a:rPr>
            </a:br>
            <a:r>
              <a:rPr lang="nl-BE" dirty="0">
                <a:solidFill>
                  <a:schemeClr val="accent4"/>
                </a:solidFill>
              </a:rPr>
              <a:t>de germes :</a:t>
            </a:r>
          </a:p>
        </p:txBody>
      </p:sp>
      <p:grpSp>
        <p:nvGrpSpPr>
          <p:cNvPr id="4" name="Group 3">
            <a:extLst>
              <a:ext uri="{FF2B5EF4-FFF2-40B4-BE49-F238E27FC236}">
                <a16:creationId xmlns:a16="http://schemas.microsoft.com/office/drawing/2014/main" id="{6498F353-B0F3-4BE0-BA5E-1A99E9DB70C7}"/>
              </a:ext>
            </a:extLst>
          </p:cNvPr>
          <p:cNvGrpSpPr/>
          <p:nvPr/>
        </p:nvGrpSpPr>
        <p:grpSpPr>
          <a:xfrm>
            <a:off x="4334860" y="1216649"/>
            <a:ext cx="7666426" cy="4384118"/>
            <a:chOff x="308393" y="1795463"/>
            <a:chExt cx="8775036" cy="5018087"/>
          </a:xfrm>
        </p:grpSpPr>
        <p:grpSp>
          <p:nvGrpSpPr>
            <p:cNvPr id="5" name="Group 3">
              <a:extLst>
                <a:ext uri="{FF2B5EF4-FFF2-40B4-BE49-F238E27FC236}">
                  <a16:creationId xmlns:a16="http://schemas.microsoft.com/office/drawing/2014/main" id="{DF4D0E75-C502-4BD1-AB02-048FC97C791B}"/>
                </a:ext>
              </a:extLst>
            </p:cNvPr>
            <p:cNvGrpSpPr>
              <a:grpSpLocks/>
            </p:cNvGrpSpPr>
            <p:nvPr/>
          </p:nvGrpSpPr>
          <p:grpSpPr bwMode="auto">
            <a:xfrm>
              <a:off x="3395663" y="3736975"/>
              <a:ext cx="2211387" cy="3076575"/>
              <a:chOff x="2317" y="1887"/>
              <a:chExt cx="1509" cy="1938"/>
            </a:xfrm>
          </p:grpSpPr>
          <p:grpSp>
            <p:nvGrpSpPr>
              <p:cNvPr id="43" name="Group 4">
                <a:extLst>
                  <a:ext uri="{FF2B5EF4-FFF2-40B4-BE49-F238E27FC236}">
                    <a16:creationId xmlns:a16="http://schemas.microsoft.com/office/drawing/2014/main" id="{4B441BD7-B67A-4CDA-8C8F-D5DF979336F8}"/>
                  </a:ext>
                </a:extLst>
              </p:cNvPr>
              <p:cNvGrpSpPr>
                <a:grpSpLocks/>
              </p:cNvGrpSpPr>
              <p:nvPr/>
            </p:nvGrpSpPr>
            <p:grpSpPr bwMode="auto">
              <a:xfrm>
                <a:off x="2631" y="2710"/>
                <a:ext cx="703" cy="1115"/>
                <a:chOff x="2631" y="2710"/>
                <a:chExt cx="703" cy="1115"/>
              </a:xfrm>
            </p:grpSpPr>
            <p:grpSp>
              <p:nvGrpSpPr>
                <p:cNvPr id="59" name="Group 5">
                  <a:extLst>
                    <a:ext uri="{FF2B5EF4-FFF2-40B4-BE49-F238E27FC236}">
                      <a16:creationId xmlns:a16="http://schemas.microsoft.com/office/drawing/2014/main" id="{9BE4700D-D6CD-431A-8C51-429CADEAFBBF}"/>
                    </a:ext>
                  </a:extLst>
                </p:cNvPr>
                <p:cNvGrpSpPr>
                  <a:grpSpLocks/>
                </p:cNvGrpSpPr>
                <p:nvPr/>
              </p:nvGrpSpPr>
              <p:grpSpPr bwMode="auto">
                <a:xfrm>
                  <a:off x="2631" y="3565"/>
                  <a:ext cx="628" cy="260"/>
                  <a:chOff x="2631" y="3565"/>
                  <a:chExt cx="628" cy="260"/>
                </a:xfrm>
              </p:grpSpPr>
              <p:sp>
                <p:nvSpPr>
                  <p:cNvPr id="61" name="Freeform 6">
                    <a:extLst>
                      <a:ext uri="{FF2B5EF4-FFF2-40B4-BE49-F238E27FC236}">
                        <a16:creationId xmlns:a16="http://schemas.microsoft.com/office/drawing/2014/main" id="{A8C65C68-945D-4F82-BFFA-6740E678B60A}"/>
                      </a:ext>
                    </a:extLst>
                  </p:cNvPr>
                  <p:cNvSpPr>
                    <a:spLocks/>
                  </p:cNvSpPr>
                  <p:nvPr/>
                </p:nvSpPr>
                <p:spPr bwMode="auto">
                  <a:xfrm>
                    <a:off x="2901" y="3609"/>
                    <a:ext cx="358" cy="216"/>
                  </a:xfrm>
                  <a:custGeom>
                    <a:avLst/>
                    <a:gdLst>
                      <a:gd name="T0" fmla="*/ 210 w 358"/>
                      <a:gd name="T1" fmla="*/ 36 h 216"/>
                      <a:gd name="T2" fmla="*/ 196 w 358"/>
                      <a:gd name="T3" fmla="*/ 55 h 216"/>
                      <a:gd name="T4" fmla="*/ 176 w 358"/>
                      <a:gd name="T5" fmla="*/ 67 h 216"/>
                      <a:gd name="T6" fmla="*/ 145 w 358"/>
                      <a:gd name="T7" fmla="*/ 76 h 216"/>
                      <a:gd name="T8" fmla="*/ 111 w 358"/>
                      <a:gd name="T9" fmla="*/ 90 h 216"/>
                      <a:gd name="T10" fmla="*/ 88 w 358"/>
                      <a:gd name="T11" fmla="*/ 117 h 216"/>
                      <a:gd name="T12" fmla="*/ 56 w 358"/>
                      <a:gd name="T13" fmla="*/ 142 h 216"/>
                      <a:gd name="T14" fmla="*/ 29 w 358"/>
                      <a:gd name="T15" fmla="*/ 163 h 216"/>
                      <a:gd name="T16" fmla="*/ 11 w 358"/>
                      <a:gd name="T17" fmla="*/ 182 h 216"/>
                      <a:gd name="T18" fmla="*/ 0 w 358"/>
                      <a:gd name="T19" fmla="*/ 200 h 216"/>
                      <a:gd name="T20" fmla="*/ 5 w 358"/>
                      <a:gd name="T21" fmla="*/ 213 h 216"/>
                      <a:gd name="T22" fmla="*/ 17 w 358"/>
                      <a:gd name="T23" fmla="*/ 216 h 216"/>
                      <a:gd name="T24" fmla="*/ 74 w 358"/>
                      <a:gd name="T25" fmla="*/ 201 h 216"/>
                      <a:gd name="T26" fmla="*/ 143 w 358"/>
                      <a:gd name="T27" fmla="*/ 176 h 216"/>
                      <a:gd name="T28" fmla="*/ 207 w 358"/>
                      <a:gd name="T29" fmla="*/ 147 h 216"/>
                      <a:gd name="T30" fmla="*/ 257 w 358"/>
                      <a:gd name="T31" fmla="*/ 113 h 216"/>
                      <a:gd name="T32" fmla="*/ 284 w 358"/>
                      <a:gd name="T33" fmla="*/ 89 h 216"/>
                      <a:gd name="T34" fmla="*/ 288 w 358"/>
                      <a:gd name="T35" fmla="*/ 104 h 216"/>
                      <a:gd name="T36" fmla="*/ 327 w 358"/>
                      <a:gd name="T37" fmla="*/ 87 h 216"/>
                      <a:gd name="T38" fmla="*/ 355 w 358"/>
                      <a:gd name="T39" fmla="*/ 82 h 216"/>
                      <a:gd name="T40" fmla="*/ 358 w 358"/>
                      <a:gd name="T41" fmla="*/ 65 h 216"/>
                      <a:gd name="T42" fmla="*/ 356 w 358"/>
                      <a:gd name="T43" fmla="*/ 48 h 216"/>
                      <a:gd name="T44" fmla="*/ 352 w 358"/>
                      <a:gd name="T45" fmla="*/ 31 h 216"/>
                      <a:gd name="T46" fmla="*/ 346 w 358"/>
                      <a:gd name="T47" fmla="*/ 18 h 216"/>
                      <a:gd name="T48" fmla="*/ 334 w 358"/>
                      <a:gd name="T49" fmla="*/ 0 h 216"/>
                      <a:gd name="T50" fmla="*/ 316 w 358"/>
                      <a:gd name="T51" fmla="*/ 16 h 216"/>
                      <a:gd name="T52" fmla="*/ 288 w 358"/>
                      <a:gd name="T53" fmla="*/ 24 h 216"/>
                      <a:gd name="T54" fmla="*/ 254 w 358"/>
                      <a:gd name="T55" fmla="*/ 27 h 216"/>
                      <a:gd name="T56" fmla="*/ 210 w 358"/>
                      <a:gd name="T57" fmla="*/ 36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58"/>
                      <a:gd name="T88" fmla="*/ 0 h 216"/>
                      <a:gd name="T89" fmla="*/ 358 w 358"/>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58" h="216">
                        <a:moveTo>
                          <a:pt x="210" y="36"/>
                        </a:moveTo>
                        <a:lnTo>
                          <a:pt x="196" y="55"/>
                        </a:lnTo>
                        <a:lnTo>
                          <a:pt x="176" y="67"/>
                        </a:lnTo>
                        <a:lnTo>
                          <a:pt x="145" y="76"/>
                        </a:lnTo>
                        <a:lnTo>
                          <a:pt x="111" y="90"/>
                        </a:lnTo>
                        <a:lnTo>
                          <a:pt x="88" y="117"/>
                        </a:lnTo>
                        <a:lnTo>
                          <a:pt x="56" y="142"/>
                        </a:lnTo>
                        <a:lnTo>
                          <a:pt x="29" y="163"/>
                        </a:lnTo>
                        <a:lnTo>
                          <a:pt x="11" y="182"/>
                        </a:lnTo>
                        <a:lnTo>
                          <a:pt x="0" y="200"/>
                        </a:lnTo>
                        <a:lnTo>
                          <a:pt x="5" y="213"/>
                        </a:lnTo>
                        <a:lnTo>
                          <a:pt x="17" y="216"/>
                        </a:lnTo>
                        <a:lnTo>
                          <a:pt x="74" y="201"/>
                        </a:lnTo>
                        <a:lnTo>
                          <a:pt x="143" y="176"/>
                        </a:lnTo>
                        <a:lnTo>
                          <a:pt x="207" y="147"/>
                        </a:lnTo>
                        <a:lnTo>
                          <a:pt x="257" y="113"/>
                        </a:lnTo>
                        <a:lnTo>
                          <a:pt x="284" y="89"/>
                        </a:lnTo>
                        <a:lnTo>
                          <a:pt x="288" y="104"/>
                        </a:lnTo>
                        <a:lnTo>
                          <a:pt x="327" y="87"/>
                        </a:lnTo>
                        <a:lnTo>
                          <a:pt x="355" y="82"/>
                        </a:lnTo>
                        <a:lnTo>
                          <a:pt x="358" y="65"/>
                        </a:lnTo>
                        <a:lnTo>
                          <a:pt x="356" y="48"/>
                        </a:lnTo>
                        <a:lnTo>
                          <a:pt x="352" y="31"/>
                        </a:lnTo>
                        <a:lnTo>
                          <a:pt x="346" y="18"/>
                        </a:lnTo>
                        <a:lnTo>
                          <a:pt x="334" y="0"/>
                        </a:lnTo>
                        <a:lnTo>
                          <a:pt x="316" y="16"/>
                        </a:lnTo>
                        <a:lnTo>
                          <a:pt x="288" y="24"/>
                        </a:lnTo>
                        <a:lnTo>
                          <a:pt x="254" y="27"/>
                        </a:lnTo>
                        <a:lnTo>
                          <a:pt x="210" y="36"/>
                        </a:lnTo>
                        <a:close/>
                      </a:path>
                    </a:pathLst>
                  </a:custGeom>
                  <a:solidFill>
                    <a:srgbClr val="606080"/>
                  </a:solidFill>
                  <a:ln w="15875">
                    <a:solidFill>
                      <a:srgbClr val="000000"/>
                    </a:solidFill>
                    <a:round/>
                    <a:headEnd/>
                    <a:tailEnd/>
                  </a:ln>
                </p:spPr>
                <p:txBody>
                  <a:bodyPr/>
                  <a:lstStyle/>
                  <a:p>
                    <a:endParaRPr lang="nl-BE"/>
                  </a:p>
                </p:txBody>
              </p:sp>
              <p:sp>
                <p:nvSpPr>
                  <p:cNvPr id="62" name="Freeform 7">
                    <a:extLst>
                      <a:ext uri="{FF2B5EF4-FFF2-40B4-BE49-F238E27FC236}">
                        <a16:creationId xmlns:a16="http://schemas.microsoft.com/office/drawing/2014/main" id="{A6669132-6F14-424C-9D1A-EF3B96953C88}"/>
                      </a:ext>
                    </a:extLst>
                  </p:cNvPr>
                  <p:cNvSpPr>
                    <a:spLocks/>
                  </p:cNvSpPr>
                  <p:nvPr/>
                </p:nvSpPr>
                <p:spPr bwMode="auto">
                  <a:xfrm>
                    <a:off x="2631" y="3565"/>
                    <a:ext cx="355" cy="220"/>
                  </a:xfrm>
                  <a:custGeom>
                    <a:avLst/>
                    <a:gdLst>
                      <a:gd name="T0" fmla="*/ 207 w 355"/>
                      <a:gd name="T1" fmla="*/ 35 h 220"/>
                      <a:gd name="T2" fmla="*/ 196 w 355"/>
                      <a:gd name="T3" fmla="*/ 55 h 220"/>
                      <a:gd name="T4" fmla="*/ 176 w 355"/>
                      <a:gd name="T5" fmla="*/ 68 h 220"/>
                      <a:gd name="T6" fmla="*/ 145 w 355"/>
                      <a:gd name="T7" fmla="*/ 75 h 220"/>
                      <a:gd name="T8" fmla="*/ 111 w 355"/>
                      <a:gd name="T9" fmla="*/ 92 h 220"/>
                      <a:gd name="T10" fmla="*/ 87 w 355"/>
                      <a:gd name="T11" fmla="*/ 117 h 220"/>
                      <a:gd name="T12" fmla="*/ 58 w 355"/>
                      <a:gd name="T13" fmla="*/ 143 h 220"/>
                      <a:gd name="T14" fmla="*/ 30 w 355"/>
                      <a:gd name="T15" fmla="*/ 164 h 220"/>
                      <a:gd name="T16" fmla="*/ 12 w 355"/>
                      <a:gd name="T17" fmla="*/ 183 h 220"/>
                      <a:gd name="T18" fmla="*/ 0 w 355"/>
                      <a:gd name="T19" fmla="*/ 202 h 220"/>
                      <a:gd name="T20" fmla="*/ 5 w 355"/>
                      <a:gd name="T21" fmla="*/ 216 h 220"/>
                      <a:gd name="T22" fmla="*/ 18 w 355"/>
                      <a:gd name="T23" fmla="*/ 220 h 220"/>
                      <a:gd name="T24" fmla="*/ 74 w 355"/>
                      <a:gd name="T25" fmla="*/ 202 h 220"/>
                      <a:gd name="T26" fmla="*/ 144 w 355"/>
                      <a:gd name="T27" fmla="*/ 176 h 220"/>
                      <a:gd name="T28" fmla="*/ 204 w 355"/>
                      <a:gd name="T29" fmla="*/ 146 h 220"/>
                      <a:gd name="T30" fmla="*/ 256 w 355"/>
                      <a:gd name="T31" fmla="*/ 112 h 220"/>
                      <a:gd name="T32" fmla="*/ 280 w 355"/>
                      <a:gd name="T33" fmla="*/ 89 h 220"/>
                      <a:gd name="T34" fmla="*/ 286 w 355"/>
                      <a:gd name="T35" fmla="*/ 105 h 220"/>
                      <a:gd name="T36" fmla="*/ 323 w 355"/>
                      <a:gd name="T37" fmla="*/ 87 h 220"/>
                      <a:gd name="T38" fmla="*/ 354 w 355"/>
                      <a:gd name="T39" fmla="*/ 81 h 220"/>
                      <a:gd name="T40" fmla="*/ 355 w 355"/>
                      <a:gd name="T41" fmla="*/ 66 h 220"/>
                      <a:gd name="T42" fmla="*/ 354 w 355"/>
                      <a:gd name="T43" fmla="*/ 49 h 220"/>
                      <a:gd name="T44" fmla="*/ 351 w 355"/>
                      <a:gd name="T45" fmla="*/ 31 h 220"/>
                      <a:gd name="T46" fmla="*/ 344 w 355"/>
                      <a:gd name="T47" fmla="*/ 18 h 220"/>
                      <a:gd name="T48" fmla="*/ 333 w 355"/>
                      <a:gd name="T49" fmla="*/ 0 h 220"/>
                      <a:gd name="T50" fmla="*/ 314 w 355"/>
                      <a:gd name="T51" fmla="*/ 16 h 220"/>
                      <a:gd name="T52" fmla="*/ 284 w 355"/>
                      <a:gd name="T53" fmla="*/ 23 h 220"/>
                      <a:gd name="T54" fmla="*/ 253 w 355"/>
                      <a:gd name="T55" fmla="*/ 28 h 220"/>
                      <a:gd name="T56" fmla="*/ 207 w 355"/>
                      <a:gd name="T57" fmla="*/ 35 h 2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55"/>
                      <a:gd name="T88" fmla="*/ 0 h 220"/>
                      <a:gd name="T89" fmla="*/ 355 w 355"/>
                      <a:gd name="T90" fmla="*/ 220 h 2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55" h="220">
                        <a:moveTo>
                          <a:pt x="207" y="35"/>
                        </a:moveTo>
                        <a:lnTo>
                          <a:pt x="196" y="55"/>
                        </a:lnTo>
                        <a:lnTo>
                          <a:pt x="176" y="68"/>
                        </a:lnTo>
                        <a:lnTo>
                          <a:pt x="145" y="75"/>
                        </a:lnTo>
                        <a:lnTo>
                          <a:pt x="111" y="92"/>
                        </a:lnTo>
                        <a:lnTo>
                          <a:pt x="87" y="117"/>
                        </a:lnTo>
                        <a:lnTo>
                          <a:pt x="58" y="143"/>
                        </a:lnTo>
                        <a:lnTo>
                          <a:pt x="30" y="164"/>
                        </a:lnTo>
                        <a:lnTo>
                          <a:pt x="12" y="183"/>
                        </a:lnTo>
                        <a:lnTo>
                          <a:pt x="0" y="202"/>
                        </a:lnTo>
                        <a:lnTo>
                          <a:pt x="5" y="216"/>
                        </a:lnTo>
                        <a:lnTo>
                          <a:pt x="18" y="220"/>
                        </a:lnTo>
                        <a:lnTo>
                          <a:pt x="74" y="202"/>
                        </a:lnTo>
                        <a:lnTo>
                          <a:pt x="144" y="176"/>
                        </a:lnTo>
                        <a:lnTo>
                          <a:pt x="204" y="146"/>
                        </a:lnTo>
                        <a:lnTo>
                          <a:pt x="256" y="112"/>
                        </a:lnTo>
                        <a:lnTo>
                          <a:pt x="280" y="89"/>
                        </a:lnTo>
                        <a:lnTo>
                          <a:pt x="286" y="105"/>
                        </a:lnTo>
                        <a:lnTo>
                          <a:pt x="323" y="87"/>
                        </a:lnTo>
                        <a:lnTo>
                          <a:pt x="354" y="81"/>
                        </a:lnTo>
                        <a:lnTo>
                          <a:pt x="355" y="66"/>
                        </a:lnTo>
                        <a:lnTo>
                          <a:pt x="354" y="49"/>
                        </a:lnTo>
                        <a:lnTo>
                          <a:pt x="351" y="31"/>
                        </a:lnTo>
                        <a:lnTo>
                          <a:pt x="344" y="18"/>
                        </a:lnTo>
                        <a:lnTo>
                          <a:pt x="333" y="0"/>
                        </a:lnTo>
                        <a:lnTo>
                          <a:pt x="314" y="16"/>
                        </a:lnTo>
                        <a:lnTo>
                          <a:pt x="284" y="23"/>
                        </a:lnTo>
                        <a:lnTo>
                          <a:pt x="253" y="28"/>
                        </a:lnTo>
                        <a:lnTo>
                          <a:pt x="207" y="35"/>
                        </a:lnTo>
                        <a:close/>
                      </a:path>
                    </a:pathLst>
                  </a:custGeom>
                  <a:solidFill>
                    <a:srgbClr val="606080"/>
                  </a:solidFill>
                  <a:ln w="15875">
                    <a:solidFill>
                      <a:srgbClr val="000000"/>
                    </a:solidFill>
                    <a:round/>
                    <a:headEnd/>
                    <a:tailEnd/>
                  </a:ln>
                </p:spPr>
                <p:txBody>
                  <a:bodyPr/>
                  <a:lstStyle/>
                  <a:p>
                    <a:endParaRPr lang="nl-BE"/>
                  </a:p>
                </p:txBody>
              </p:sp>
            </p:grpSp>
            <p:sp>
              <p:nvSpPr>
                <p:cNvPr id="60" name="Freeform 8">
                  <a:extLst>
                    <a:ext uri="{FF2B5EF4-FFF2-40B4-BE49-F238E27FC236}">
                      <a16:creationId xmlns:a16="http://schemas.microsoft.com/office/drawing/2014/main" id="{329C4AC8-B8AD-4FB5-8A57-84289073DFDC}"/>
                    </a:ext>
                  </a:extLst>
                </p:cNvPr>
                <p:cNvSpPr>
                  <a:spLocks/>
                </p:cNvSpPr>
                <p:nvPr/>
              </p:nvSpPr>
              <p:spPr bwMode="auto">
                <a:xfrm>
                  <a:off x="2723" y="2710"/>
                  <a:ext cx="611" cy="1004"/>
                </a:xfrm>
                <a:custGeom>
                  <a:avLst/>
                  <a:gdLst>
                    <a:gd name="T0" fmla="*/ 210 w 611"/>
                    <a:gd name="T1" fmla="*/ 25 h 1004"/>
                    <a:gd name="T2" fmla="*/ 145 w 611"/>
                    <a:gd name="T3" fmla="*/ 127 h 1004"/>
                    <a:gd name="T4" fmla="*/ 120 w 611"/>
                    <a:gd name="T5" fmla="*/ 221 h 1004"/>
                    <a:gd name="T6" fmla="*/ 104 w 611"/>
                    <a:gd name="T7" fmla="*/ 313 h 1004"/>
                    <a:gd name="T8" fmla="*/ 89 w 611"/>
                    <a:gd name="T9" fmla="*/ 389 h 1004"/>
                    <a:gd name="T10" fmla="*/ 52 w 611"/>
                    <a:gd name="T11" fmla="*/ 451 h 1004"/>
                    <a:gd name="T12" fmla="*/ 43 w 611"/>
                    <a:gd name="T13" fmla="*/ 504 h 1004"/>
                    <a:gd name="T14" fmla="*/ 52 w 611"/>
                    <a:gd name="T15" fmla="*/ 559 h 1004"/>
                    <a:gd name="T16" fmla="*/ 75 w 611"/>
                    <a:gd name="T17" fmla="*/ 645 h 1004"/>
                    <a:gd name="T18" fmla="*/ 80 w 611"/>
                    <a:gd name="T19" fmla="*/ 716 h 1004"/>
                    <a:gd name="T20" fmla="*/ 65 w 611"/>
                    <a:gd name="T21" fmla="*/ 778 h 1004"/>
                    <a:gd name="T22" fmla="*/ 43 w 611"/>
                    <a:gd name="T23" fmla="*/ 849 h 1004"/>
                    <a:gd name="T24" fmla="*/ 16 w 611"/>
                    <a:gd name="T25" fmla="*/ 917 h 1004"/>
                    <a:gd name="T26" fmla="*/ 0 w 611"/>
                    <a:gd name="T27" fmla="*/ 970 h 1004"/>
                    <a:gd name="T28" fmla="*/ 55 w 611"/>
                    <a:gd name="T29" fmla="*/ 949 h 1004"/>
                    <a:gd name="T30" fmla="*/ 121 w 611"/>
                    <a:gd name="T31" fmla="*/ 912 h 1004"/>
                    <a:gd name="T32" fmla="*/ 198 w 611"/>
                    <a:gd name="T33" fmla="*/ 896 h 1004"/>
                    <a:gd name="T34" fmla="*/ 247 w 611"/>
                    <a:gd name="T35" fmla="*/ 880 h 1004"/>
                    <a:gd name="T36" fmla="*/ 257 w 611"/>
                    <a:gd name="T37" fmla="*/ 836 h 1004"/>
                    <a:gd name="T38" fmla="*/ 246 w 611"/>
                    <a:gd name="T39" fmla="*/ 784 h 1004"/>
                    <a:gd name="T40" fmla="*/ 257 w 611"/>
                    <a:gd name="T41" fmla="*/ 714 h 1004"/>
                    <a:gd name="T42" fmla="*/ 268 w 611"/>
                    <a:gd name="T43" fmla="*/ 637 h 1004"/>
                    <a:gd name="T44" fmla="*/ 256 w 611"/>
                    <a:gd name="T45" fmla="*/ 577 h 1004"/>
                    <a:gd name="T46" fmla="*/ 235 w 611"/>
                    <a:gd name="T47" fmla="*/ 525 h 1004"/>
                    <a:gd name="T48" fmla="*/ 240 w 611"/>
                    <a:gd name="T49" fmla="*/ 489 h 1004"/>
                    <a:gd name="T50" fmla="*/ 256 w 611"/>
                    <a:gd name="T51" fmla="*/ 438 h 1004"/>
                    <a:gd name="T52" fmla="*/ 281 w 611"/>
                    <a:gd name="T53" fmla="*/ 383 h 1004"/>
                    <a:gd name="T54" fmla="*/ 315 w 611"/>
                    <a:gd name="T55" fmla="*/ 321 h 1004"/>
                    <a:gd name="T56" fmla="*/ 340 w 611"/>
                    <a:gd name="T57" fmla="*/ 235 h 1004"/>
                    <a:gd name="T58" fmla="*/ 367 w 611"/>
                    <a:gd name="T59" fmla="*/ 143 h 1004"/>
                    <a:gd name="T60" fmla="*/ 361 w 611"/>
                    <a:gd name="T61" fmla="*/ 235 h 1004"/>
                    <a:gd name="T62" fmla="*/ 367 w 611"/>
                    <a:gd name="T63" fmla="*/ 338 h 1004"/>
                    <a:gd name="T64" fmla="*/ 371 w 611"/>
                    <a:gd name="T65" fmla="*/ 384 h 1004"/>
                    <a:gd name="T66" fmla="*/ 367 w 611"/>
                    <a:gd name="T67" fmla="*/ 454 h 1004"/>
                    <a:gd name="T68" fmla="*/ 351 w 611"/>
                    <a:gd name="T69" fmla="*/ 525 h 1004"/>
                    <a:gd name="T70" fmla="*/ 354 w 611"/>
                    <a:gd name="T71" fmla="*/ 602 h 1004"/>
                    <a:gd name="T72" fmla="*/ 358 w 611"/>
                    <a:gd name="T73" fmla="*/ 679 h 1004"/>
                    <a:gd name="T74" fmla="*/ 354 w 611"/>
                    <a:gd name="T75" fmla="*/ 781 h 1004"/>
                    <a:gd name="T76" fmla="*/ 336 w 611"/>
                    <a:gd name="T77" fmla="*/ 855 h 1004"/>
                    <a:gd name="T78" fmla="*/ 314 w 611"/>
                    <a:gd name="T79" fmla="*/ 927 h 1004"/>
                    <a:gd name="T80" fmla="*/ 278 w 611"/>
                    <a:gd name="T81" fmla="*/ 1004 h 1004"/>
                    <a:gd name="T82" fmla="*/ 345 w 611"/>
                    <a:gd name="T83" fmla="*/ 975 h 1004"/>
                    <a:gd name="T84" fmla="*/ 401 w 611"/>
                    <a:gd name="T85" fmla="*/ 945 h 1004"/>
                    <a:gd name="T86" fmla="*/ 463 w 611"/>
                    <a:gd name="T87" fmla="*/ 933 h 1004"/>
                    <a:gd name="T88" fmla="*/ 517 w 611"/>
                    <a:gd name="T89" fmla="*/ 921 h 1004"/>
                    <a:gd name="T90" fmla="*/ 521 w 611"/>
                    <a:gd name="T91" fmla="*/ 886 h 1004"/>
                    <a:gd name="T92" fmla="*/ 525 w 611"/>
                    <a:gd name="T93" fmla="*/ 841 h 1004"/>
                    <a:gd name="T94" fmla="*/ 519 w 611"/>
                    <a:gd name="T95" fmla="*/ 793 h 1004"/>
                    <a:gd name="T96" fmla="*/ 514 w 611"/>
                    <a:gd name="T97" fmla="*/ 739 h 1004"/>
                    <a:gd name="T98" fmla="*/ 531 w 611"/>
                    <a:gd name="T99" fmla="*/ 677 h 1004"/>
                    <a:gd name="T100" fmla="*/ 546 w 611"/>
                    <a:gd name="T101" fmla="*/ 620 h 1004"/>
                    <a:gd name="T102" fmla="*/ 559 w 611"/>
                    <a:gd name="T103" fmla="*/ 550 h 1004"/>
                    <a:gd name="T104" fmla="*/ 571 w 611"/>
                    <a:gd name="T105" fmla="*/ 488 h 1004"/>
                    <a:gd name="T106" fmla="*/ 577 w 611"/>
                    <a:gd name="T107" fmla="*/ 436 h 1004"/>
                    <a:gd name="T108" fmla="*/ 573 w 611"/>
                    <a:gd name="T109" fmla="*/ 384 h 1004"/>
                    <a:gd name="T110" fmla="*/ 564 w 611"/>
                    <a:gd name="T111" fmla="*/ 338 h 1004"/>
                    <a:gd name="T112" fmla="*/ 571 w 611"/>
                    <a:gd name="T113" fmla="*/ 272 h 1004"/>
                    <a:gd name="T114" fmla="*/ 586 w 611"/>
                    <a:gd name="T115" fmla="*/ 216 h 1004"/>
                    <a:gd name="T116" fmla="*/ 607 w 611"/>
                    <a:gd name="T117" fmla="*/ 143 h 1004"/>
                    <a:gd name="T118" fmla="*/ 611 w 611"/>
                    <a:gd name="T119" fmla="*/ 0 h 1004"/>
                    <a:gd name="T120" fmla="*/ 257 w 611"/>
                    <a:gd name="T121" fmla="*/ 45 h 1004"/>
                    <a:gd name="T122" fmla="*/ 210 w 611"/>
                    <a:gd name="T123" fmla="*/ 25 h 10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11"/>
                    <a:gd name="T187" fmla="*/ 0 h 1004"/>
                    <a:gd name="T188" fmla="*/ 611 w 611"/>
                    <a:gd name="T189" fmla="*/ 1004 h 10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11" h="1004">
                      <a:moveTo>
                        <a:pt x="210" y="25"/>
                      </a:moveTo>
                      <a:lnTo>
                        <a:pt x="145" y="127"/>
                      </a:lnTo>
                      <a:lnTo>
                        <a:pt x="120" y="221"/>
                      </a:lnTo>
                      <a:lnTo>
                        <a:pt x="104" y="313"/>
                      </a:lnTo>
                      <a:lnTo>
                        <a:pt x="89" y="389"/>
                      </a:lnTo>
                      <a:lnTo>
                        <a:pt x="52" y="451"/>
                      </a:lnTo>
                      <a:lnTo>
                        <a:pt x="43" y="504"/>
                      </a:lnTo>
                      <a:lnTo>
                        <a:pt x="52" y="559"/>
                      </a:lnTo>
                      <a:lnTo>
                        <a:pt x="75" y="645"/>
                      </a:lnTo>
                      <a:lnTo>
                        <a:pt x="80" y="716"/>
                      </a:lnTo>
                      <a:lnTo>
                        <a:pt x="65" y="778"/>
                      </a:lnTo>
                      <a:lnTo>
                        <a:pt x="43" y="849"/>
                      </a:lnTo>
                      <a:lnTo>
                        <a:pt x="16" y="917"/>
                      </a:lnTo>
                      <a:lnTo>
                        <a:pt x="0" y="970"/>
                      </a:lnTo>
                      <a:lnTo>
                        <a:pt x="55" y="949"/>
                      </a:lnTo>
                      <a:lnTo>
                        <a:pt x="121" y="912"/>
                      </a:lnTo>
                      <a:lnTo>
                        <a:pt x="198" y="896"/>
                      </a:lnTo>
                      <a:lnTo>
                        <a:pt x="247" y="880"/>
                      </a:lnTo>
                      <a:lnTo>
                        <a:pt x="257" y="836"/>
                      </a:lnTo>
                      <a:lnTo>
                        <a:pt x="246" y="784"/>
                      </a:lnTo>
                      <a:lnTo>
                        <a:pt x="257" y="714"/>
                      </a:lnTo>
                      <a:lnTo>
                        <a:pt x="268" y="637"/>
                      </a:lnTo>
                      <a:lnTo>
                        <a:pt x="256" y="577"/>
                      </a:lnTo>
                      <a:lnTo>
                        <a:pt x="235" y="525"/>
                      </a:lnTo>
                      <a:lnTo>
                        <a:pt x="240" y="489"/>
                      </a:lnTo>
                      <a:lnTo>
                        <a:pt x="256" y="438"/>
                      </a:lnTo>
                      <a:lnTo>
                        <a:pt x="281" y="383"/>
                      </a:lnTo>
                      <a:lnTo>
                        <a:pt x="315" y="321"/>
                      </a:lnTo>
                      <a:lnTo>
                        <a:pt x="340" y="235"/>
                      </a:lnTo>
                      <a:lnTo>
                        <a:pt x="367" y="143"/>
                      </a:lnTo>
                      <a:lnTo>
                        <a:pt x="361" y="235"/>
                      </a:lnTo>
                      <a:lnTo>
                        <a:pt x="367" y="338"/>
                      </a:lnTo>
                      <a:lnTo>
                        <a:pt x="371" y="384"/>
                      </a:lnTo>
                      <a:lnTo>
                        <a:pt x="367" y="454"/>
                      </a:lnTo>
                      <a:lnTo>
                        <a:pt x="351" y="525"/>
                      </a:lnTo>
                      <a:lnTo>
                        <a:pt x="354" y="602"/>
                      </a:lnTo>
                      <a:lnTo>
                        <a:pt x="358" y="679"/>
                      </a:lnTo>
                      <a:lnTo>
                        <a:pt x="354" y="781"/>
                      </a:lnTo>
                      <a:lnTo>
                        <a:pt x="336" y="855"/>
                      </a:lnTo>
                      <a:lnTo>
                        <a:pt x="314" y="927"/>
                      </a:lnTo>
                      <a:lnTo>
                        <a:pt x="278" y="1004"/>
                      </a:lnTo>
                      <a:lnTo>
                        <a:pt x="345" y="975"/>
                      </a:lnTo>
                      <a:lnTo>
                        <a:pt x="401" y="945"/>
                      </a:lnTo>
                      <a:lnTo>
                        <a:pt x="463" y="933"/>
                      </a:lnTo>
                      <a:lnTo>
                        <a:pt x="517" y="921"/>
                      </a:lnTo>
                      <a:lnTo>
                        <a:pt x="521" y="886"/>
                      </a:lnTo>
                      <a:lnTo>
                        <a:pt x="525" y="841"/>
                      </a:lnTo>
                      <a:lnTo>
                        <a:pt x="519" y="793"/>
                      </a:lnTo>
                      <a:lnTo>
                        <a:pt x="514" y="739"/>
                      </a:lnTo>
                      <a:lnTo>
                        <a:pt x="531" y="677"/>
                      </a:lnTo>
                      <a:lnTo>
                        <a:pt x="546" y="620"/>
                      </a:lnTo>
                      <a:lnTo>
                        <a:pt x="559" y="550"/>
                      </a:lnTo>
                      <a:lnTo>
                        <a:pt x="571" y="488"/>
                      </a:lnTo>
                      <a:lnTo>
                        <a:pt x="577" y="436"/>
                      </a:lnTo>
                      <a:lnTo>
                        <a:pt x="573" y="384"/>
                      </a:lnTo>
                      <a:lnTo>
                        <a:pt x="564" y="338"/>
                      </a:lnTo>
                      <a:lnTo>
                        <a:pt x="571" y="272"/>
                      </a:lnTo>
                      <a:lnTo>
                        <a:pt x="586" y="216"/>
                      </a:lnTo>
                      <a:lnTo>
                        <a:pt x="607" y="143"/>
                      </a:lnTo>
                      <a:lnTo>
                        <a:pt x="611" y="0"/>
                      </a:lnTo>
                      <a:lnTo>
                        <a:pt x="257" y="45"/>
                      </a:lnTo>
                      <a:lnTo>
                        <a:pt x="210" y="25"/>
                      </a:lnTo>
                      <a:close/>
                    </a:path>
                  </a:pathLst>
                </a:custGeom>
                <a:solidFill>
                  <a:srgbClr val="8080A0"/>
                </a:solidFill>
                <a:ln w="15875">
                  <a:solidFill>
                    <a:srgbClr val="000000"/>
                  </a:solidFill>
                  <a:round/>
                  <a:headEnd/>
                  <a:tailEnd/>
                </a:ln>
              </p:spPr>
              <p:txBody>
                <a:bodyPr/>
                <a:lstStyle/>
                <a:p>
                  <a:endParaRPr lang="nl-BE"/>
                </a:p>
              </p:txBody>
            </p:sp>
          </p:grpSp>
          <p:grpSp>
            <p:nvGrpSpPr>
              <p:cNvPr id="44" name="Group 9">
                <a:extLst>
                  <a:ext uri="{FF2B5EF4-FFF2-40B4-BE49-F238E27FC236}">
                    <a16:creationId xmlns:a16="http://schemas.microsoft.com/office/drawing/2014/main" id="{C09469BD-334C-46C3-A947-59F8FE2F634A}"/>
                  </a:ext>
                </a:extLst>
              </p:cNvPr>
              <p:cNvGrpSpPr>
                <a:grpSpLocks/>
              </p:cNvGrpSpPr>
              <p:nvPr/>
            </p:nvGrpSpPr>
            <p:grpSpPr bwMode="auto">
              <a:xfrm>
                <a:off x="2317" y="1887"/>
                <a:ext cx="1509" cy="944"/>
                <a:chOff x="2317" y="1887"/>
                <a:chExt cx="1509" cy="944"/>
              </a:xfrm>
            </p:grpSpPr>
            <p:sp>
              <p:nvSpPr>
                <p:cNvPr id="45" name="Freeform 10">
                  <a:extLst>
                    <a:ext uri="{FF2B5EF4-FFF2-40B4-BE49-F238E27FC236}">
                      <a16:creationId xmlns:a16="http://schemas.microsoft.com/office/drawing/2014/main" id="{3C419653-D7C4-4C52-B8DB-A890156327CF}"/>
                    </a:ext>
                  </a:extLst>
                </p:cNvPr>
                <p:cNvSpPr>
                  <a:spLocks/>
                </p:cNvSpPr>
                <p:nvPr/>
              </p:nvSpPr>
              <p:spPr bwMode="auto">
                <a:xfrm>
                  <a:off x="3367" y="2058"/>
                  <a:ext cx="237" cy="273"/>
                </a:xfrm>
                <a:custGeom>
                  <a:avLst/>
                  <a:gdLst>
                    <a:gd name="T0" fmla="*/ 0 w 237"/>
                    <a:gd name="T1" fmla="*/ 162 h 273"/>
                    <a:gd name="T2" fmla="*/ 15 w 237"/>
                    <a:gd name="T3" fmla="*/ 100 h 273"/>
                    <a:gd name="T4" fmla="*/ 31 w 237"/>
                    <a:gd name="T5" fmla="*/ 63 h 273"/>
                    <a:gd name="T6" fmla="*/ 58 w 237"/>
                    <a:gd name="T7" fmla="*/ 29 h 273"/>
                    <a:gd name="T8" fmla="*/ 93 w 237"/>
                    <a:gd name="T9" fmla="*/ 0 h 273"/>
                    <a:gd name="T10" fmla="*/ 102 w 237"/>
                    <a:gd name="T11" fmla="*/ 49 h 273"/>
                    <a:gd name="T12" fmla="*/ 123 w 237"/>
                    <a:gd name="T13" fmla="*/ 91 h 273"/>
                    <a:gd name="T14" fmla="*/ 164 w 237"/>
                    <a:gd name="T15" fmla="*/ 144 h 273"/>
                    <a:gd name="T16" fmla="*/ 213 w 237"/>
                    <a:gd name="T17" fmla="*/ 185 h 273"/>
                    <a:gd name="T18" fmla="*/ 237 w 237"/>
                    <a:gd name="T19" fmla="*/ 190 h 273"/>
                    <a:gd name="T20" fmla="*/ 214 w 237"/>
                    <a:gd name="T21" fmla="*/ 237 h 273"/>
                    <a:gd name="T22" fmla="*/ 189 w 237"/>
                    <a:gd name="T23" fmla="*/ 273 h 273"/>
                    <a:gd name="T24" fmla="*/ 118 w 237"/>
                    <a:gd name="T25" fmla="*/ 245 h 273"/>
                    <a:gd name="T26" fmla="*/ 0 w 237"/>
                    <a:gd name="T27" fmla="*/ 162 h 2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7"/>
                    <a:gd name="T43" fmla="*/ 0 h 273"/>
                    <a:gd name="T44" fmla="*/ 237 w 237"/>
                    <a:gd name="T45" fmla="*/ 273 h 2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7" h="273">
                      <a:moveTo>
                        <a:pt x="0" y="162"/>
                      </a:moveTo>
                      <a:lnTo>
                        <a:pt x="15" y="100"/>
                      </a:lnTo>
                      <a:lnTo>
                        <a:pt x="31" y="63"/>
                      </a:lnTo>
                      <a:lnTo>
                        <a:pt x="58" y="29"/>
                      </a:lnTo>
                      <a:lnTo>
                        <a:pt x="93" y="0"/>
                      </a:lnTo>
                      <a:lnTo>
                        <a:pt x="102" y="49"/>
                      </a:lnTo>
                      <a:lnTo>
                        <a:pt x="123" y="91"/>
                      </a:lnTo>
                      <a:lnTo>
                        <a:pt x="164" y="144"/>
                      </a:lnTo>
                      <a:lnTo>
                        <a:pt x="213" y="185"/>
                      </a:lnTo>
                      <a:lnTo>
                        <a:pt x="237" y="190"/>
                      </a:lnTo>
                      <a:lnTo>
                        <a:pt x="214" y="237"/>
                      </a:lnTo>
                      <a:lnTo>
                        <a:pt x="189" y="273"/>
                      </a:lnTo>
                      <a:lnTo>
                        <a:pt x="118" y="245"/>
                      </a:lnTo>
                      <a:lnTo>
                        <a:pt x="0" y="162"/>
                      </a:lnTo>
                      <a:close/>
                    </a:path>
                  </a:pathLst>
                </a:custGeom>
                <a:solidFill>
                  <a:srgbClr val="E0E0FF"/>
                </a:solidFill>
                <a:ln w="15875">
                  <a:solidFill>
                    <a:srgbClr val="000000"/>
                  </a:solidFill>
                  <a:round/>
                  <a:headEnd/>
                  <a:tailEnd/>
                </a:ln>
              </p:spPr>
              <p:txBody>
                <a:bodyPr/>
                <a:lstStyle/>
                <a:p>
                  <a:endParaRPr lang="nl-BE"/>
                </a:p>
              </p:txBody>
            </p:sp>
            <p:sp>
              <p:nvSpPr>
                <p:cNvPr id="46" name="Freeform 11">
                  <a:extLst>
                    <a:ext uri="{FF2B5EF4-FFF2-40B4-BE49-F238E27FC236}">
                      <a16:creationId xmlns:a16="http://schemas.microsoft.com/office/drawing/2014/main" id="{18A27A56-DEEB-4D93-9649-1CE4586289D2}"/>
                    </a:ext>
                  </a:extLst>
                </p:cNvPr>
                <p:cNvSpPr>
                  <a:spLocks/>
                </p:cNvSpPr>
                <p:nvPr/>
              </p:nvSpPr>
              <p:spPr bwMode="auto">
                <a:xfrm>
                  <a:off x="2550" y="2190"/>
                  <a:ext cx="232" cy="219"/>
                </a:xfrm>
                <a:custGeom>
                  <a:avLst/>
                  <a:gdLst>
                    <a:gd name="T0" fmla="*/ 0 w 232"/>
                    <a:gd name="T1" fmla="*/ 136 h 219"/>
                    <a:gd name="T2" fmla="*/ 63 w 232"/>
                    <a:gd name="T3" fmla="*/ 219 h 219"/>
                    <a:gd name="T4" fmla="*/ 121 w 232"/>
                    <a:gd name="T5" fmla="*/ 207 h 219"/>
                    <a:gd name="T6" fmla="*/ 173 w 232"/>
                    <a:gd name="T7" fmla="*/ 173 h 219"/>
                    <a:gd name="T8" fmla="*/ 225 w 232"/>
                    <a:gd name="T9" fmla="*/ 136 h 219"/>
                    <a:gd name="T10" fmla="*/ 232 w 232"/>
                    <a:gd name="T11" fmla="*/ 87 h 219"/>
                    <a:gd name="T12" fmla="*/ 130 w 232"/>
                    <a:gd name="T13" fmla="*/ 0 h 219"/>
                    <a:gd name="T14" fmla="*/ 72 w 232"/>
                    <a:gd name="T15" fmla="*/ 62 h 219"/>
                    <a:gd name="T16" fmla="*/ 0 w 232"/>
                    <a:gd name="T17" fmla="*/ 136 h 2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2"/>
                    <a:gd name="T28" fmla="*/ 0 h 219"/>
                    <a:gd name="T29" fmla="*/ 232 w 232"/>
                    <a:gd name="T30" fmla="*/ 219 h 2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2" h="219">
                      <a:moveTo>
                        <a:pt x="0" y="136"/>
                      </a:moveTo>
                      <a:lnTo>
                        <a:pt x="63" y="219"/>
                      </a:lnTo>
                      <a:lnTo>
                        <a:pt x="121" y="207"/>
                      </a:lnTo>
                      <a:lnTo>
                        <a:pt x="173" y="173"/>
                      </a:lnTo>
                      <a:lnTo>
                        <a:pt x="225" y="136"/>
                      </a:lnTo>
                      <a:lnTo>
                        <a:pt x="232" y="87"/>
                      </a:lnTo>
                      <a:lnTo>
                        <a:pt x="130" y="0"/>
                      </a:lnTo>
                      <a:lnTo>
                        <a:pt x="72" y="62"/>
                      </a:lnTo>
                      <a:lnTo>
                        <a:pt x="0" y="136"/>
                      </a:lnTo>
                      <a:close/>
                    </a:path>
                  </a:pathLst>
                </a:custGeom>
                <a:solidFill>
                  <a:srgbClr val="E0E0FF"/>
                </a:solidFill>
                <a:ln w="15875">
                  <a:solidFill>
                    <a:srgbClr val="000000"/>
                  </a:solidFill>
                  <a:round/>
                  <a:headEnd/>
                  <a:tailEnd/>
                </a:ln>
              </p:spPr>
              <p:txBody>
                <a:bodyPr/>
                <a:lstStyle/>
                <a:p>
                  <a:endParaRPr lang="nl-BE"/>
                </a:p>
              </p:txBody>
            </p:sp>
            <p:sp>
              <p:nvSpPr>
                <p:cNvPr id="47" name="Freeform 12">
                  <a:extLst>
                    <a:ext uri="{FF2B5EF4-FFF2-40B4-BE49-F238E27FC236}">
                      <a16:creationId xmlns:a16="http://schemas.microsoft.com/office/drawing/2014/main" id="{1AB33990-B870-40C8-8851-57AC9991F435}"/>
                    </a:ext>
                  </a:extLst>
                </p:cNvPr>
                <p:cNvSpPr>
                  <a:spLocks/>
                </p:cNvSpPr>
                <p:nvPr/>
              </p:nvSpPr>
              <p:spPr bwMode="auto">
                <a:xfrm>
                  <a:off x="2593" y="2054"/>
                  <a:ext cx="984" cy="777"/>
                </a:xfrm>
                <a:custGeom>
                  <a:avLst/>
                  <a:gdLst>
                    <a:gd name="T0" fmla="*/ 571 w 984"/>
                    <a:gd name="T1" fmla="*/ 36 h 777"/>
                    <a:gd name="T2" fmla="*/ 663 w 984"/>
                    <a:gd name="T3" fmla="*/ 59 h 777"/>
                    <a:gd name="T4" fmla="*/ 701 w 984"/>
                    <a:gd name="T5" fmla="*/ 78 h 777"/>
                    <a:gd name="T6" fmla="*/ 729 w 984"/>
                    <a:gd name="T7" fmla="*/ 105 h 777"/>
                    <a:gd name="T8" fmla="*/ 778 w 984"/>
                    <a:gd name="T9" fmla="*/ 127 h 777"/>
                    <a:gd name="T10" fmla="*/ 834 w 984"/>
                    <a:gd name="T11" fmla="*/ 189 h 777"/>
                    <a:gd name="T12" fmla="*/ 897 w 984"/>
                    <a:gd name="T13" fmla="*/ 237 h 777"/>
                    <a:gd name="T14" fmla="*/ 983 w 984"/>
                    <a:gd name="T15" fmla="*/ 259 h 777"/>
                    <a:gd name="T16" fmla="*/ 980 w 984"/>
                    <a:gd name="T17" fmla="*/ 358 h 777"/>
                    <a:gd name="T18" fmla="*/ 946 w 984"/>
                    <a:gd name="T19" fmla="*/ 451 h 777"/>
                    <a:gd name="T20" fmla="*/ 872 w 984"/>
                    <a:gd name="T21" fmla="*/ 478 h 777"/>
                    <a:gd name="T22" fmla="*/ 803 w 984"/>
                    <a:gd name="T23" fmla="*/ 500 h 777"/>
                    <a:gd name="T24" fmla="*/ 818 w 984"/>
                    <a:gd name="T25" fmla="*/ 592 h 777"/>
                    <a:gd name="T26" fmla="*/ 820 w 984"/>
                    <a:gd name="T27" fmla="*/ 713 h 777"/>
                    <a:gd name="T28" fmla="*/ 762 w 984"/>
                    <a:gd name="T29" fmla="*/ 744 h 777"/>
                    <a:gd name="T30" fmla="*/ 635 w 984"/>
                    <a:gd name="T31" fmla="*/ 761 h 777"/>
                    <a:gd name="T32" fmla="*/ 516 w 984"/>
                    <a:gd name="T33" fmla="*/ 755 h 777"/>
                    <a:gd name="T34" fmla="*/ 420 w 984"/>
                    <a:gd name="T35" fmla="*/ 777 h 777"/>
                    <a:gd name="T36" fmla="*/ 281 w 984"/>
                    <a:gd name="T37" fmla="*/ 746 h 777"/>
                    <a:gd name="T38" fmla="*/ 207 w 984"/>
                    <a:gd name="T39" fmla="*/ 709 h 777"/>
                    <a:gd name="T40" fmla="*/ 199 w 984"/>
                    <a:gd name="T41" fmla="*/ 613 h 777"/>
                    <a:gd name="T42" fmla="*/ 182 w 984"/>
                    <a:gd name="T43" fmla="*/ 530 h 777"/>
                    <a:gd name="T44" fmla="*/ 134 w 984"/>
                    <a:gd name="T45" fmla="*/ 481 h 777"/>
                    <a:gd name="T46" fmla="*/ 108 w 984"/>
                    <a:gd name="T47" fmla="*/ 407 h 777"/>
                    <a:gd name="T48" fmla="*/ 46 w 984"/>
                    <a:gd name="T49" fmla="*/ 379 h 777"/>
                    <a:gd name="T50" fmla="*/ 0 w 984"/>
                    <a:gd name="T51" fmla="*/ 342 h 777"/>
                    <a:gd name="T52" fmla="*/ 75 w 984"/>
                    <a:gd name="T53" fmla="*/ 314 h 777"/>
                    <a:gd name="T54" fmla="*/ 154 w 984"/>
                    <a:gd name="T55" fmla="*/ 234 h 777"/>
                    <a:gd name="T56" fmla="*/ 182 w 984"/>
                    <a:gd name="T57" fmla="*/ 167 h 777"/>
                    <a:gd name="T58" fmla="*/ 214 w 984"/>
                    <a:gd name="T59" fmla="*/ 107 h 777"/>
                    <a:gd name="T60" fmla="*/ 262 w 984"/>
                    <a:gd name="T61" fmla="*/ 67 h 777"/>
                    <a:gd name="T62" fmla="*/ 337 w 984"/>
                    <a:gd name="T63" fmla="*/ 25 h 7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84"/>
                    <a:gd name="T97" fmla="*/ 0 h 777"/>
                    <a:gd name="T98" fmla="*/ 984 w 984"/>
                    <a:gd name="T99" fmla="*/ 777 h 77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84" h="777">
                      <a:moveTo>
                        <a:pt x="433" y="0"/>
                      </a:moveTo>
                      <a:lnTo>
                        <a:pt x="571" y="36"/>
                      </a:lnTo>
                      <a:lnTo>
                        <a:pt x="626" y="47"/>
                      </a:lnTo>
                      <a:lnTo>
                        <a:pt x="663" y="59"/>
                      </a:lnTo>
                      <a:lnTo>
                        <a:pt x="682" y="67"/>
                      </a:lnTo>
                      <a:lnTo>
                        <a:pt x="701" y="78"/>
                      </a:lnTo>
                      <a:lnTo>
                        <a:pt x="716" y="90"/>
                      </a:lnTo>
                      <a:lnTo>
                        <a:pt x="729" y="105"/>
                      </a:lnTo>
                      <a:lnTo>
                        <a:pt x="741" y="129"/>
                      </a:lnTo>
                      <a:lnTo>
                        <a:pt x="778" y="127"/>
                      </a:lnTo>
                      <a:lnTo>
                        <a:pt x="803" y="160"/>
                      </a:lnTo>
                      <a:lnTo>
                        <a:pt x="834" y="189"/>
                      </a:lnTo>
                      <a:lnTo>
                        <a:pt x="861" y="213"/>
                      </a:lnTo>
                      <a:lnTo>
                        <a:pt x="897" y="237"/>
                      </a:lnTo>
                      <a:lnTo>
                        <a:pt x="938" y="252"/>
                      </a:lnTo>
                      <a:lnTo>
                        <a:pt x="983" y="259"/>
                      </a:lnTo>
                      <a:lnTo>
                        <a:pt x="984" y="297"/>
                      </a:lnTo>
                      <a:lnTo>
                        <a:pt x="980" y="358"/>
                      </a:lnTo>
                      <a:lnTo>
                        <a:pt x="965" y="414"/>
                      </a:lnTo>
                      <a:lnTo>
                        <a:pt x="946" y="451"/>
                      </a:lnTo>
                      <a:lnTo>
                        <a:pt x="916" y="475"/>
                      </a:lnTo>
                      <a:lnTo>
                        <a:pt x="872" y="478"/>
                      </a:lnTo>
                      <a:lnTo>
                        <a:pt x="817" y="463"/>
                      </a:lnTo>
                      <a:lnTo>
                        <a:pt x="803" y="500"/>
                      </a:lnTo>
                      <a:lnTo>
                        <a:pt x="806" y="542"/>
                      </a:lnTo>
                      <a:lnTo>
                        <a:pt x="818" y="592"/>
                      </a:lnTo>
                      <a:lnTo>
                        <a:pt x="823" y="654"/>
                      </a:lnTo>
                      <a:lnTo>
                        <a:pt x="820" y="713"/>
                      </a:lnTo>
                      <a:lnTo>
                        <a:pt x="821" y="750"/>
                      </a:lnTo>
                      <a:lnTo>
                        <a:pt x="762" y="744"/>
                      </a:lnTo>
                      <a:lnTo>
                        <a:pt x="722" y="747"/>
                      </a:lnTo>
                      <a:lnTo>
                        <a:pt x="635" y="761"/>
                      </a:lnTo>
                      <a:lnTo>
                        <a:pt x="562" y="764"/>
                      </a:lnTo>
                      <a:lnTo>
                        <a:pt x="516" y="755"/>
                      </a:lnTo>
                      <a:lnTo>
                        <a:pt x="481" y="771"/>
                      </a:lnTo>
                      <a:lnTo>
                        <a:pt x="420" y="777"/>
                      </a:lnTo>
                      <a:lnTo>
                        <a:pt x="342" y="766"/>
                      </a:lnTo>
                      <a:lnTo>
                        <a:pt x="281" y="746"/>
                      </a:lnTo>
                      <a:lnTo>
                        <a:pt x="242" y="730"/>
                      </a:lnTo>
                      <a:lnTo>
                        <a:pt x="207" y="709"/>
                      </a:lnTo>
                      <a:lnTo>
                        <a:pt x="171" y="682"/>
                      </a:lnTo>
                      <a:lnTo>
                        <a:pt x="199" y="613"/>
                      </a:lnTo>
                      <a:lnTo>
                        <a:pt x="214" y="556"/>
                      </a:lnTo>
                      <a:lnTo>
                        <a:pt x="182" y="530"/>
                      </a:lnTo>
                      <a:lnTo>
                        <a:pt x="152" y="505"/>
                      </a:lnTo>
                      <a:lnTo>
                        <a:pt x="134" y="481"/>
                      </a:lnTo>
                      <a:lnTo>
                        <a:pt x="124" y="451"/>
                      </a:lnTo>
                      <a:lnTo>
                        <a:pt x="108" y="407"/>
                      </a:lnTo>
                      <a:lnTo>
                        <a:pt x="78" y="391"/>
                      </a:lnTo>
                      <a:lnTo>
                        <a:pt x="46" y="379"/>
                      </a:lnTo>
                      <a:lnTo>
                        <a:pt x="19" y="363"/>
                      </a:lnTo>
                      <a:lnTo>
                        <a:pt x="0" y="342"/>
                      </a:lnTo>
                      <a:lnTo>
                        <a:pt x="29" y="334"/>
                      </a:lnTo>
                      <a:lnTo>
                        <a:pt x="75" y="314"/>
                      </a:lnTo>
                      <a:lnTo>
                        <a:pt x="114" y="286"/>
                      </a:lnTo>
                      <a:lnTo>
                        <a:pt x="154" y="234"/>
                      </a:lnTo>
                      <a:lnTo>
                        <a:pt x="161" y="194"/>
                      </a:lnTo>
                      <a:lnTo>
                        <a:pt x="182" y="167"/>
                      </a:lnTo>
                      <a:lnTo>
                        <a:pt x="201" y="142"/>
                      </a:lnTo>
                      <a:lnTo>
                        <a:pt x="214" y="107"/>
                      </a:lnTo>
                      <a:lnTo>
                        <a:pt x="231" y="81"/>
                      </a:lnTo>
                      <a:lnTo>
                        <a:pt x="262" y="67"/>
                      </a:lnTo>
                      <a:lnTo>
                        <a:pt x="296" y="67"/>
                      </a:lnTo>
                      <a:lnTo>
                        <a:pt x="337" y="25"/>
                      </a:lnTo>
                      <a:lnTo>
                        <a:pt x="433" y="0"/>
                      </a:lnTo>
                      <a:close/>
                    </a:path>
                  </a:pathLst>
                </a:custGeom>
                <a:solidFill>
                  <a:srgbClr val="A0A0C0"/>
                </a:solidFill>
                <a:ln w="15875">
                  <a:solidFill>
                    <a:srgbClr val="000000"/>
                  </a:solidFill>
                  <a:round/>
                  <a:headEnd/>
                  <a:tailEnd/>
                </a:ln>
              </p:spPr>
              <p:txBody>
                <a:bodyPr/>
                <a:lstStyle/>
                <a:p>
                  <a:endParaRPr lang="nl-BE"/>
                </a:p>
              </p:txBody>
            </p:sp>
            <p:sp>
              <p:nvSpPr>
                <p:cNvPr id="48" name="Freeform 13">
                  <a:extLst>
                    <a:ext uri="{FF2B5EF4-FFF2-40B4-BE49-F238E27FC236}">
                      <a16:creationId xmlns:a16="http://schemas.microsoft.com/office/drawing/2014/main" id="{68A84F29-BF5C-48F4-B7EB-9DB455EFA76B}"/>
                    </a:ext>
                  </a:extLst>
                </p:cNvPr>
                <p:cNvSpPr>
                  <a:spLocks/>
                </p:cNvSpPr>
                <p:nvPr/>
              </p:nvSpPr>
              <p:spPr bwMode="auto">
                <a:xfrm>
                  <a:off x="2317" y="1974"/>
                  <a:ext cx="366" cy="358"/>
                </a:xfrm>
                <a:custGeom>
                  <a:avLst/>
                  <a:gdLst>
                    <a:gd name="T0" fmla="*/ 335 w 366"/>
                    <a:gd name="T1" fmla="*/ 111 h 358"/>
                    <a:gd name="T2" fmla="*/ 356 w 366"/>
                    <a:gd name="T3" fmla="*/ 138 h 358"/>
                    <a:gd name="T4" fmla="*/ 366 w 366"/>
                    <a:gd name="T5" fmla="*/ 184 h 358"/>
                    <a:gd name="T6" fmla="*/ 357 w 366"/>
                    <a:gd name="T7" fmla="*/ 234 h 358"/>
                    <a:gd name="T8" fmla="*/ 335 w 366"/>
                    <a:gd name="T9" fmla="*/ 271 h 358"/>
                    <a:gd name="T10" fmla="*/ 298 w 366"/>
                    <a:gd name="T11" fmla="*/ 318 h 358"/>
                    <a:gd name="T12" fmla="*/ 265 w 366"/>
                    <a:gd name="T13" fmla="*/ 343 h 358"/>
                    <a:gd name="T14" fmla="*/ 227 w 366"/>
                    <a:gd name="T15" fmla="*/ 358 h 358"/>
                    <a:gd name="T16" fmla="*/ 179 w 366"/>
                    <a:gd name="T17" fmla="*/ 357 h 358"/>
                    <a:gd name="T18" fmla="*/ 150 w 366"/>
                    <a:gd name="T19" fmla="*/ 343 h 358"/>
                    <a:gd name="T20" fmla="*/ 120 w 366"/>
                    <a:gd name="T21" fmla="*/ 321 h 358"/>
                    <a:gd name="T22" fmla="*/ 61 w 366"/>
                    <a:gd name="T23" fmla="*/ 317 h 358"/>
                    <a:gd name="T24" fmla="*/ 9 w 366"/>
                    <a:gd name="T25" fmla="*/ 312 h 358"/>
                    <a:gd name="T26" fmla="*/ 0 w 366"/>
                    <a:gd name="T27" fmla="*/ 300 h 358"/>
                    <a:gd name="T28" fmla="*/ 0 w 366"/>
                    <a:gd name="T29" fmla="*/ 278 h 358"/>
                    <a:gd name="T30" fmla="*/ 9 w 366"/>
                    <a:gd name="T31" fmla="*/ 268 h 358"/>
                    <a:gd name="T32" fmla="*/ 49 w 366"/>
                    <a:gd name="T33" fmla="*/ 261 h 358"/>
                    <a:gd name="T34" fmla="*/ 92 w 366"/>
                    <a:gd name="T35" fmla="*/ 265 h 358"/>
                    <a:gd name="T36" fmla="*/ 0 w 366"/>
                    <a:gd name="T37" fmla="*/ 197 h 358"/>
                    <a:gd name="T38" fmla="*/ 0 w 366"/>
                    <a:gd name="T39" fmla="*/ 176 h 358"/>
                    <a:gd name="T40" fmla="*/ 5 w 366"/>
                    <a:gd name="T41" fmla="*/ 158 h 358"/>
                    <a:gd name="T42" fmla="*/ 25 w 366"/>
                    <a:gd name="T43" fmla="*/ 148 h 358"/>
                    <a:gd name="T44" fmla="*/ 126 w 366"/>
                    <a:gd name="T45" fmla="*/ 212 h 358"/>
                    <a:gd name="T46" fmla="*/ 65 w 366"/>
                    <a:gd name="T47" fmla="*/ 163 h 358"/>
                    <a:gd name="T48" fmla="*/ 20 w 366"/>
                    <a:gd name="T49" fmla="*/ 117 h 358"/>
                    <a:gd name="T50" fmla="*/ 21 w 366"/>
                    <a:gd name="T51" fmla="*/ 98 h 358"/>
                    <a:gd name="T52" fmla="*/ 33 w 366"/>
                    <a:gd name="T53" fmla="*/ 86 h 358"/>
                    <a:gd name="T54" fmla="*/ 54 w 366"/>
                    <a:gd name="T55" fmla="*/ 84 h 358"/>
                    <a:gd name="T56" fmla="*/ 169 w 366"/>
                    <a:gd name="T57" fmla="*/ 163 h 358"/>
                    <a:gd name="T58" fmla="*/ 128 w 366"/>
                    <a:gd name="T59" fmla="*/ 124 h 358"/>
                    <a:gd name="T60" fmla="*/ 85 w 366"/>
                    <a:gd name="T61" fmla="*/ 68 h 358"/>
                    <a:gd name="T62" fmla="*/ 85 w 366"/>
                    <a:gd name="T63" fmla="*/ 52 h 358"/>
                    <a:gd name="T64" fmla="*/ 97 w 366"/>
                    <a:gd name="T65" fmla="*/ 42 h 358"/>
                    <a:gd name="T66" fmla="*/ 116 w 366"/>
                    <a:gd name="T67" fmla="*/ 37 h 358"/>
                    <a:gd name="T68" fmla="*/ 160 w 366"/>
                    <a:gd name="T69" fmla="*/ 65 h 358"/>
                    <a:gd name="T70" fmla="*/ 206 w 366"/>
                    <a:gd name="T71" fmla="*/ 105 h 358"/>
                    <a:gd name="T72" fmla="*/ 243 w 366"/>
                    <a:gd name="T73" fmla="*/ 126 h 358"/>
                    <a:gd name="T74" fmla="*/ 258 w 366"/>
                    <a:gd name="T75" fmla="*/ 123 h 358"/>
                    <a:gd name="T76" fmla="*/ 243 w 366"/>
                    <a:gd name="T77" fmla="*/ 93 h 358"/>
                    <a:gd name="T78" fmla="*/ 246 w 366"/>
                    <a:gd name="T79" fmla="*/ 55 h 358"/>
                    <a:gd name="T80" fmla="*/ 265 w 366"/>
                    <a:gd name="T81" fmla="*/ 21 h 358"/>
                    <a:gd name="T82" fmla="*/ 285 w 366"/>
                    <a:gd name="T83" fmla="*/ 5 h 358"/>
                    <a:gd name="T84" fmla="*/ 298 w 366"/>
                    <a:gd name="T85" fmla="*/ 0 h 358"/>
                    <a:gd name="T86" fmla="*/ 308 w 366"/>
                    <a:gd name="T87" fmla="*/ 8 h 358"/>
                    <a:gd name="T88" fmla="*/ 319 w 366"/>
                    <a:gd name="T89" fmla="*/ 25 h 358"/>
                    <a:gd name="T90" fmla="*/ 310 w 366"/>
                    <a:gd name="T91" fmla="*/ 50 h 358"/>
                    <a:gd name="T92" fmla="*/ 305 w 366"/>
                    <a:gd name="T93" fmla="*/ 79 h 358"/>
                    <a:gd name="T94" fmla="*/ 314 w 366"/>
                    <a:gd name="T95" fmla="*/ 99 h 358"/>
                    <a:gd name="T96" fmla="*/ 335 w 366"/>
                    <a:gd name="T97" fmla="*/ 111 h 3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6"/>
                    <a:gd name="T148" fmla="*/ 0 h 358"/>
                    <a:gd name="T149" fmla="*/ 366 w 366"/>
                    <a:gd name="T150" fmla="*/ 358 h 3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6" h="358">
                      <a:moveTo>
                        <a:pt x="335" y="111"/>
                      </a:moveTo>
                      <a:lnTo>
                        <a:pt x="356" y="138"/>
                      </a:lnTo>
                      <a:lnTo>
                        <a:pt x="366" y="184"/>
                      </a:lnTo>
                      <a:lnTo>
                        <a:pt x="357" y="234"/>
                      </a:lnTo>
                      <a:lnTo>
                        <a:pt x="335" y="271"/>
                      </a:lnTo>
                      <a:lnTo>
                        <a:pt x="298" y="318"/>
                      </a:lnTo>
                      <a:lnTo>
                        <a:pt x="265" y="343"/>
                      </a:lnTo>
                      <a:lnTo>
                        <a:pt x="227" y="358"/>
                      </a:lnTo>
                      <a:lnTo>
                        <a:pt x="179" y="357"/>
                      </a:lnTo>
                      <a:lnTo>
                        <a:pt x="150" y="343"/>
                      </a:lnTo>
                      <a:lnTo>
                        <a:pt x="120" y="321"/>
                      </a:lnTo>
                      <a:lnTo>
                        <a:pt x="61" y="317"/>
                      </a:lnTo>
                      <a:lnTo>
                        <a:pt x="9" y="312"/>
                      </a:lnTo>
                      <a:lnTo>
                        <a:pt x="0" y="300"/>
                      </a:lnTo>
                      <a:lnTo>
                        <a:pt x="0" y="278"/>
                      </a:lnTo>
                      <a:lnTo>
                        <a:pt x="9" y="268"/>
                      </a:lnTo>
                      <a:lnTo>
                        <a:pt x="49" y="261"/>
                      </a:lnTo>
                      <a:lnTo>
                        <a:pt x="92" y="265"/>
                      </a:lnTo>
                      <a:lnTo>
                        <a:pt x="0" y="197"/>
                      </a:lnTo>
                      <a:lnTo>
                        <a:pt x="0" y="176"/>
                      </a:lnTo>
                      <a:lnTo>
                        <a:pt x="5" y="158"/>
                      </a:lnTo>
                      <a:lnTo>
                        <a:pt x="25" y="148"/>
                      </a:lnTo>
                      <a:lnTo>
                        <a:pt x="126" y="212"/>
                      </a:lnTo>
                      <a:lnTo>
                        <a:pt x="65" y="163"/>
                      </a:lnTo>
                      <a:lnTo>
                        <a:pt x="20" y="117"/>
                      </a:lnTo>
                      <a:lnTo>
                        <a:pt x="21" y="98"/>
                      </a:lnTo>
                      <a:lnTo>
                        <a:pt x="33" y="86"/>
                      </a:lnTo>
                      <a:lnTo>
                        <a:pt x="54" y="84"/>
                      </a:lnTo>
                      <a:lnTo>
                        <a:pt x="169" y="163"/>
                      </a:lnTo>
                      <a:lnTo>
                        <a:pt x="128" y="124"/>
                      </a:lnTo>
                      <a:lnTo>
                        <a:pt x="85" y="68"/>
                      </a:lnTo>
                      <a:lnTo>
                        <a:pt x="85" y="52"/>
                      </a:lnTo>
                      <a:lnTo>
                        <a:pt x="97" y="42"/>
                      </a:lnTo>
                      <a:lnTo>
                        <a:pt x="116" y="37"/>
                      </a:lnTo>
                      <a:lnTo>
                        <a:pt x="160" y="65"/>
                      </a:lnTo>
                      <a:lnTo>
                        <a:pt x="206" y="105"/>
                      </a:lnTo>
                      <a:lnTo>
                        <a:pt x="243" y="126"/>
                      </a:lnTo>
                      <a:lnTo>
                        <a:pt x="258" y="123"/>
                      </a:lnTo>
                      <a:lnTo>
                        <a:pt x="243" y="93"/>
                      </a:lnTo>
                      <a:lnTo>
                        <a:pt x="246" y="55"/>
                      </a:lnTo>
                      <a:lnTo>
                        <a:pt x="265" y="21"/>
                      </a:lnTo>
                      <a:lnTo>
                        <a:pt x="285" y="5"/>
                      </a:lnTo>
                      <a:lnTo>
                        <a:pt x="298" y="0"/>
                      </a:lnTo>
                      <a:lnTo>
                        <a:pt x="308" y="8"/>
                      </a:lnTo>
                      <a:lnTo>
                        <a:pt x="319" y="25"/>
                      </a:lnTo>
                      <a:lnTo>
                        <a:pt x="310" y="50"/>
                      </a:lnTo>
                      <a:lnTo>
                        <a:pt x="305" y="79"/>
                      </a:lnTo>
                      <a:lnTo>
                        <a:pt x="314" y="99"/>
                      </a:lnTo>
                      <a:lnTo>
                        <a:pt x="335" y="111"/>
                      </a:lnTo>
                      <a:close/>
                    </a:path>
                  </a:pathLst>
                </a:custGeom>
                <a:solidFill>
                  <a:srgbClr val="E0A080"/>
                </a:solidFill>
                <a:ln w="15875">
                  <a:solidFill>
                    <a:srgbClr val="000000"/>
                  </a:solidFill>
                  <a:round/>
                  <a:headEnd/>
                  <a:tailEnd/>
                </a:ln>
              </p:spPr>
              <p:txBody>
                <a:bodyPr/>
                <a:lstStyle/>
                <a:p>
                  <a:endParaRPr lang="nl-BE"/>
                </a:p>
              </p:txBody>
            </p:sp>
            <p:sp>
              <p:nvSpPr>
                <p:cNvPr id="49" name="Line 14">
                  <a:extLst>
                    <a:ext uri="{FF2B5EF4-FFF2-40B4-BE49-F238E27FC236}">
                      <a16:creationId xmlns:a16="http://schemas.microsoft.com/office/drawing/2014/main" id="{2ACA858C-C1EB-40C1-9486-799AAE199843}"/>
                    </a:ext>
                  </a:extLst>
                </p:cNvPr>
                <p:cNvSpPr>
                  <a:spLocks noChangeShapeType="1"/>
                </p:cNvSpPr>
                <p:nvPr/>
              </p:nvSpPr>
              <p:spPr bwMode="auto">
                <a:xfrm flipV="1">
                  <a:off x="3145" y="2625"/>
                  <a:ext cx="222" cy="45"/>
                </a:xfrm>
                <a:prstGeom prst="line">
                  <a:avLst/>
                </a:prstGeom>
                <a:noFill/>
                <a:ln w="15875">
                  <a:solidFill>
                    <a:srgbClr val="000000"/>
                  </a:solidFill>
                  <a:round/>
                  <a:headEnd/>
                  <a:tailEnd/>
                </a:ln>
              </p:spPr>
              <p:txBody>
                <a:bodyPr/>
                <a:lstStyle/>
                <a:p>
                  <a:endParaRPr lang="nl-BE"/>
                </a:p>
              </p:txBody>
            </p:sp>
            <p:grpSp>
              <p:nvGrpSpPr>
                <p:cNvPr id="50" name="Group 15">
                  <a:extLst>
                    <a:ext uri="{FF2B5EF4-FFF2-40B4-BE49-F238E27FC236}">
                      <a16:creationId xmlns:a16="http://schemas.microsoft.com/office/drawing/2014/main" id="{D52AD47F-64BB-4C59-840C-643A3011C1B3}"/>
                    </a:ext>
                  </a:extLst>
                </p:cNvPr>
                <p:cNvGrpSpPr>
                  <a:grpSpLocks/>
                </p:cNvGrpSpPr>
                <p:nvPr/>
              </p:nvGrpSpPr>
              <p:grpSpPr bwMode="auto">
                <a:xfrm>
                  <a:off x="2855" y="2033"/>
                  <a:ext cx="309" cy="355"/>
                  <a:chOff x="2855" y="2033"/>
                  <a:chExt cx="309" cy="355"/>
                </a:xfrm>
              </p:grpSpPr>
              <p:sp>
                <p:nvSpPr>
                  <p:cNvPr id="56" name="Freeform 16">
                    <a:extLst>
                      <a:ext uri="{FF2B5EF4-FFF2-40B4-BE49-F238E27FC236}">
                        <a16:creationId xmlns:a16="http://schemas.microsoft.com/office/drawing/2014/main" id="{6D41849F-AA59-48DE-9AC2-8B08E1585834}"/>
                      </a:ext>
                    </a:extLst>
                  </p:cNvPr>
                  <p:cNvSpPr>
                    <a:spLocks/>
                  </p:cNvSpPr>
                  <p:nvPr/>
                </p:nvSpPr>
                <p:spPr bwMode="auto">
                  <a:xfrm>
                    <a:off x="2855" y="2033"/>
                    <a:ext cx="309" cy="355"/>
                  </a:xfrm>
                  <a:custGeom>
                    <a:avLst/>
                    <a:gdLst>
                      <a:gd name="T0" fmla="*/ 87 w 309"/>
                      <a:gd name="T1" fmla="*/ 28 h 355"/>
                      <a:gd name="T2" fmla="*/ 0 w 309"/>
                      <a:gd name="T3" fmla="*/ 85 h 355"/>
                      <a:gd name="T4" fmla="*/ 38 w 309"/>
                      <a:gd name="T5" fmla="*/ 209 h 355"/>
                      <a:gd name="T6" fmla="*/ 151 w 309"/>
                      <a:gd name="T7" fmla="*/ 355 h 355"/>
                      <a:gd name="T8" fmla="*/ 192 w 309"/>
                      <a:gd name="T9" fmla="*/ 305 h 355"/>
                      <a:gd name="T10" fmla="*/ 309 w 309"/>
                      <a:gd name="T11" fmla="*/ 62 h 355"/>
                      <a:gd name="T12" fmla="*/ 256 w 309"/>
                      <a:gd name="T13" fmla="*/ 0 h 355"/>
                      <a:gd name="T14" fmla="*/ 167 w 309"/>
                      <a:gd name="T15" fmla="*/ 62 h 355"/>
                      <a:gd name="T16" fmla="*/ 87 w 309"/>
                      <a:gd name="T17" fmla="*/ 28 h 3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9"/>
                      <a:gd name="T28" fmla="*/ 0 h 355"/>
                      <a:gd name="T29" fmla="*/ 309 w 309"/>
                      <a:gd name="T30" fmla="*/ 355 h 3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9" h="355">
                        <a:moveTo>
                          <a:pt x="87" y="28"/>
                        </a:moveTo>
                        <a:lnTo>
                          <a:pt x="0" y="85"/>
                        </a:lnTo>
                        <a:lnTo>
                          <a:pt x="38" y="209"/>
                        </a:lnTo>
                        <a:lnTo>
                          <a:pt x="151" y="355"/>
                        </a:lnTo>
                        <a:lnTo>
                          <a:pt x="192" y="305"/>
                        </a:lnTo>
                        <a:lnTo>
                          <a:pt x="309" y="62"/>
                        </a:lnTo>
                        <a:lnTo>
                          <a:pt x="256" y="0"/>
                        </a:lnTo>
                        <a:lnTo>
                          <a:pt x="167" y="62"/>
                        </a:lnTo>
                        <a:lnTo>
                          <a:pt x="87" y="28"/>
                        </a:lnTo>
                        <a:close/>
                      </a:path>
                    </a:pathLst>
                  </a:custGeom>
                  <a:solidFill>
                    <a:srgbClr val="96969A"/>
                  </a:solidFill>
                  <a:ln w="15875">
                    <a:solidFill>
                      <a:srgbClr val="000000"/>
                    </a:solidFill>
                    <a:round/>
                    <a:headEnd/>
                    <a:tailEnd/>
                  </a:ln>
                </p:spPr>
                <p:txBody>
                  <a:bodyPr/>
                  <a:lstStyle/>
                  <a:p>
                    <a:endParaRPr lang="nl-BE"/>
                  </a:p>
                </p:txBody>
              </p:sp>
              <p:sp>
                <p:nvSpPr>
                  <p:cNvPr id="57" name="Freeform 17">
                    <a:extLst>
                      <a:ext uri="{FF2B5EF4-FFF2-40B4-BE49-F238E27FC236}">
                        <a16:creationId xmlns:a16="http://schemas.microsoft.com/office/drawing/2014/main" id="{F4AA4C8D-CA68-4DF1-86E8-43C97B1D1D27}"/>
                      </a:ext>
                    </a:extLst>
                  </p:cNvPr>
                  <p:cNvSpPr>
                    <a:spLocks/>
                  </p:cNvSpPr>
                  <p:nvPr/>
                </p:nvSpPr>
                <p:spPr bwMode="auto">
                  <a:xfrm>
                    <a:off x="3016" y="2171"/>
                    <a:ext cx="86" cy="40"/>
                  </a:xfrm>
                  <a:custGeom>
                    <a:avLst/>
                    <a:gdLst>
                      <a:gd name="T0" fmla="*/ 0 w 86"/>
                      <a:gd name="T1" fmla="*/ 0 h 40"/>
                      <a:gd name="T2" fmla="*/ 86 w 86"/>
                      <a:gd name="T3" fmla="*/ 40 h 40"/>
                      <a:gd name="T4" fmla="*/ 38 w 86"/>
                      <a:gd name="T5" fmla="*/ 34 h 40"/>
                      <a:gd name="T6" fmla="*/ 0 w 86"/>
                      <a:gd name="T7" fmla="*/ 0 h 40"/>
                      <a:gd name="T8" fmla="*/ 0 60000 65536"/>
                      <a:gd name="T9" fmla="*/ 0 60000 65536"/>
                      <a:gd name="T10" fmla="*/ 0 60000 65536"/>
                      <a:gd name="T11" fmla="*/ 0 60000 65536"/>
                      <a:gd name="T12" fmla="*/ 0 w 86"/>
                      <a:gd name="T13" fmla="*/ 0 h 40"/>
                      <a:gd name="T14" fmla="*/ 86 w 86"/>
                      <a:gd name="T15" fmla="*/ 40 h 40"/>
                    </a:gdLst>
                    <a:ahLst/>
                    <a:cxnLst>
                      <a:cxn ang="T8">
                        <a:pos x="T0" y="T1"/>
                      </a:cxn>
                      <a:cxn ang="T9">
                        <a:pos x="T2" y="T3"/>
                      </a:cxn>
                      <a:cxn ang="T10">
                        <a:pos x="T4" y="T5"/>
                      </a:cxn>
                      <a:cxn ang="T11">
                        <a:pos x="T6" y="T7"/>
                      </a:cxn>
                    </a:cxnLst>
                    <a:rect l="T12" t="T13" r="T14" b="T15"/>
                    <a:pathLst>
                      <a:path w="86" h="40">
                        <a:moveTo>
                          <a:pt x="0" y="0"/>
                        </a:moveTo>
                        <a:lnTo>
                          <a:pt x="86" y="40"/>
                        </a:lnTo>
                        <a:lnTo>
                          <a:pt x="38" y="34"/>
                        </a:lnTo>
                        <a:lnTo>
                          <a:pt x="0" y="0"/>
                        </a:lnTo>
                        <a:close/>
                      </a:path>
                    </a:pathLst>
                  </a:custGeom>
                  <a:solidFill>
                    <a:srgbClr val="96969A"/>
                  </a:solidFill>
                  <a:ln w="15875">
                    <a:solidFill>
                      <a:srgbClr val="000000"/>
                    </a:solidFill>
                    <a:round/>
                    <a:headEnd/>
                    <a:tailEnd/>
                  </a:ln>
                </p:spPr>
                <p:txBody>
                  <a:bodyPr/>
                  <a:lstStyle/>
                  <a:p>
                    <a:endParaRPr lang="nl-BE"/>
                  </a:p>
                </p:txBody>
              </p:sp>
              <p:sp>
                <p:nvSpPr>
                  <p:cNvPr id="58" name="Freeform 18">
                    <a:extLst>
                      <a:ext uri="{FF2B5EF4-FFF2-40B4-BE49-F238E27FC236}">
                        <a16:creationId xmlns:a16="http://schemas.microsoft.com/office/drawing/2014/main" id="{7B24804A-D8ED-43A6-A0DD-B2B4D425436F}"/>
                      </a:ext>
                    </a:extLst>
                  </p:cNvPr>
                  <p:cNvSpPr>
                    <a:spLocks/>
                  </p:cNvSpPr>
                  <p:nvPr/>
                </p:nvSpPr>
                <p:spPr bwMode="auto">
                  <a:xfrm>
                    <a:off x="2878" y="2187"/>
                    <a:ext cx="34" cy="21"/>
                  </a:xfrm>
                  <a:custGeom>
                    <a:avLst/>
                    <a:gdLst>
                      <a:gd name="T0" fmla="*/ 34 w 34"/>
                      <a:gd name="T1" fmla="*/ 0 h 21"/>
                      <a:gd name="T2" fmla="*/ 0 w 34"/>
                      <a:gd name="T3" fmla="*/ 21 h 21"/>
                      <a:gd name="T4" fmla="*/ 24 w 34"/>
                      <a:gd name="T5" fmla="*/ 15 h 21"/>
                      <a:gd name="T6" fmla="*/ 34 w 34"/>
                      <a:gd name="T7" fmla="*/ 0 h 21"/>
                      <a:gd name="T8" fmla="*/ 0 60000 65536"/>
                      <a:gd name="T9" fmla="*/ 0 60000 65536"/>
                      <a:gd name="T10" fmla="*/ 0 60000 65536"/>
                      <a:gd name="T11" fmla="*/ 0 60000 65536"/>
                      <a:gd name="T12" fmla="*/ 0 w 34"/>
                      <a:gd name="T13" fmla="*/ 0 h 21"/>
                      <a:gd name="T14" fmla="*/ 34 w 34"/>
                      <a:gd name="T15" fmla="*/ 21 h 21"/>
                    </a:gdLst>
                    <a:ahLst/>
                    <a:cxnLst>
                      <a:cxn ang="T8">
                        <a:pos x="T0" y="T1"/>
                      </a:cxn>
                      <a:cxn ang="T9">
                        <a:pos x="T2" y="T3"/>
                      </a:cxn>
                      <a:cxn ang="T10">
                        <a:pos x="T4" y="T5"/>
                      </a:cxn>
                      <a:cxn ang="T11">
                        <a:pos x="T6" y="T7"/>
                      </a:cxn>
                    </a:cxnLst>
                    <a:rect l="T12" t="T13" r="T14" b="T15"/>
                    <a:pathLst>
                      <a:path w="34" h="21">
                        <a:moveTo>
                          <a:pt x="34" y="0"/>
                        </a:moveTo>
                        <a:lnTo>
                          <a:pt x="0" y="21"/>
                        </a:lnTo>
                        <a:lnTo>
                          <a:pt x="24" y="15"/>
                        </a:lnTo>
                        <a:lnTo>
                          <a:pt x="34" y="0"/>
                        </a:lnTo>
                        <a:close/>
                      </a:path>
                    </a:pathLst>
                  </a:custGeom>
                  <a:solidFill>
                    <a:srgbClr val="96969A"/>
                  </a:solidFill>
                  <a:ln w="15875">
                    <a:solidFill>
                      <a:srgbClr val="000000"/>
                    </a:solidFill>
                    <a:round/>
                    <a:headEnd/>
                    <a:tailEnd/>
                  </a:ln>
                </p:spPr>
                <p:txBody>
                  <a:bodyPr/>
                  <a:lstStyle/>
                  <a:p>
                    <a:endParaRPr lang="nl-BE"/>
                  </a:p>
                </p:txBody>
              </p:sp>
            </p:grpSp>
            <p:sp>
              <p:nvSpPr>
                <p:cNvPr id="51" name="Freeform 19">
                  <a:extLst>
                    <a:ext uri="{FF2B5EF4-FFF2-40B4-BE49-F238E27FC236}">
                      <a16:creationId xmlns:a16="http://schemas.microsoft.com/office/drawing/2014/main" id="{5B9E8BAE-2D53-4B43-B318-FA0FDBB09824}"/>
                    </a:ext>
                  </a:extLst>
                </p:cNvPr>
                <p:cNvSpPr>
                  <a:spLocks/>
                </p:cNvSpPr>
                <p:nvPr/>
              </p:nvSpPr>
              <p:spPr bwMode="auto">
                <a:xfrm>
                  <a:off x="2751" y="2212"/>
                  <a:ext cx="124" cy="142"/>
                </a:xfrm>
                <a:custGeom>
                  <a:avLst/>
                  <a:gdLst>
                    <a:gd name="T0" fmla="*/ 0 w 124"/>
                    <a:gd name="T1" fmla="*/ 34 h 142"/>
                    <a:gd name="T2" fmla="*/ 22 w 124"/>
                    <a:gd name="T3" fmla="*/ 58 h 142"/>
                    <a:gd name="T4" fmla="*/ 25 w 124"/>
                    <a:gd name="T5" fmla="*/ 71 h 142"/>
                    <a:gd name="T6" fmla="*/ 37 w 124"/>
                    <a:gd name="T7" fmla="*/ 86 h 142"/>
                    <a:gd name="T8" fmla="*/ 53 w 124"/>
                    <a:gd name="T9" fmla="*/ 95 h 142"/>
                    <a:gd name="T10" fmla="*/ 68 w 124"/>
                    <a:gd name="T11" fmla="*/ 110 h 142"/>
                    <a:gd name="T12" fmla="*/ 78 w 124"/>
                    <a:gd name="T13" fmla="*/ 126 h 142"/>
                    <a:gd name="T14" fmla="*/ 107 w 124"/>
                    <a:gd name="T15" fmla="*/ 135 h 142"/>
                    <a:gd name="T16" fmla="*/ 124 w 124"/>
                    <a:gd name="T17" fmla="*/ 142 h 142"/>
                    <a:gd name="T18" fmla="*/ 92 w 124"/>
                    <a:gd name="T19" fmla="*/ 119 h 142"/>
                    <a:gd name="T20" fmla="*/ 74 w 124"/>
                    <a:gd name="T21" fmla="*/ 99 h 142"/>
                    <a:gd name="T22" fmla="*/ 61 w 124"/>
                    <a:gd name="T23" fmla="*/ 86 h 142"/>
                    <a:gd name="T24" fmla="*/ 59 w 124"/>
                    <a:gd name="T25" fmla="*/ 61 h 142"/>
                    <a:gd name="T26" fmla="*/ 49 w 124"/>
                    <a:gd name="T27" fmla="*/ 65 h 142"/>
                    <a:gd name="T28" fmla="*/ 37 w 124"/>
                    <a:gd name="T29" fmla="*/ 58 h 142"/>
                    <a:gd name="T30" fmla="*/ 27 w 124"/>
                    <a:gd name="T31" fmla="*/ 36 h 142"/>
                    <a:gd name="T32" fmla="*/ 22 w 124"/>
                    <a:gd name="T33" fmla="*/ 21 h 142"/>
                    <a:gd name="T34" fmla="*/ 24 w 124"/>
                    <a:gd name="T35" fmla="*/ 0 h 142"/>
                    <a:gd name="T36" fmla="*/ 10 w 124"/>
                    <a:gd name="T37" fmla="*/ 12 h 142"/>
                    <a:gd name="T38" fmla="*/ 0 w 124"/>
                    <a:gd name="T39" fmla="*/ 34 h 1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4"/>
                    <a:gd name="T61" fmla="*/ 0 h 142"/>
                    <a:gd name="T62" fmla="*/ 124 w 124"/>
                    <a:gd name="T63" fmla="*/ 142 h 1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4" h="142">
                      <a:moveTo>
                        <a:pt x="0" y="34"/>
                      </a:moveTo>
                      <a:lnTo>
                        <a:pt x="22" y="58"/>
                      </a:lnTo>
                      <a:lnTo>
                        <a:pt x="25" y="71"/>
                      </a:lnTo>
                      <a:lnTo>
                        <a:pt x="37" y="86"/>
                      </a:lnTo>
                      <a:lnTo>
                        <a:pt x="53" y="95"/>
                      </a:lnTo>
                      <a:lnTo>
                        <a:pt x="68" y="110"/>
                      </a:lnTo>
                      <a:lnTo>
                        <a:pt x="78" y="126"/>
                      </a:lnTo>
                      <a:lnTo>
                        <a:pt x="107" y="135"/>
                      </a:lnTo>
                      <a:lnTo>
                        <a:pt x="124" y="142"/>
                      </a:lnTo>
                      <a:lnTo>
                        <a:pt x="92" y="119"/>
                      </a:lnTo>
                      <a:lnTo>
                        <a:pt x="74" y="99"/>
                      </a:lnTo>
                      <a:lnTo>
                        <a:pt x="61" y="86"/>
                      </a:lnTo>
                      <a:lnTo>
                        <a:pt x="59" y="61"/>
                      </a:lnTo>
                      <a:lnTo>
                        <a:pt x="49" y="65"/>
                      </a:lnTo>
                      <a:lnTo>
                        <a:pt x="37" y="58"/>
                      </a:lnTo>
                      <a:lnTo>
                        <a:pt x="27" y="36"/>
                      </a:lnTo>
                      <a:lnTo>
                        <a:pt x="22" y="21"/>
                      </a:lnTo>
                      <a:lnTo>
                        <a:pt x="24" y="0"/>
                      </a:lnTo>
                      <a:lnTo>
                        <a:pt x="10" y="12"/>
                      </a:lnTo>
                      <a:lnTo>
                        <a:pt x="0" y="34"/>
                      </a:lnTo>
                      <a:close/>
                    </a:path>
                  </a:pathLst>
                </a:custGeom>
                <a:solidFill>
                  <a:srgbClr val="8080A0"/>
                </a:solidFill>
                <a:ln w="15875">
                  <a:solidFill>
                    <a:srgbClr val="000000"/>
                  </a:solidFill>
                  <a:round/>
                  <a:headEnd/>
                  <a:tailEnd/>
                </a:ln>
              </p:spPr>
              <p:txBody>
                <a:bodyPr/>
                <a:lstStyle/>
                <a:p>
                  <a:endParaRPr lang="nl-BE"/>
                </a:p>
              </p:txBody>
            </p:sp>
            <p:sp>
              <p:nvSpPr>
                <p:cNvPr id="52" name="Freeform 20">
                  <a:extLst>
                    <a:ext uri="{FF2B5EF4-FFF2-40B4-BE49-F238E27FC236}">
                      <a16:creationId xmlns:a16="http://schemas.microsoft.com/office/drawing/2014/main" id="{0C979098-24C4-44E5-85D9-A7D723E4DE9F}"/>
                    </a:ext>
                  </a:extLst>
                </p:cNvPr>
                <p:cNvSpPr>
                  <a:spLocks/>
                </p:cNvSpPr>
                <p:nvPr/>
              </p:nvSpPr>
              <p:spPr bwMode="auto">
                <a:xfrm>
                  <a:off x="2751" y="2566"/>
                  <a:ext cx="132" cy="117"/>
                </a:xfrm>
                <a:custGeom>
                  <a:avLst/>
                  <a:gdLst>
                    <a:gd name="T0" fmla="*/ 0 w 132"/>
                    <a:gd name="T1" fmla="*/ 0 h 117"/>
                    <a:gd name="T2" fmla="*/ 15 w 132"/>
                    <a:gd name="T3" fmla="*/ 18 h 117"/>
                    <a:gd name="T4" fmla="*/ 28 w 132"/>
                    <a:gd name="T5" fmla="*/ 30 h 117"/>
                    <a:gd name="T6" fmla="*/ 44 w 132"/>
                    <a:gd name="T7" fmla="*/ 44 h 117"/>
                    <a:gd name="T8" fmla="*/ 59 w 132"/>
                    <a:gd name="T9" fmla="*/ 61 h 117"/>
                    <a:gd name="T10" fmla="*/ 77 w 132"/>
                    <a:gd name="T11" fmla="*/ 75 h 117"/>
                    <a:gd name="T12" fmla="*/ 89 w 132"/>
                    <a:gd name="T13" fmla="*/ 117 h 117"/>
                    <a:gd name="T14" fmla="*/ 87 w 132"/>
                    <a:gd name="T15" fmla="*/ 78 h 117"/>
                    <a:gd name="T16" fmla="*/ 80 w 132"/>
                    <a:gd name="T17" fmla="*/ 61 h 117"/>
                    <a:gd name="T18" fmla="*/ 64 w 132"/>
                    <a:gd name="T19" fmla="*/ 49 h 117"/>
                    <a:gd name="T20" fmla="*/ 59 w 132"/>
                    <a:gd name="T21" fmla="*/ 40 h 117"/>
                    <a:gd name="T22" fmla="*/ 76 w 132"/>
                    <a:gd name="T23" fmla="*/ 44 h 117"/>
                    <a:gd name="T24" fmla="*/ 105 w 132"/>
                    <a:gd name="T25" fmla="*/ 46 h 117"/>
                    <a:gd name="T26" fmla="*/ 132 w 132"/>
                    <a:gd name="T27" fmla="*/ 40 h 117"/>
                    <a:gd name="T28" fmla="*/ 101 w 132"/>
                    <a:gd name="T29" fmla="*/ 37 h 117"/>
                    <a:gd name="T30" fmla="*/ 61 w 132"/>
                    <a:gd name="T31" fmla="*/ 31 h 117"/>
                    <a:gd name="T32" fmla="*/ 33 w 132"/>
                    <a:gd name="T33" fmla="*/ 21 h 117"/>
                    <a:gd name="T34" fmla="*/ 0 w 132"/>
                    <a:gd name="T35" fmla="*/ 0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17"/>
                    <a:gd name="T56" fmla="*/ 132 w 132"/>
                    <a:gd name="T57" fmla="*/ 117 h 1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17">
                      <a:moveTo>
                        <a:pt x="0" y="0"/>
                      </a:moveTo>
                      <a:lnTo>
                        <a:pt x="15" y="18"/>
                      </a:lnTo>
                      <a:lnTo>
                        <a:pt x="28" y="30"/>
                      </a:lnTo>
                      <a:lnTo>
                        <a:pt x="44" y="44"/>
                      </a:lnTo>
                      <a:lnTo>
                        <a:pt x="59" y="61"/>
                      </a:lnTo>
                      <a:lnTo>
                        <a:pt x="77" y="75"/>
                      </a:lnTo>
                      <a:lnTo>
                        <a:pt x="89" y="117"/>
                      </a:lnTo>
                      <a:lnTo>
                        <a:pt x="87" y="78"/>
                      </a:lnTo>
                      <a:lnTo>
                        <a:pt x="80" y="61"/>
                      </a:lnTo>
                      <a:lnTo>
                        <a:pt x="64" y="49"/>
                      </a:lnTo>
                      <a:lnTo>
                        <a:pt x="59" y="40"/>
                      </a:lnTo>
                      <a:lnTo>
                        <a:pt x="76" y="44"/>
                      </a:lnTo>
                      <a:lnTo>
                        <a:pt x="105" y="46"/>
                      </a:lnTo>
                      <a:lnTo>
                        <a:pt x="132" y="40"/>
                      </a:lnTo>
                      <a:lnTo>
                        <a:pt x="101" y="37"/>
                      </a:lnTo>
                      <a:lnTo>
                        <a:pt x="61" y="31"/>
                      </a:lnTo>
                      <a:lnTo>
                        <a:pt x="33" y="21"/>
                      </a:lnTo>
                      <a:lnTo>
                        <a:pt x="0" y="0"/>
                      </a:lnTo>
                      <a:close/>
                    </a:path>
                  </a:pathLst>
                </a:custGeom>
                <a:solidFill>
                  <a:srgbClr val="8080A0"/>
                </a:solidFill>
                <a:ln w="15875">
                  <a:solidFill>
                    <a:srgbClr val="000000"/>
                  </a:solidFill>
                  <a:round/>
                  <a:headEnd/>
                  <a:tailEnd/>
                </a:ln>
              </p:spPr>
              <p:txBody>
                <a:bodyPr/>
                <a:lstStyle/>
                <a:p>
                  <a:endParaRPr lang="nl-BE"/>
                </a:p>
              </p:txBody>
            </p:sp>
            <p:sp>
              <p:nvSpPr>
                <p:cNvPr id="53" name="Freeform 21">
                  <a:extLst>
                    <a:ext uri="{FF2B5EF4-FFF2-40B4-BE49-F238E27FC236}">
                      <a16:creationId xmlns:a16="http://schemas.microsoft.com/office/drawing/2014/main" id="{9113FBF2-9BD8-4100-B1E1-3ED7A25EA572}"/>
                    </a:ext>
                  </a:extLst>
                </p:cNvPr>
                <p:cNvSpPr>
                  <a:spLocks/>
                </p:cNvSpPr>
                <p:nvPr/>
              </p:nvSpPr>
              <p:spPr bwMode="auto">
                <a:xfrm>
                  <a:off x="3457" y="1887"/>
                  <a:ext cx="369" cy="358"/>
                </a:xfrm>
                <a:custGeom>
                  <a:avLst/>
                  <a:gdLst>
                    <a:gd name="T0" fmla="*/ 31 w 369"/>
                    <a:gd name="T1" fmla="*/ 111 h 358"/>
                    <a:gd name="T2" fmla="*/ 10 w 369"/>
                    <a:gd name="T3" fmla="*/ 137 h 358"/>
                    <a:gd name="T4" fmla="*/ 0 w 369"/>
                    <a:gd name="T5" fmla="*/ 183 h 358"/>
                    <a:gd name="T6" fmla="*/ 9 w 369"/>
                    <a:gd name="T7" fmla="*/ 234 h 358"/>
                    <a:gd name="T8" fmla="*/ 31 w 369"/>
                    <a:gd name="T9" fmla="*/ 271 h 358"/>
                    <a:gd name="T10" fmla="*/ 68 w 369"/>
                    <a:gd name="T11" fmla="*/ 318 h 358"/>
                    <a:gd name="T12" fmla="*/ 101 w 369"/>
                    <a:gd name="T13" fmla="*/ 345 h 358"/>
                    <a:gd name="T14" fmla="*/ 139 w 369"/>
                    <a:gd name="T15" fmla="*/ 358 h 358"/>
                    <a:gd name="T16" fmla="*/ 187 w 369"/>
                    <a:gd name="T17" fmla="*/ 356 h 358"/>
                    <a:gd name="T18" fmla="*/ 216 w 369"/>
                    <a:gd name="T19" fmla="*/ 345 h 358"/>
                    <a:gd name="T20" fmla="*/ 246 w 369"/>
                    <a:gd name="T21" fmla="*/ 321 h 358"/>
                    <a:gd name="T22" fmla="*/ 305 w 369"/>
                    <a:gd name="T23" fmla="*/ 316 h 358"/>
                    <a:gd name="T24" fmla="*/ 357 w 369"/>
                    <a:gd name="T25" fmla="*/ 312 h 358"/>
                    <a:gd name="T26" fmla="*/ 369 w 369"/>
                    <a:gd name="T27" fmla="*/ 300 h 358"/>
                    <a:gd name="T28" fmla="*/ 369 w 369"/>
                    <a:gd name="T29" fmla="*/ 279 h 358"/>
                    <a:gd name="T30" fmla="*/ 357 w 369"/>
                    <a:gd name="T31" fmla="*/ 269 h 358"/>
                    <a:gd name="T32" fmla="*/ 317 w 369"/>
                    <a:gd name="T33" fmla="*/ 260 h 358"/>
                    <a:gd name="T34" fmla="*/ 274 w 369"/>
                    <a:gd name="T35" fmla="*/ 266 h 358"/>
                    <a:gd name="T36" fmla="*/ 364 w 369"/>
                    <a:gd name="T37" fmla="*/ 197 h 358"/>
                    <a:gd name="T38" fmla="*/ 369 w 369"/>
                    <a:gd name="T39" fmla="*/ 176 h 358"/>
                    <a:gd name="T40" fmla="*/ 361 w 369"/>
                    <a:gd name="T41" fmla="*/ 158 h 358"/>
                    <a:gd name="T42" fmla="*/ 345 w 369"/>
                    <a:gd name="T43" fmla="*/ 151 h 358"/>
                    <a:gd name="T44" fmla="*/ 240 w 369"/>
                    <a:gd name="T45" fmla="*/ 211 h 358"/>
                    <a:gd name="T46" fmla="*/ 336 w 369"/>
                    <a:gd name="T47" fmla="*/ 132 h 358"/>
                    <a:gd name="T48" fmla="*/ 342 w 369"/>
                    <a:gd name="T49" fmla="*/ 120 h 358"/>
                    <a:gd name="T50" fmla="*/ 344 w 369"/>
                    <a:gd name="T51" fmla="*/ 102 h 358"/>
                    <a:gd name="T52" fmla="*/ 333 w 369"/>
                    <a:gd name="T53" fmla="*/ 90 h 358"/>
                    <a:gd name="T54" fmla="*/ 315 w 369"/>
                    <a:gd name="T55" fmla="*/ 86 h 358"/>
                    <a:gd name="T56" fmla="*/ 197 w 369"/>
                    <a:gd name="T57" fmla="*/ 164 h 358"/>
                    <a:gd name="T58" fmla="*/ 264 w 369"/>
                    <a:gd name="T59" fmla="*/ 93 h 358"/>
                    <a:gd name="T60" fmla="*/ 283 w 369"/>
                    <a:gd name="T61" fmla="*/ 71 h 358"/>
                    <a:gd name="T62" fmla="*/ 280 w 369"/>
                    <a:gd name="T63" fmla="*/ 50 h 358"/>
                    <a:gd name="T64" fmla="*/ 267 w 369"/>
                    <a:gd name="T65" fmla="*/ 40 h 358"/>
                    <a:gd name="T66" fmla="*/ 250 w 369"/>
                    <a:gd name="T67" fmla="*/ 37 h 358"/>
                    <a:gd name="T68" fmla="*/ 206 w 369"/>
                    <a:gd name="T69" fmla="*/ 66 h 358"/>
                    <a:gd name="T70" fmla="*/ 160 w 369"/>
                    <a:gd name="T71" fmla="*/ 106 h 358"/>
                    <a:gd name="T72" fmla="*/ 123 w 369"/>
                    <a:gd name="T73" fmla="*/ 127 h 358"/>
                    <a:gd name="T74" fmla="*/ 108 w 369"/>
                    <a:gd name="T75" fmla="*/ 123 h 358"/>
                    <a:gd name="T76" fmla="*/ 123 w 369"/>
                    <a:gd name="T77" fmla="*/ 93 h 358"/>
                    <a:gd name="T78" fmla="*/ 121 w 369"/>
                    <a:gd name="T79" fmla="*/ 55 h 358"/>
                    <a:gd name="T80" fmla="*/ 101 w 369"/>
                    <a:gd name="T81" fmla="*/ 21 h 358"/>
                    <a:gd name="T82" fmla="*/ 82 w 369"/>
                    <a:gd name="T83" fmla="*/ 4 h 358"/>
                    <a:gd name="T84" fmla="*/ 68 w 369"/>
                    <a:gd name="T85" fmla="*/ 0 h 358"/>
                    <a:gd name="T86" fmla="*/ 58 w 369"/>
                    <a:gd name="T87" fmla="*/ 9 h 358"/>
                    <a:gd name="T88" fmla="*/ 47 w 369"/>
                    <a:gd name="T89" fmla="*/ 26 h 358"/>
                    <a:gd name="T90" fmla="*/ 56 w 369"/>
                    <a:gd name="T91" fmla="*/ 50 h 358"/>
                    <a:gd name="T92" fmla="*/ 61 w 369"/>
                    <a:gd name="T93" fmla="*/ 78 h 358"/>
                    <a:gd name="T94" fmla="*/ 52 w 369"/>
                    <a:gd name="T95" fmla="*/ 99 h 358"/>
                    <a:gd name="T96" fmla="*/ 31 w 369"/>
                    <a:gd name="T97" fmla="*/ 111 h 3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9"/>
                    <a:gd name="T148" fmla="*/ 0 h 358"/>
                    <a:gd name="T149" fmla="*/ 369 w 369"/>
                    <a:gd name="T150" fmla="*/ 358 h 3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9" h="358">
                      <a:moveTo>
                        <a:pt x="31" y="111"/>
                      </a:moveTo>
                      <a:lnTo>
                        <a:pt x="10" y="137"/>
                      </a:lnTo>
                      <a:lnTo>
                        <a:pt x="0" y="183"/>
                      </a:lnTo>
                      <a:lnTo>
                        <a:pt x="9" y="234"/>
                      </a:lnTo>
                      <a:lnTo>
                        <a:pt x="31" y="271"/>
                      </a:lnTo>
                      <a:lnTo>
                        <a:pt x="68" y="318"/>
                      </a:lnTo>
                      <a:lnTo>
                        <a:pt x="101" y="345"/>
                      </a:lnTo>
                      <a:lnTo>
                        <a:pt x="139" y="358"/>
                      </a:lnTo>
                      <a:lnTo>
                        <a:pt x="187" y="356"/>
                      </a:lnTo>
                      <a:lnTo>
                        <a:pt x="216" y="345"/>
                      </a:lnTo>
                      <a:lnTo>
                        <a:pt x="246" y="321"/>
                      </a:lnTo>
                      <a:lnTo>
                        <a:pt x="305" y="316"/>
                      </a:lnTo>
                      <a:lnTo>
                        <a:pt x="357" y="312"/>
                      </a:lnTo>
                      <a:lnTo>
                        <a:pt x="369" y="300"/>
                      </a:lnTo>
                      <a:lnTo>
                        <a:pt x="369" y="279"/>
                      </a:lnTo>
                      <a:lnTo>
                        <a:pt x="357" y="269"/>
                      </a:lnTo>
                      <a:lnTo>
                        <a:pt x="317" y="260"/>
                      </a:lnTo>
                      <a:lnTo>
                        <a:pt x="274" y="266"/>
                      </a:lnTo>
                      <a:lnTo>
                        <a:pt x="364" y="197"/>
                      </a:lnTo>
                      <a:lnTo>
                        <a:pt x="369" y="176"/>
                      </a:lnTo>
                      <a:lnTo>
                        <a:pt x="361" y="158"/>
                      </a:lnTo>
                      <a:lnTo>
                        <a:pt x="345" y="151"/>
                      </a:lnTo>
                      <a:lnTo>
                        <a:pt x="240" y="211"/>
                      </a:lnTo>
                      <a:lnTo>
                        <a:pt x="336" y="132"/>
                      </a:lnTo>
                      <a:lnTo>
                        <a:pt x="342" y="120"/>
                      </a:lnTo>
                      <a:lnTo>
                        <a:pt x="344" y="102"/>
                      </a:lnTo>
                      <a:lnTo>
                        <a:pt x="333" y="90"/>
                      </a:lnTo>
                      <a:lnTo>
                        <a:pt x="315" y="86"/>
                      </a:lnTo>
                      <a:lnTo>
                        <a:pt x="197" y="164"/>
                      </a:lnTo>
                      <a:lnTo>
                        <a:pt x="264" y="93"/>
                      </a:lnTo>
                      <a:lnTo>
                        <a:pt x="283" y="71"/>
                      </a:lnTo>
                      <a:lnTo>
                        <a:pt x="280" y="50"/>
                      </a:lnTo>
                      <a:lnTo>
                        <a:pt x="267" y="40"/>
                      </a:lnTo>
                      <a:lnTo>
                        <a:pt x="250" y="37"/>
                      </a:lnTo>
                      <a:lnTo>
                        <a:pt x="206" y="66"/>
                      </a:lnTo>
                      <a:lnTo>
                        <a:pt x="160" y="106"/>
                      </a:lnTo>
                      <a:lnTo>
                        <a:pt x="123" y="127"/>
                      </a:lnTo>
                      <a:lnTo>
                        <a:pt x="108" y="123"/>
                      </a:lnTo>
                      <a:lnTo>
                        <a:pt x="123" y="93"/>
                      </a:lnTo>
                      <a:lnTo>
                        <a:pt x="121" y="55"/>
                      </a:lnTo>
                      <a:lnTo>
                        <a:pt x="101" y="21"/>
                      </a:lnTo>
                      <a:lnTo>
                        <a:pt x="82" y="4"/>
                      </a:lnTo>
                      <a:lnTo>
                        <a:pt x="68" y="0"/>
                      </a:lnTo>
                      <a:lnTo>
                        <a:pt x="58" y="9"/>
                      </a:lnTo>
                      <a:lnTo>
                        <a:pt x="47" y="26"/>
                      </a:lnTo>
                      <a:lnTo>
                        <a:pt x="56" y="50"/>
                      </a:lnTo>
                      <a:lnTo>
                        <a:pt x="61" y="78"/>
                      </a:lnTo>
                      <a:lnTo>
                        <a:pt x="52" y="99"/>
                      </a:lnTo>
                      <a:lnTo>
                        <a:pt x="31" y="111"/>
                      </a:lnTo>
                      <a:close/>
                    </a:path>
                  </a:pathLst>
                </a:custGeom>
                <a:solidFill>
                  <a:srgbClr val="E0A080"/>
                </a:solidFill>
                <a:ln w="15875">
                  <a:solidFill>
                    <a:srgbClr val="000000"/>
                  </a:solidFill>
                  <a:round/>
                  <a:headEnd/>
                  <a:tailEnd/>
                </a:ln>
              </p:spPr>
              <p:txBody>
                <a:bodyPr/>
                <a:lstStyle/>
                <a:p>
                  <a:endParaRPr lang="nl-BE"/>
                </a:p>
              </p:txBody>
            </p:sp>
            <p:sp>
              <p:nvSpPr>
                <p:cNvPr id="54" name="Freeform 22">
                  <a:extLst>
                    <a:ext uri="{FF2B5EF4-FFF2-40B4-BE49-F238E27FC236}">
                      <a16:creationId xmlns:a16="http://schemas.microsoft.com/office/drawing/2014/main" id="{B28B568F-21F3-4B44-A270-A3C9513F919D}"/>
                    </a:ext>
                  </a:extLst>
                </p:cNvPr>
                <p:cNvSpPr>
                  <a:spLocks/>
                </p:cNvSpPr>
                <p:nvPr/>
              </p:nvSpPr>
              <p:spPr bwMode="auto">
                <a:xfrm>
                  <a:off x="3266" y="2153"/>
                  <a:ext cx="95" cy="182"/>
                </a:xfrm>
                <a:custGeom>
                  <a:avLst/>
                  <a:gdLst>
                    <a:gd name="T0" fmla="*/ 52 w 95"/>
                    <a:gd name="T1" fmla="*/ 0 h 182"/>
                    <a:gd name="T2" fmla="*/ 59 w 95"/>
                    <a:gd name="T3" fmla="*/ 11 h 182"/>
                    <a:gd name="T4" fmla="*/ 65 w 95"/>
                    <a:gd name="T5" fmla="*/ 24 h 182"/>
                    <a:gd name="T6" fmla="*/ 77 w 95"/>
                    <a:gd name="T7" fmla="*/ 22 h 182"/>
                    <a:gd name="T8" fmla="*/ 87 w 95"/>
                    <a:gd name="T9" fmla="*/ 22 h 182"/>
                    <a:gd name="T10" fmla="*/ 95 w 95"/>
                    <a:gd name="T11" fmla="*/ 25 h 182"/>
                    <a:gd name="T12" fmla="*/ 80 w 95"/>
                    <a:gd name="T13" fmla="*/ 31 h 182"/>
                    <a:gd name="T14" fmla="*/ 67 w 95"/>
                    <a:gd name="T15" fmla="*/ 45 h 182"/>
                    <a:gd name="T16" fmla="*/ 61 w 95"/>
                    <a:gd name="T17" fmla="*/ 58 h 182"/>
                    <a:gd name="T18" fmla="*/ 61 w 95"/>
                    <a:gd name="T19" fmla="*/ 70 h 182"/>
                    <a:gd name="T20" fmla="*/ 62 w 95"/>
                    <a:gd name="T21" fmla="*/ 85 h 182"/>
                    <a:gd name="T22" fmla="*/ 59 w 95"/>
                    <a:gd name="T23" fmla="*/ 101 h 182"/>
                    <a:gd name="T24" fmla="*/ 46 w 95"/>
                    <a:gd name="T25" fmla="*/ 120 h 182"/>
                    <a:gd name="T26" fmla="*/ 25 w 95"/>
                    <a:gd name="T27" fmla="*/ 129 h 182"/>
                    <a:gd name="T28" fmla="*/ 33 w 95"/>
                    <a:gd name="T29" fmla="*/ 121 h 182"/>
                    <a:gd name="T30" fmla="*/ 43 w 95"/>
                    <a:gd name="T31" fmla="*/ 113 h 182"/>
                    <a:gd name="T32" fmla="*/ 53 w 95"/>
                    <a:gd name="T33" fmla="*/ 85 h 182"/>
                    <a:gd name="T34" fmla="*/ 55 w 95"/>
                    <a:gd name="T35" fmla="*/ 76 h 182"/>
                    <a:gd name="T36" fmla="*/ 40 w 95"/>
                    <a:gd name="T37" fmla="*/ 85 h 182"/>
                    <a:gd name="T38" fmla="*/ 24 w 95"/>
                    <a:gd name="T39" fmla="*/ 104 h 182"/>
                    <a:gd name="T40" fmla="*/ 16 w 95"/>
                    <a:gd name="T41" fmla="*/ 124 h 182"/>
                    <a:gd name="T42" fmla="*/ 15 w 95"/>
                    <a:gd name="T43" fmla="*/ 144 h 182"/>
                    <a:gd name="T44" fmla="*/ 21 w 95"/>
                    <a:gd name="T45" fmla="*/ 167 h 182"/>
                    <a:gd name="T46" fmla="*/ 30 w 95"/>
                    <a:gd name="T47" fmla="*/ 182 h 182"/>
                    <a:gd name="T48" fmla="*/ 13 w 95"/>
                    <a:gd name="T49" fmla="*/ 164 h 182"/>
                    <a:gd name="T50" fmla="*/ 8 w 95"/>
                    <a:gd name="T51" fmla="*/ 144 h 182"/>
                    <a:gd name="T52" fmla="*/ 8 w 95"/>
                    <a:gd name="T53" fmla="*/ 124 h 182"/>
                    <a:gd name="T54" fmla="*/ 12 w 95"/>
                    <a:gd name="T55" fmla="*/ 104 h 182"/>
                    <a:gd name="T56" fmla="*/ 22 w 95"/>
                    <a:gd name="T57" fmla="*/ 89 h 182"/>
                    <a:gd name="T58" fmla="*/ 37 w 95"/>
                    <a:gd name="T59" fmla="*/ 70 h 182"/>
                    <a:gd name="T60" fmla="*/ 43 w 95"/>
                    <a:gd name="T61" fmla="*/ 52 h 182"/>
                    <a:gd name="T62" fmla="*/ 22 w 95"/>
                    <a:gd name="T63" fmla="*/ 65 h 182"/>
                    <a:gd name="T64" fmla="*/ 0 w 95"/>
                    <a:gd name="T65" fmla="*/ 64 h 182"/>
                    <a:gd name="T66" fmla="*/ 19 w 95"/>
                    <a:gd name="T67" fmla="*/ 59 h 182"/>
                    <a:gd name="T68" fmla="*/ 28 w 95"/>
                    <a:gd name="T69" fmla="*/ 52 h 182"/>
                    <a:gd name="T70" fmla="*/ 40 w 95"/>
                    <a:gd name="T71" fmla="*/ 46 h 182"/>
                    <a:gd name="T72" fmla="*/ 48 w 95"/>
                    <a:gd name="T73" fmla="*/ 30 h 182"/>
                    <a:gd name="T74" fmla="*/ 53 w 95"/>
                    <a:gd name="T75" fmla="*/ 18 h 182"/>
                    <a:gd name="T76" fmla="*/ 52 w 95"/>
                    <a:gd name="T77" fmla="*/ 0 h 18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5"/>
                    <a:gd name="T118" fmla="*/ 0 h 182"/>
                    <a:gd name="T119" fmla="*/ 95 w 95"/>
                    <a:gd name="T120" fmla="*/ 182 h 18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5" h="182">
                      <a:moveTo>
                        <a:pt x="52" y="0"/>
                      </a:moveTo>
                      <a:lnTo>
                        <a:pt x="59" y="11"/>
                      </a:lnTo>
                      <a:lnTo>
                        <a:pt x="65" y="24"/>
                      </a:lnTo>
                      <a:lnTo>
                        <a:pt x="77" y="22"/>
                      </a:lnTo>
                      <a:lnTo>
                        <a:pt x="87" y="22"/>
                      </a:lnTo>
                      <a:lnTo>
                        <a:pt x="95" y="25"/>
                      </a:lnTo>
                      <a:lnTo>
                        <a:pt x="80" y="31"/>
                      </a:lnTo>
                      <a:lnTo>
                        <a:pt x="67" y="45"/>
                      </a:lnTo>
                      <a:lnTo>
                        <a:pt x="61" y="58"/>
                      </a:lnTo>
                      <a:lnTo>
                        <a:pt x="61" y="70"/>
                      </a:lnTo>
                      <a:lnTo>
                        <a:pt x="62" y="85"/>
                      </a:lnTo>
                      <a:lnTo>
                        <a:pt x="59" y="101"/>
                      </a:lnTo>
                      <a:lnTo>
                        <a:pt x="46" y="120"/>
                      </a:lnTo>
                      <a:lnTo>
                        <a:pt x="25" y="129"/>
                      </a:lnTo>
                      <a:lnTo>
                        <a:pt x="33" y="121"/>
                      </a:lnTo>
                      <a:lnTo>
                        <a:pt x="43" y="113"/>
                      </a:lnTo>
                      <a:lnTo>
                        <a:pt x="53" y="85"/>
                      </a:lnTo>
                      <a:lnTo>
                        <a:pt x="55" y="76"/>
                      </a:lnTo>
                      <a:lnTo>
                        <a:pt x="40" y="85"/>
                      </a:lnTo>
                      <a:lnTo>
                        <a:pt x="24" y="104"/>
                      </a:lnTo>
                      <a:lnTo>
                        <a:pt x="16" y="124"/>
                      </a:lnTo>
                      <a:lnTo>
                        <a:pt x="15" y="144"/>
                      </a:lnTo>
                      <a:lnTo>
                        <a:pt x="21" y="167"/>
                      </a:lnTo>
                      <a:lnTo>
                        <a:pt x="30" y="182"/>
                      </a:lnTo>
                      <a:lnTo>
                        <a:pt x="13" y="164"/>
                      </a:lnTo>
                      <a:lnTo>
                        <a:pt x="8" y="144"/>
                      </a:lnTo>
                      <a:lnTo>
                        <a:pt x="8" y="124"/>
                      </a:lnTo>
                      <a:lnTo>
                        <a:pt x="12" y="104"/>
                      </a:lnTo>
                      <a:lnTo>
                        <a:pt x="22" y="89"/>
                      </a:lnTo>
                      <a:lnTo>
                        <a:pt x="37" y="70"/>
                      </a:lnTo>
                      <a:lnTo>
                        <a:pt x="43" y="52"/>
                      </a:lnTo>
                      <a:lnTo>
                        <a:pt x="22" y="65"/>
                      </a:lnTo>
                      <a:lnTo>
                        <a:pt x="0" y="64"/>
                      </a:lnTo>
                      <a:lnTo>
                        <a:pt x="19" y="59"/>
                      </a:lnTo>
                      <a:lnTo>
                        <a:pt x="28" y="52"/>
                      </a:lnTo>
                      <a:lnTo>
                        <a:pt x="40" y="46"/>
                      </a:lnTo>
                      <a:lnTo>
                        <a:pt x="48" y="30"/>
                      </a:lnTo>
                      <a:lnTo>
                        <a:pt x="53" y="18"/>
                      </a:lnTo>
                      <a:lnTo>
                        <a:pt x="52" y="0"/>
                      </a:lnTo>
                      <a:close/>
                    </a:path>
                  </a:pathLst>
                </a:custGeom>
                <a:solidFill>
                  <a:srgbClr val="8080A0"/>
                </a:solidFill>
                <a:ln w="15875">
                  <a:solidFill>
                    <a:srgbClr val="000000"/>
                  </a:solidFill>
                  <a:round/>
                  <a:headEnd/>
                  <a:tailEnd/>
                </a:ln>
              </p:spPr>
              <p:txBody>
                <a:bodyPr/>
                <a:lstStyle/>
                <a:p>
                  <a:endParaRPr lang="nl-BE"/>
                </a:p>
              </p:txBody>
            </p:sp>
            <p:sp>
              <p:nvSpPr>
                <p:cNvPr id="55" name="Freeform 23">
                  <a:extLst>
                    <a:ext uri="{FF2B5EF4-FFF2-40B4-BE49-F238E27FC236}">
                      <a16:creationId xmlns:a16="http://schemas.microsoft.com/office/drawing/2014/main" id="{C1CB71AD-FEAD-4CB5-84DE-F9B438D84E5B}"/>
                    </a:ext>
                  </a:extLst>
                </p:cNvPr>
                <p:cNvSpPr>
                  <a:spLocks/>
                </p:cNvSpPr>
                <p:nvPr/>
              </p:nvSpPr>
              <p:spPr bwMode="auto">
                <a:xfrm>
                  <a:off x="3305" y="2420"/>
                  <a:ext cx="99" cy="165"/>
                </a:xfrm>
                <a:custGeom>
                  <a:avLst/>
                  <a:gdLst>
                    <a:gd name="T0" fmla="*/ 99 w 99"/>
                    <a:gd name="T1" fmla="*/ 99 h 165"/>
                    <a:gd name="T2" fmla="*/ 85 w 99"/>
                    <a:gd name="T3" fmla="*/ 91 h 165"/>
                    <a:gd name="T4" fmla="*/ 74 w 99"/>
                    <a:gd name="T5" fmla="*/ 73 h 165"/>
                    <a:gd name="T6" fmla="*/ 68 w 99"/>
                    <a:gd name="T7" fmla="*/ 47 h 165"/>
                    <a:gd name="T8" fmla="*/ 66 w 99"/>
                    <a:gd name="T9" fmla="*/ 25 h 165"/>
                    <a:gd name="T10" fmla="*/ 71 w 99"/>
                    <a:gd name="T11" fmla="*/ 0 h 165"/>
                    <a:gd name="T12" fmla="*/ 63 w 99"/>
                    <a:gd name="T13" fmla="*/ 14 h 165"/>
                    <a:gd name="T14" fmla="*/ 57 w 99"/>
                    <a:gd name="T15" fmla="*/ 41 h 165"/>
                    <a:gd name="T16" fmla="*/ 57 w 99"/>
                    <a:gd name="T17" fmla="*/ 56 h 165"/>
                    <a:gd name="T18" fmla="*/ 60 w 99"/>
                    <a:gd name="T19" fmla="*/ 69 h 165"/>
                    <a:gd name="T20" fmla="*/ 41 w 99"/>
                    <a:gd name="T21" fmla="*/ 71 h 165"/>
                    <a:gd name="T22" fmla="*/ 19 w 99"/>
                    <a:gd name="T23" fmla="*/ 82 h 165"/>
                    <a:gd name="T24" fmla="*/ 0 w 99"/>
                    <a:gd name="T25" fmla="*/ 99 h 165"/>
                    <a:gd name="T26" fmla="*/ 22 w 99"/>
                    <a:gd name="T27" fmla="*/ 90 h 165"/>
                    <a:gd name="T28" fmla="*/ 43 w 99"/>
                    <a:gd name="T29" fmla="*/ 82 h 165"/>
                    <a:gd name="T30" fmla="*/ 63 w 99"/>
                    <a:gd name="T31" fmla="*/ 82 h 165"/>
                    <a:gd name="T32" fmla="*/ 44 w 99"/>
                    <a:gd name="T33" fmla="*/ 93 h 165"/>
                    <a:gd name="T34" fmla="*/ 35 w 99"/>
                    <a:gd name="T35" fmla="*/ 108 h 165"/>
                    <a:gd name="T36" fmla="*/ 26 w 99"/>
                    <a:gd name="T37" fmla="*/ 124 h 165"/>
                    <a:gd name="T38" fmla="*/ 22 w 99"/>
                    <a:gd name="T39" fmla="*/ 139 h 165"/>
                    <a:gd name="T40" fmla="*/ 32 w 99"/>
                    <a:gd name="T41" fmla="*/ 127 h 165"/>
                    <a:gd name="T42" fmla="*/ 46 w 99"/>
                    <a:gd name="T43" fmla="*/ 109 h 165"/>
                    <a:gd name="T44" fmla="*/ 66 w 99"/>
                    <a:gd name="T45" fmla="*/ 99 h 165"/>
                    <a:gd name="T46" fmla="*/ 74 w 99"/>
                    <a:gd name="T47" fmla="*/ 97 h 165"/>
                    <a:gd name="T48" fmla="*/ 72 w 99"/>
                    <a:gd name="T49" fmla="*/ 110 h 165"/>
                    <a:gd name="T50" fmla="*/ 77 w 99"/>
                    <a:gd name="T51" fmla="*/ 125 h 165"/>
                    <a:gd name="T52" fmla="*/ 80 w 99"/>
                    <a:gd name="T53" fmla="*/ 139 h 165"/>
                    <a:gd name="T54" fmla="*/ 84 w 99"/>
                    <a:gd name="T55" fmla="*/ 155 h 165"/>
                    <a:gd name="T56" fmla="*/ 93 w 99"/>
                    <a:gd name="T57" fmla="*/ 165 h 165"/>
                    <a:gd name="T58" fmla="*/ 91 w 99"/>
                    <a:gd name="T59" fmla="*/ 150 h 165"/>
                    <a:gd name="T60" fmla="*/ 90 w 99"/>
                    <a:gd name="T61" fmla="*/ 139 h 165"/>
                    <a:gd name="T62" fmla="*/ 90 w 99"/>
                    <a:gd name="T63" fmla="*/ 127 h 165"/>
                    <a:gd name="T64" fmla="*/ 93 w 99"/>
                    <a:gd name="T65" fmla="*/ 118 h 165"/>
                    <a:gd name="T66" fmla="*/ 99 w 99"/>
                    <a:gd name="T67" fmla="*/ 99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9"/>
                    <a:gd name="T103" fmla="*/ 0 h 165"/>
                    <a:gd name="T104" fmla="*/ 99 w 99"/>
                    <a:gd name="T105" fmla="*/ 165 h 1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9" h="165">
                      <a:moveTo>
                        <a:pt x="99" y="99"/>
                      </a:moveTo>
                      <a:lnTo>
                        <a:pt x="85" y="91"/>
                      </a:lnTo>
                      <a:lnTo>
                        <a:pt x="74" y="73"/>
                      </a:lnTo>
                      <a:lnTo>
                        <a:pt x="68" y="47"/>
                      </a:lnTo>
                      <a:lnTo>
                        <a:pt x="66" y="25"/>
                      </a:lnTo>
                      <a:lnTo>
                        <a:pt x="71" y="0"/>
                      </a:lnTo>
                      <a:lnTo>
                        <a:pt x="63" y="14"/>
                      </a:lnTo>
                      <a:lnTo>
                        <a:pt x="57" y="41"/>
                      </a:lnTo>
                      <a:lnTo>
                        <a:pt x="57" y="56"/>
                      </a:lnTo>
                      <a:lnTo>
                        <a:pt x="60" y="69"/>
                      </a:lnTo>
                      <a:lnTo>
                        <a:pt x="41" y="71"/>
                      </a:lnTo>
                      <a:lnTo>
                        <a:pt x="19" y="82"/>
                      </a:lnTo>
                      <a:lnTo>
                        <a:pt x="0" y="99"/>
                      </a:lnTo>
                      <a:lnTo>
                        <a:pt x="22" y="90"/>
                      </a:lnTo>
                      <a:lnTo>
                        <a:pt x="43" y="82"/>
                      </a:lnTo>
                      <a:lnTo>
                        <a:pt x="63" y="82"/>
                      </a:lnTo>
                      <a:lnTo>
                        <a:pt x="44" y="93"/>
                      </a:lnTo>
                      <a:lnTo>
                        <a:pt x="35" y="108"/>
                      </a:lnTo>
                      <a:lnTo>
                        <a:pt x="26" y="124"/>
                      </a:lnTo>
                      <a:lnTo>
                        <a:pt x="22" y="139"/>
                      </a:lnTo>
                      <a:lnTo>
                        <a:pt x="32" y="127"/>
                      </a:lnTo>
                      <a:lnTo>
                        <a:pt x="46" y="109"/>
                      </a:lnTo>
                      <a:lnTo>
                        <a:pt x="66" y="99"/>
                      </a:lnTo>
                      <a:lnTo>
                        <a:pt x="74" y="97"/>
                      </a:lnTo>
                      <a:lnTo>
                        <a:pt x="72" y="110"/>
                      </a:lnTo>
                      <a:lnTo>
                        <a:pt x="77" y="125"/>
                      </a:lnTo>
                      <a:lnTo>
                        <a:pt x="80" y="139"/>
                      </a:lnTo>
                      <a:lnTo>
                        <a:pt x="84" y="155"/>
                      </a:lnTo>
                      <a:lnTo>
                        <a:pt x="93" y="165"/>
                      </a:lnTo>
                      <a:lnTo>
                        <a:pt x="91" y="150"/>
                      </a:lnTo>
                      <a:lnTo>
                        <a:pt x="90" y="139"/>
                      </a:lnTo>
                      <a:lnTo>
                        <a:pt x="90" y="127"/>
                      </a:lnTo>
                      <a:lnTo>
                        <a:pt x="93" y="118"/>
                      </a:lnTo>
                      <a:lnTo>
                        <a:pt x="99" y="99"/>
                      </a:lnTo>
                      <a:close/>
                    </a:path>
                  </a:pathLst>
                </a:custGeom>
                <a:solidFill>
                  <a:srgbClr val="8080A0"/>
                </a:solidFill>
                <a:ln w="15875">
                  <a:solidFill>
                    <a:srgbClr val="000000"/>
                  </a:solidFill>
                  <a:round/>
                  <a:headEnd/>
                  <a:tailEnd/>
                </a:ln>
              </p:spPr>
              <p:txBody>
                <a:bodyPr/>
                <a:lstStyle/>
                <a:p>
                  <a:endParaRPr lang="nl-BE"/>
                </a:p>
              </p:txBody>
            </p:sp>
          </p:grpSp>
        </p:grpSp>
        <p:grpSp>
          <p:nvGrpSpPr>
            <p:cNvPr id="6" name="Group 24">
              <a:extLst>
                <a:ext uri="{FF2B5EF4-FFF2-40B4-BE49-F238E27FC236}">
                  <a16:creationId xmlns:a16="http://schemas.microsoft.com/office/drawing/2014/main" id="{5E8C328E-24E0-4DA7-A12D-D9B819F87DC7}"/>
                </a:ext>
              </a:extLst>
            </p:cNvPr>
            <p:cNvGrpSpPr>
              <a:grpSpLocks/>
            </p:cNvGrpSpPr>
            <p:nvPr/>
          </p:nvGrpSpPr>
          <p:grpSpPr bwMode="auto">
            <a:xfrm>
              <a:off x="3632200" y="1795463"/>
              <a:ext cx="1444625" cy="2305050"/>
              <a:chOff x="2452" y="688"/>
              <a:chExt cx="986" cy="1452"/>
            </a:xfrm>
          </p:grpSpPr>
          <p:grpSp>
            <p:nvGrpSpPr>
              <p:cNvPr id="20" name="Group 25">
                <a:extLst>
                  <a:ext uri="{FF2B5EF4-FFF2-40B4-BE49-F238E27FC236}">
                    <a16:creationId xmlns:a16="http://schemas.microsoft.com/office/drawing/2014/main" id="{7CA0861A-3307-4FEF-9693-B94316521780}"/>
                  </a:ext>
                </a:extLst>
              </p:cNvPr>
              <p:cNvGrpSpPr>
                <a:grpSpLocks/>
              </p:cNvGrpSpPr>
              <p:nvPr/>
            </p:nvGrpSpPr>
            <p:grpSpPr bwMode="auto">
              <a:xfrm>
                <a:off x="2452" y="688"/>
                <a:ext cx="986" cy="1452"/>
                <a:chOff x="2452" y="688"/>
                <a:chExt cx="986" cy="1452"/>
              </a:xfrm>
            </p:grpSpPr>
            <p:grpSp>
              <p:nvGrpSpPr>
                <p:cNvPr id="32" name="Group 26">
                  <a:extLst>
                    <a:ext uri="{FF2B5EF4-FFF2-40B4-BE49-F238E27FC236}">
                      <a16:creationId xmlns:a16="http://schemas.microsoft.com/office/drawing/2014/main" id="{F91AA186-80E8-4274-A858-5FAB0D658A64}"/>
                    </a:ext>
                  </a:extLst>
                </p:cNvPr>
                <p:cNvGrpSpPr>
                  <a:grpSpLocks/>
                </p:cNvGrpSpPr>
                <p:nvPr/>
              </p:nvGrpSpPr>
              <p:grpSpPr bwMode="auto">
                <a:xfrm>
                  <a:off x="2452" y="768"/>
                  <a:ext cx="897" cy="1372"/>
                  <a:chOff x="2452" y="768"/>
                  <a:chExt cx="897" cy="1372"/>
                </a:xfrm>
              </p:grpSpPr>
              <p:sp>
                <p:nvSpPr>
                  <p:cNvPr id="41" name="Freeform 27">
                    <a:extLst>
                      <a:ext uri="{FF2B5EF4-FFF2-40B4-BE49-F238E27FC236}">
                        <a16:creationId xmlns:a16="http://schemas.microsoft.com/office/drawing/2014/main" id="{932CFDF8-ECA7-4538-BB2C-4A384ADC3BA7}"/>
                      </a:ext>
                    </a:extLst>
                  </p:cNvPr>
                  <p:cNvSpPr>
                    <a:spLocks/>
                  </p:cNvSpPr>
                  <p:nvPr/>
                </p:nvSpPr>
                <p:spPr bwMode="auto">
                  <a:xfrm>
                    <a:off x="2452" y="768"/>
                    <a:ext cx="897" cy="1372"/>
                  </a:xfrm>
                  <a:custGeom>
                    <a:avLst/>
                    <a:gdLst>
                      <a:gd name="T0" fmla="*/ 438 w 897"/>
                      <a:gd name="T1" fmla="*/ 141 h 1372"/>
                      <a:gd name="T2" fmla="*/ 398 w 897"/>
                      <a:gd name="T3" fmla="*/ 213 h 1372"/>
                      <a:gd name="T4" fmla="*/ 366 w 897"/>
                      <a:gd name="T5" fmla="*/ 329 h 1372"/>
                      <a:gd name="T6" fmla="*/ 345 w 897"/>
                      <a:gd name="T7" fmla="*/ 414 h 1372"/>
                      <a:gd name="T8" fmla="*/ 277 w 897"/>
                      <a:gd name="T9" fmla="*/ 457 h 1372"/>
                      <a:gd name="T10" fmla="*/ 157 w 897"/>
                      <a:gd name="T11" fmla="*/ 499 h 1372"/>
                      <a:gd name="T12" fmla="*/ 58 w 897"/>
                      <a:gd name="T13" fmla="*/ 546 h 1372"/>
                      <a:gd name="T14" fmla="*/ 7 w 897"/>
                      <a:gd name="T15" fmla="*/ 602 h 1372"/>
                      <a:gd name="T16" fmla="*/ 2 w 897"/>
                      <a:gd name="T17" fmla="*/ 676 h 1372"/>
                      <a:gd name="T18" fmla="*/ 34 w 897"/>
                      <a:gd name="T19" fmla="*/ 737 h 1372"/>
                      <a:gd name="T20" fmla="*/ 110 w 897"/>
                      <a:gd name="T21" fmla="*/ 773 h 1372"/>
                      <a:gd name="T22" fmla="*/ 225 w 897"/>
                      <a:gd name="T23" fmla="*/ 781 h 1372"/>
                      <a:gd name="T24" fmla="*/ 336 w 897"/>
                      <a:gd name="T25" fmla="*/ 765 h 1372"/>
                      <a:gd name="T26" fmla="*/ 323 w 897"/>
                      <a:gd name="T27" fmla="*/ 906 h 1372"/>
                      <a:gd name="T28" fmla="*/ 342 w 897"/>
                      <a:gd name="T29" fmla="*/ 1103 h 1372"/>
                      <a:gd name="T30" fmla="*/ 376 w 897"/>
                      <a:gd name="T31" fmla="*/ 1234 h 1372"/>
                      <a:gd name="T32" fmla="*/ 425 w 897"/>
                      <a:gd name="T33" fmla="*/ 1310 h 1372"/>
                      <a:gd name="T34" fmla="*/ 491 w 897"/>
                      <a:gd name="T35" fmla="*/ 1363 h 1372"/>
                      <a:gd name="T36" fmla="*/ 567 w 897"/>
                      <a:gd name="T37" fmla="*/ 1363 h 1372"/>
                      <a:gd name="T38" fmla="*/ 656 w 897"/>
                      <a:gd name="T39" fmla="*/ 1301 h 1372"/>
                      <a:gd name="T40" fmla="*/ 711 w 897"/>
                      <a:gd name="T41" fmla="*/ 1182 h 1372"/>
                      <a:gd name="T42" fmla="*/ 762 w 897"/>
                      <a:gd name="T43" fmla="*/ 1003 h 1372"/>
                      <a:gd name="T44" fmla="*/ 793 w 897"/>
                      <a:gd name="T45" fmla="*/ 869 h 1372"/>
                      <a:gd name="T46" fmla="*/ 814 w 897"/>
                      <a:gd name="T47" fmla="*/ 699 h 1372"/>
                      <a:gd name="T48" fmla="*/ 814 w 897"/>
                      <a:gd name="T49" fmla="*/ 619 h 1372"/>
                      <a:gd name="T50" fmla="*/ 860 w 897"/>
                      <a:gd name="T51" fmla="*/ 613 h 1372"/>
                      <a:gd name="T52" fmla="*/ 893 w 897"/>
                      <a:gd name="T53" fmla="*/ 561 h 1372"/>
                      <a:gd name="T54" fmla="*/ 891 w 897"/>
                      <a:gd name="T55" fmla="*/ 506 h 1372"/>
                      <a:gd name="T56" fmla="*/ 854 w 897"/>
                      <a:gd name="T57" fmla="*/ 484 h 1372"/>
                      <a:gd name="T58" fmla="*/ 856 w 897"/>
                      <a:gd name="T59" fmla="*/ 425 h 1372"/>
                      <a:gd name="T60" fmla="*/ 876 w 897"/>
                      <a:gd name="T61" fmla="*/ 235 h 1372"/>
                      <a:gd name="T62" fmla="*/ 802 w 897"/>
                      <a:gd name="T63" fmla="*/ 45 h 1372"/>
                      <a:gd name="T64" fmla="*/ 647 w 897"/>
                      <a:gd name="T65" fmla="*/ 0 h 1372"/>
                      <a:gd name="T66" fmla="*/ 496 w 897"/>
                      <a:gd name="T67" fmla="*/ 70 h 13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97"/>
                      <a:gd name="T103" fmla="*/ 0 h 1372"/>
                      <a:gd name="T104" fmla="*/ 897 w 897"/>
                      <a:gd name="T105" fmla="*/ 1372 h 13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97" h="1372">
                        <a:moveTo>
                          <a:pt x="496" y="70"/>
                        </a:moveTo>
                        <a:lnTo>
                          <a:pt x="438" y="141"/>
                        </a:lnTo>
                        <a:lnTo>
                          <a:pt x="416" y="175"/>
                        </a:lnTo>
                        <a:lnTo>
                          <a:pt x="398" y="213"/>
                        </a:lnTo>
                        <a:lnTo>
                          <a:pt x="380" y="267"/>
                        </a:lnTo>
                        <a:lnTo>
                          <a:pt x="366" y="329"/>
                        </a:lnTo>
                        <a:lnTo>
                          <a:pt x="352" y="380"/>
                        </a:lnTo>
                        <a:lnTo>
                          <a:pt x="345" y="414"/>
                        </a:lnTo>
                        <a:lnTo>
                          <a:pt x="327" y="437"/>
                        </a:lnTo>
                        <a:lnTo>
                          <a:pt x="277" y="457"/>
                        </a:lnTo>
                        <a:lnTo>
                          <a:pt x="218" y="475"/>
                        </a:lnTo>
                        <a:lnTo>
                          <a:pt x="157" y="499"/>
                        </a:lnTo>
                        <a:lnTo>
                          <a:pt x="98" y="524"/>
                        </a:lnTo>
                        <a:lnTo>
                          <a:pt x="58" y="546"/>
                        </a:lnTo>
                        <a:lnTo>
                          <a:pt x="27" y="571"/>
                        </a:lnTo>
                        <a:lnTo>
                          <a:pt x="7" y="602"/>
                        </a:lnTo>
                        <a:lnTo>
                          <a:pt x="0" y="639"/>
                        </a:lnTo>
                        <a:lnTo>
                          <a:pt x="2" y="676"/>
                        </a:lnTo>
                        <a:lnTo>
                          <a:pt x="12" y="709"/>
                        </a:lnTo>
                        <a:lnTo>
                          <a:pt x="34" y="737"/>
                        </a:lnTo>
                        <a:lnTo>
                          <a:pt x="65" y="758"/>
                        </a:lnTo>
                        <a:lnTo>
                          <a:pt x="110" y="773"/>
                        </a:lnTo>
                        <a:lnTo>
                          <a:pt x="167" y="780"/>
                        </a:lnTo>
                        <a:lnTo>
                          <a:pt x="225" y="781"/>
                        </a:lnTo>
                        <a:lnTo>
                          <a:pt x="289" y="777"/>
                        </a:lnTo>
                        <a:lnTo>
                          <a:pt x="336" y="765"/>
                        </a:lnTo>
                        <a:lnTo>
                          <a:pt x="327" y="818"/>
                        </a:lnTo>
                        <a:lnTo>
                          <a:pt x="323" y="906"/>
                        </a:lnTo>
                        <a:lnTo>
                          <a:pt x="327" y="997"/>
                        </a:lnTo>
                        <a:lnTo>
                          <a:pt x="342" y="1103"/>
                        </a:lnTo>
                        <a:lnTo>
                          <a:pt x="363" y="1196"/>
                        </a:lnTo>
                        <a:lnTo>
                          <a:pt x="376" y="1234"/>
                        </a:lnTo>
                        <a:lnTo>
                          <a:pt x="397" y="1271"/>
                        </a:lnTo>
                        <a:lnTo>
                          <a:pt x="425" y="1310"/>
                        </a:lnTo>
                        <a:lnTo>
                          <a:pt x="466" y="1347"/>
                        </a:lnTo>
                        <a:lnTo>
                          <a:pt x="491" y="1363"/>
                        </a:lnTo>
                        <a:lnTo>
                          <a:pt x="534" y="1372"/>
                        </a:lnTo>
                        <a:lnTo>
                          <a:pt x="567" y="1363"/>
                        </a:lnTo>
                        <a:lnTo>
                          <a:pt x="604" y="1347"/>
                        </a:lnTo>
                        <a:lnTo>
                          <a:pt x="656" y="1301"/>
                        </a:lnTo>
                        <a:lnTo>
                          <a:pt x="687" y="1245"/>
                        </a:lnTo>
                        <a:lnTo>
                          <a:pt x="711" y="1182"/>
                        </a:lnTo>
                        <a:lnTo>
                          <a:pt x="742" y="1083"/>
                        </a:lnTo>
                        <a:lnTo>
                          <a:pt x="762" y="1003"/>
                        </a:lnTo>
                        <a:lnTo>
                          <a:pt x="783" y="924"/>
                        </a:lnTo>
                        <a:lnTo>
                          <a:pt x="793" y="869"/>
                        </a:lnTo>
                        <a:lnTo>
                          <a:pt x="807" y="778"/>
                        </a:lnTo>
                        <a:lnTo>
                          <a:pt x="814" y="699"/>
                        </a:lnTo>
                        <a:lnTo>
                          <a:pt x="819" y="647"/>
                        </a:lnTo>
                        <a:lnTo>
                          <a:pt x="814" y="619"/>
                        </a:lnTo>
                        <a:lnTo>
                          <a:pt x="835" y="623"/>
                        </a:lnTo>
                        <a:lnTo>
                          <a:pt x="860" y="613"/>
                        </a:lnTo>
                        <a:lnTo>
                          <a:pt x="879" y="588"/>
                        </a:lnTo>
                        <a:lnTo>
                          <a:pt x="893" y="561"/>
                        </a:lnTo>
                        <a:lnTo>
                          <a:pt x="897" y="533"/>
                        </a:lnTo>
                        <a:lnTo>
                          <a:pt x="891" y="506"/>
                        </a:lnTo>
                        <a:lnTo>
                          <a:pt x="876" y="488"/>
                        </a:lnTo>
                        <a:lnTo>
                          <a:pt x="854" y="484"/>
                        </a:lnTo>
                        <a:lnTo>
                          <a:pt x="829" y="484"/>
                        </a:lnTo>
                        <a:lnTo>
                          <a:pt x="856" y="425"/>
                        </a:lnTo>
                        <a:lnTo>
                          <a:pt x="872" y="335"/>
                        </a:lnTo>
                        <a:lnTo>
                          <a:pt x="876" y="235"/>
                        </a:lnTo>
                        <a:lnTo>
                          <a:pt x="872" y="123"/>
                        </a:lnTo>
                        <a:lnTo>
                          <a:pt x="802" y="45"/>
                        </a:lnTo>
                        <a:lnTo>
                          <a:pt x="740" y="8"/>
                        </a:lnTo>
                        <a:lnTo>
                          <a:pt x="647" y="0"/>
                        </a:lnTo>
                        <a:lnTo>
                          <a:pt x="563" y="21"/>
                        </a:lnTo>
                        <a:lnTo>
                          <a:pt x="496" y="70"/>
                        </a:lnTo>
                        <a:close/>
                      </a:path>
                    </a:pathLst>
                  </a:custGeom>
                  <a:solidFill>
                    <a:srgbClr val="E0A080"/>
                  </a:solidFill>
                  <a:ln w="15875">
                    <a:solidFill>
                      <a:srgbClr val="000000"/>
                    </a:solidFill>
                    <a:round/>
                    <a:headEnd/>
                    <a:tailEnd/>
                  </a:ln>
                </p:spPr>
                <p:txBody>
                  <a:bodyPr/>
                  <a:lstStyle/>
                  <a:p>
                    <a:endParaRPr lang="nl-BE"/>
                  </a:p>
                </p:txBody>
              </p:sp>
              <p:sp>
                <p:nvSpPr>
                  <p:cNvPr id="42" name="Freeform 28">
                    <a:extLst>
                      <a:ext uri="{FF2B5EF4-FFF2-40B4-BE49-F238E27FC236}">
                        <a16:creationId xmlns:a16="http://schemas.microsoft.com/office/drawing/2014/main" id="{809E6E38-4D03-48DC-9672-484A1B2CC4C8}"/>
                      </a:ext>
                    </a:extLst>
                  </p:cNvPr>
                  <p:cNvSpPr>
                    <a:spLocks/>
                  </p:cNvSpPr>
                  <p:nvPr/>
                </p:nvSpPr>
                <p:spPr bwMode="auto">
                  <a:xfrm>
                    <a:off x="2782" y="1452"/>
                    <a:ext cx="167" cy="89"/>
                  </a:xfrm>
                  <a:custGeom>
                    <a:avLst/>
                    <a:gdLst>
                      <a:gd name="T0" fmla="*/ 0 w 167"/>
                      <a:gd name="T1" fmla="*/ 89 h 89"/>
                      <a:gd name="T2" fmla="*/ 37 w 167"/>
                      <a:gd name="T3" fmla="*/ 81 h 89"/>
                      <a:gd name="T4" fmla="*/ 80 w 167"/>
                      <a:gd name="T5" fmla="*/ 63 h 89"/>
                      <a:gd name="T6" fmla="*/ 114 w 167"/>
                      <a:gd name="T7" fmla="*/ 49 h 89"/>
                      <a:gd name="T8" fmla="*/ 145 w 167"/>
                      <a:gd name="T9" fmla="*/ 26 h 89"/>
                      <a:gd name="T10" fmla="*/ 167 w 167"/>
                      <a:gd name="T11" fmla="*/ 0 h 89"/>
                      <a:gd name="T12" fmla="*/ 0 60000 65536"/>
                      <a:gd name="T13" fmla="*/ 0 60000 65536"/>
                      <a:gd name="T14" fmla="*/ 0 60000 65536"/>
                      <a:gd name="T15" fmla="*/ 0 60000 65536"/>
                      <a:gd name="T16" fmla="*/ 0 60000 65536"/>
                      <a:gd name="T17" fmla="*/ 0 60000 65536"/>
                      <a:gd name="T18" fmla="*/ 0 w 167"/>
                      <a:gd name="T19" fmla="*/ 0 h 89"/>
                      <a:gd name="T20" fmla="*/ 167 w 167"/>
                      <a:gd name="T21" fmla="*/ 89 h 89"/>
                    </a:gdLst>
                    <a:ahLst/>
                    <a:cxnLst>
                      <a:cxn ang="T12">
                        <a:pos x="T0" y="T1"/>
                      </a:cxn>
                      <a:cxn ang="T13">
                        <a:pos x="T2" y="T3"/>
                      </a:cxn>
                      <a:cxn ang="T14">
                        <a:pos x="T4" y="T5"/>
                      </a:cxn>
                      <a:cxn ang="T15">
                        <a:pos x="T6" y="T7"/>
                      </a:cxn>
                      <a:cxn ang="T16">
                        <a:pos x="T8" y="T9"/>
                      </a:cxn>
                      <a:cxn ang="T17">
                        <a:pos x="T10" y="T11"/>
                      </a:cxn>
                    </a:cxnLst>
                    <a:rect l="T18" t="T19" r="T20" b="T21"/>
                    <a:pathLst>
                      <a:path w="167" h="89">
                        <a:moveTo>
                          <a:pt x="0" y="89"/>
                        </a:moveTo>
                        <a:lnTo>
                          <a:pt x="37" y="81"/>
                        </a:lnTo>
                        <a:lnTo>
                          <a:pt x="80" y="63"/>
                        </a:lnTo>
                        <a:lnTo>
                          <a:pt x="114" y="49"/>
                        </a:lnTo>
                        <a:lnTo>
                          <a:pt x="145" y="26"/>
                        </a:lnTo>
                        <a:lnTo>
                          <a:pt x="167" y="0"/>
                        </a:lnTo>
                      </a:path>
                    </a:pathLst>
                  </a:custGeom>
                  <a:noFill/>
                  <a:ln w="15875">
                    <a:solidFill>
                      <a:srgbClr val="000000"/>
                    </a:solidFill>
                    <a:round/>
                    <a:headEnd/>
                    <a:tailEnd/>
                  </a:ln>
                </p:spPr>
                <p:txBody>
                  <a:bodyPr/>
                  <a:lstStyle/>
                  <a:p>
                    <a:endParaRPr lang="nl-BE"/>
                  </a:p>
                </p:txBody>
              </p:sp>
            </p:grpSp>
            <p:grpSp>
              <p:nvGrpSpPr>
                <p:cNvPr id="33" name="Group 29">
                  <a:extLst>
                    <a:ext uri="{FF2B5EF4-FFF2-40B4-BE49-F238E27FC236}">
                      <a16:creationId xmlns:a16="http://schemas.microsoft.com/office/drawing/2014/main" id="{5AD10DD4-2378-4D51-998D-3F74F275A181}"/>
                    </a:ext>
                  </a:extLst>
                </p:cNvPr>
                <p:cNvGrpSpPr>
                  <a:grpSpLocks/>
                </p:cNvGrpSpPr>
                <p:nvPr/>
              </p:nvGrpSpPr>
              <p:grpSpPr bwMode="auto">
                <a:xfrm>
                  <a:off x="2788" y="688"/>
                  <a:ext cx="650" cy="582"/>
                  <a:chOff x="2788" y="688"/>
                  <a:chExt cx="650" cy="582"/>
                </a:xfrm>
              </p:grpSpPr>
              <p:sp>
                <p:nvSpPr>
                  <p:cNvPr id="34" name="Freeform 30">
                    <a:extLst>
                      <a:ext uri="{FF2B5EF4-FFF2-40B4-BE49-F238E27FC236}">
                        <a16:creationId xmlns:a16="http://schemas.microsoft.com/office/drawing/2014/main" id="{17A3DE37-4CC6-4B9E-93E3-2EAB55FBFAEE}"/>
                      </a:ext>
                    </a:extLst>
                  </p:cNvPr>
                  <p:cNvSpPr>
                    <a:spLocks/>
                  </p:cNvSpPr>
                  <p:nvPr/>
                </p:nvSpPr>
                <p:spPr bwMode="auto">
                  <a:xfrm>
                    <a:off x="2788" y="688"/>
                    <a:ext cx="650" cy="582"/>
                  </a:xfrm>
                  <a:custGeom>
                    <a:avLst/>
                    <a:gdLst>
                      <a:gd name="T0" fmla="*/ 3 w 650"/>
                      <a:gd name="T1" fmla="*/ 150 h 582"/>
                      <a:gd name="T2" fmla="*/ 28 w 650"/>
                      <a:gd name="T3" fmla="*/ 110 h 582"/>
                      <a:gd name="T4" fmla="*/ 87 w 650"/>
                      <a:gd name="T5" fmla="*/ 73 h 582"/>
                      <a:gd name="T6" fmla="*/ 173 w 650"/>
                      <a:gd name="T7" fmla="*/ 45 h 582"/>
                      <a:gd name="T8" fmla="*/ 243 w 650"/>
                      <a:gd name="T9" fmla="*/ 22 h 582"/>
                      <a:gd name="T10" fmla="*/ 315 w 650"/>
                      <a:gd name="T11" fmla="*/ 2 h 582"/>
                      <a:gd name="T12" fmla="*/ 394 w 650"/>
                      <a:gd name="T13" fmla="*/ 3 h 582"/>
                      <a:gd name="T14" fmla="*/ 459 w 650"/>
                      <a:gd name="T15" fmla="*/ 20 h 582"/>
                      <a:gd name="T16" fmla="*/ 497 w 650"/>
                      <a:gd name="T17" fmla="*/ 57 h 582"/>
                      <a:gd name="T18" fmla="*/ 523 w 650"/>
                      <a:gd name="T19" fmla="*/ 120 h 582"/>
                      <a:gd name="T20" fmla="*/ 563 w 650"/>
                      <a:gd name="T21" fmla="*/ 163 h 582"/>
                      <a:gd name="T22" fmla="*/ 610 w 650"/>
                      <a:gd name="T23" fmla="*/ 181 h 582"/>
                      <a:gd name="T24" fmla="*/ 645 w 650"/>
                      <a:gd name="T25" fmla="*/ 215 h 582"/>
                      <a:gd name="T26" fmla="*/ 648 w 650"/>
                      <a:gd name="T27" fmla="*/ 277 h 582"/>
                      <a:gd name="T28" fmla="*/ 632 w 650"/>
                      <a:gd name="T29" fmla="*/ 344 h 582"/>
                      <a:gd name="T30" fmla="*/ 647 w 650"/>
                      <a:gd name="T31" fmla="*/ 400 h 582"/>
                      <a:gd name="T32" fmla="*/ 637 w 650"/>
                      <a:gd name="T33" fmla="*/ 455 h 582"/>
                      <a:gd name="T34" fmla="*/ 589 w 650"/>
                      <a:gd name="T35" fmla="*/ 517 h 582"/>
                      <a:gd name="T36" fmla="*/ 546 w 650"/>
                      <a:gd name="T37" fmla="*/ 554 h 582"/>
                      <a:gd name="T38" fmla="*/ 489 w 650"/>
                      <a:gd name="T39" fmla="*/ 582 h 582"/>
                      <a:gd name="T40" fmla="*/ 440 w 650"/>
                      <a:gd name="T41" fmla="*/ 564 h 582"/>
                      <a:gd name="T42" fmla="*/ 449 w 650"/>
                      <a:gd name="T43" fmla="*/ 505 h 582"/>
                      <a:gd name="T44" fmla="*/ 434 w 650"/>
                      <a:gd name="T45" fmla="*/ 457 h 582"/>
                      <a:gd name="T46" fmla="*/ 391 w 650"/>
                      <a:gd name="T47" fmla="*/ 422 h 582"/>
                      <a:gd name="T48" fmla="*/ 380 w 650"/>
                      <a:gd name="T49" fmla="*/ 360 h 582"/>
                      <a:gd name="T50" fmla="*/ 388 w 650"/>
                      <a:gd name="T51" fmla="*/ 290 h 582"/>
                      <a:gd name="T52" fmla="*/ 413 w 650"/>
                      <a:gd name="T53" fmla="*/ 239 h 582"/>
                      <a:gd name="T54" fmla="*/ 403 w 650"/>
                      <a:gd name="T55" fmla="*/ 224 h 582"/>
                      <a:gd name="T56" fmla="*/ 346 w 650"/>
                      <a:gd name="T57" fmla="*/ 237 h 582"/>
                      <a:gd name="T58" fmla="*/ 301 w 650"/>
                      <a:gd name="T59" fmla="*/ 224 h 582"/>
                      <a:gd name="T60" fmla="*/ 259 w 650"/>
                      <a:gd name="T61" fmla="*/ 210 h 582"/>
                      <a:gd name="T62" fmla="*/ 216 w 650"/>
                      <a:gd name="T63" fmla="*/ 194 h 582"/>
                      <a:gd name="T64" fmla="*/ 160 w 650"/>
                      <a:gd name="T65" fmla="*/ 210 h 582"/>
                      <a:gd name="T66" fmla="*/ 89 w 650"/>
                      <a:gd name="T67" fmla="*/ 215 h 582"/>
                      <a:gd name="T68" fmla="*/ 28 w 650"/>
                      <a:gd name="T69" fmla="*/ 203 h 582"/>
                      <a:gd name="T70" fmla="*/ 0 w 650"/>
                      <a:gd name="T71" fmla="*/ 169 h 5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50"/>
                      <a:gd name="T109" fmla="*/ 0 h 582"/>
                      <a:gd name="T110" fmla="*/ 650 w 650"/>
                      <a:gd name="T111" fmla="*/ 582 h 5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50" h="582">
                        <a:moveTo>
                          <a:pt x="0" y="169"/>
                        </a:moveTo>
                        <a:lnTo>
                          <a:pt x="3" y="150"/>
                        </a:lnTo>
                        <a:lnTo>
                          <a:pt x="9" y="133"/>
                        </a:lnTo>
                        <a:lnTo>
                          <a:pt x="28" y="110"/>
                        </a:lnTo>
                        <a:lnTo>
                          <a:pt x="55" y="91"/>
                        </a:lnTo>
                        <a:lnTo>
                          <a:pt x="87" y="73"/>
                        </a:lnTo>
                        <a:lnTo>
                          <a:pt x="124" y="58"/>
                        </a:lnTo>
                        <a:lnTo>
                          <a:pt x="173" y="45"/>
                        </a:lnTo>
                        <a:lnTo>
                          <a:pt x="213" y="40"/>
                        </a:lnTo>
                        <a:lnTo>
                          <a:pt x="243" y="22"/>
                        </a:lnTo>
                        <a:lnTo>
                          <a:pt x="274" y="12"/>
                        </a:lnTo>
                        <a:lnTo>
                          <a:pt x="315" y="2"/>
                        </a:lnTo>
                        <a:lnTo>
                          <a:pt x="363" y="0"/>
                        </a:lnTo>
                        <a:lnTo>
                          <a:pt x="394" y="3"/>
                        </a:lnTo>
                        <a:lnTo>
                          <a:pt x="431" y="11"/>
                        </a:lnTo>
                        <a:lnTo>
                          <a:pt x="459" y="20"/>
                        </a:lnTo>
                        <a:lnTo>
                          <a:pt x="477" y="31"/>
                        </a:lnTo>
                        <a:lnTo>
                          <a:pt x="497" y="57"/>
                        </a:lnTo>
                        <a:lnTo>
                          <a:pt x="515" y="89"/>
                        </a:lnTo>
                        <a:lnTo>
                          <a:pt x="523" y="120"/>
                        </a:lnTo>
                        <a:lnTo>
                          <a:pt x="537" y="145"/>
                        </a:lnTo>
                        <a:lnTo>
                          <a:pt x="563" y="163"/>
                        </a:lnTo>
                        <a:lnTo>
                          <a:pt x="586" y="172"/>
                        </a:lnTo>
                        <a:lnTo>
                          <a:pt x="610" y="181"/>
                        </a:lnTo>
                        <a:lnTo>
                          <a:pt x="632" y="197"/>
                        </a:lnTo>
                        <a:lnTo>
                          <a:pt x="645" y="215"/>
                        </a:lnTo>
                        <a:lnTo>
                          <a:pt x="650" y="247"/>
                        </a:lnTo>
                        <a:lnTo>
                          <a:pt x="648" y="277"/>
                        </a:lnTo>
                        <a:lnTo>
                          <a:pt x="642" y="315"/>
                        </a:lnTo>
                        <a:lnTo>
                          <a:pt x="632" y="344"/>
                        </a:lnTo>
                        <a:lnTo>
                          <a:pt x="642" y="366"/>
                        </a:lnTo>
                        <a:lnTo>
                          <a:pt x="647" y="400"/>
                        </a:lnTo>
                        <a:lnTo>
                          <a:pt x="645" y="429"/>
                        </a:lnTo>
                        <a:lnTo>
                          <a:pt x="637" y="455"/>
                        </a:lnTo>
                        <a:lnTo>
                          <a:pt x="610" y="494"/>
                        </a:lnTo>
                        <a:lnTo>
                          <a:pt x="589" y="517"/>
                        </a:lnTo>
                        <a:lnTo>
                          <a:pt x="571" y="534"/>
                        </a:lnTo>
                        <a:lnTo>
                          <a:pt x="546" y="554"/>
                        </a:lnTo>
                        <a:lnTo>
                          <a:pt x="521" y="568"/>
                        </a:lnTo>
                        <a:lnTo>
                          <a:pt x="489" y="582"/>
                        </a:lnTo>
                        <a:lnTo>
                          <a:pt x="463" y="573"/>
                        </a:lnTo>
                        <a:lnTo>
                          <a:pt x="440" y="564"/>
                        </a:lnTo>
                        <a:lnTo>
                          <a:pt x="450" y="533"/>
                        </a:lnTo>
                        <a:lnTo>
                          <a:pt x="449" y="505"/>
                        </a:lnTo>
                        <a:lnTo>
                          <a:pt x="443" y="483"/>
                        </a:lnTo>
                        <a:lnTo>
                          <a:pt x="434" y="457"/>
                        </a:lnTo>
                        <a:lnTo>
                          <a:pt x="410" y="444"/>
                        </a:lnTo>
                        <a:lnTo>
                          <a:pt x="391" y="422"/>
                        </a:lnTo>
                        <a:lnTo>
                          <a:pt x="383" y="392"/>
                        </a:lnTo>
                        <a:lnTo>
                          <a:pt x="380" y="360"/>
                        </a:lnTo>
                        <a:lnTo>
                          <a:pt x="383" y="321"/>
                        </a:lnTo>
                        <a:lnTo>
                          <a:pt x="388" y="290"/>
                        </a:lnTo>
                        <a:lnTo>
                          <a:pt x="403" y="261"/>
                        </a:lnTo>
                        <a:lnTo>
                          <a:pt x="413" y="239"/>
                        </a:lnTo>
                        <a:lnTo>
                          <a:pt x="423" y="218"/>
                        </a:lnTo>
                        <a:lnTo>
                          <a:pt x="403" y="224"/>
                        </a:lnTo>
                        <a:lnTo>
                          <a:pt x="367" y="234"/>
                        </a:lnTo>
                        <a:lnTo>
                          <a:pt x="346" y="237"/>
                        </a:lnTo>
                        <a:lnTo>
                          <a:pt x="321" y="234"/>
                        </a:lnTo>
                        <a:lnTo>
                          <a:pt x="301" y="224"/>
                        </a:lnTo>
                        <a:lnTo>
                          <a:pt x="286" y="213"/>
                        </a:lnTo>
                        <a:lnTo>
                          <a:pt x="259" y="210"/>
                        </a:lnTo>
                        <a:lnTo>
                          <a:pt x="232" y="204"/>
                        </a:lnTo>
                        <a:lnTo>
                          <a:pt x="216" y="194"/>
                        </a:lnTo>
                        <a:lnTo>
                          <a:pt x="195" y="202"/>
                        </a:lnTo>
                        <a:lnTo>
                          <a:pt x="160" y="210"/>
                        </a:lnTo>
                        <a:lnTo>
                          <a:pt x="124" y="213"/>
                        </a:lnTo>
                        <a:lnTo>
                          <a:pt x="89" y="215"/>
                        </a:lnTo>
                        <a:lnTo>
                          <a:pt x="58" y="212"/>
                        </a:lnTo>
                        <a:lnTo>
                          <a:pt x="28" y="203"/>
                        </a:lnTo>
                        <a:lnTo>
                          <a:pt x="9" y="191"/>
                        </a:lnTo>
                        <a:lnTo>
                          <a:pt x="0" y="169"/>
                        </a:lnTo>
                        <a:close/>
                      </a:path>
                    </a:pathLst>
                  </a:custGeom>
                  <a:solidFill>
                    <a:srgbClr val="A04000"/>
                  </a:solidFill>
                  <a:ln w="15875">
                    <a:solidFill>
                      <a:srgbClr val="000000"/>
                    </a:solidFill>
                    <a:round/>
                    <a:headEnd/>
                    <a:tailEnd/>
                  </a:ln>
                </p:spPr>
                <p:txBody>
                  <a:bodyPr/>
                  <a:lstStyle/>
                  <a:p>
                    <a:endParaRPr lang="nl-BE"/>
                  </a:p>
                </p:txBody>
              </p:sp>
              <p:grpSp>
                <p:nvGrpSpPr>
                  <p:cNvPr id="35" name="Group 31">
                    <a:extLst>
                      <a:ext uri="{FF2B5EF4-FFF2-40B4-BE49-F238E27FC236}">
                        <a16:creationId xmlns:a16="http://schemas.microsoft.com/office/drawing/2014/main" id="{D76496B5-7A25-41AB-875B-2E498DEB466F}"/>
                      </a:ext>
                    </a:extLst>
                  </p:cNvPr>
                  <p:cNvGrpSpPr>
                    <a:grpSpLocks/>
                  </p:cNvGrpSpPr>
                  <p:nvPr/>
                </p:nvGrpSpPr>
                <p:grpSpPr bwMode="auto">
                  <a:xfrm>
                    <a:off x="3001" y="836"/>
                    <a:ext cx="278" cy="372"/>
                    <a:chOff x="3001" y="836"/>
                    <a:chExt cx="278" cy="372"/>
                  </a:xfrm>
                </p:grpSpPr>
                <p:grpSp>
                  <p:nvGrpSpPr>
                    <p:cNvPr id="36" name="Group 32">
                      <a:extLst>
                        <a:ext uri="{FF2B5EF4-FFF2-40B4-BE49-F238E27FC236}">
                          <a16:creationId xmlns:a16="http://schemas.microsoft.com/office/drawing/2014/main" id="{7F745815-995C-4194-8E27-556C248050F1}"/>
                        </a:ext>
                      </a:extLst>
                    </p:cNvPr>
                    <p:cNvGrpSpPr>
                      <a:grpSpLocks/>
                    </p:cNvGrpSpPr>
                    <p:nvPr/>
                  </p:nvGrpSpPr>
                  <p:grpSpPr bwMode="auto">
                    <a:xfrm>
                      <a:off x="3003" y="850"/>
                      <a:ext cx="276" cy="358"/>
                      <a:chOff x="3003" y="850"/>
                      <a:chExt cx="276" cy="358"/>
                    </a:xfrm>
                  </p:grpSpPr>
                  <p:sp>
                    <p:nvSpPr>
                      <p:cNvPr id="38" name="Freeform 33">
                        <a:extLst>
                          <a:ext uri="{FF2B5EF4-FFF2-40B4-BE49-F238E27FC236}">
                            <a16:creationId xmlns:a16="http://schemas.microsoft.com/office/drawing/2014/main" id="{AE736E07-237E-4F3D-96B5-CB3F91A18531}"/>
                          </a:ext>
                        </a:extLst>
                      </p:cNvPr>
                      <p:cNvSpPr>
                        <a:spLocks/>
                      </p:cNvSpPr>
                      <p:nvPr/>
                    </p:nvSpPr>
                    <p:spPr bwMode="auto">
                      <a:xfrm>
                        <a:off x="3171" y="850"/>
                        <a:ext cx="108" cy="113"/>
                      </a:xfrm>
                      <a:custGeom>
                        <a:avLst/>
                        <a:gdLst>
                          <a:gd name="T0" fmla="*/ 0 w 108"/>
                          <a:gd name="T1" fmla="*/ 74 h 113"/>
                          <a:gd name="T2" fmla="*/ 40 w 108"/>
                          <a:gd name="T3" fmla="*/ 53 h 113"/>
                          <a:gd name="T4" fmla="*/ 57 w 108"/>
                          <a:gd name="T5" fmla="*/ 34 h 113"/>
                          <a:gd name="T6" fmla="*/ 54 w 108"/>
                          <a:gd name="T7" fmla="*/ 16 h 113"/>
                          <a:gd name="T8" fmla="*/ 45 w 108"/>
                          <a:gd name="T9" fmla="*/ 0 h 113"/>
                          <a:gd name="T10" fmla="*/ 64 w 108"/>
                          <a:gd name="T11" fmla="*/ 8 h 113"/>
                          <a:gd name="T12" fmla="*/ 71 w 108"/>
                          <a:gd name="T13" fmla="*/ 20 h 113"/>
                          <a:gd name="T14" fmla="*/ 69 w 108"/>
                          <a:gd name="T15" fmla="*/ 38 h 113"/>
                          <a:gd name="T16" fmla="*/ 58 w 108"/>
                          <a:gd name="T17" fmla="*/ 59 h 113"/>
                          <a:gd name="T18" fmla="*/ 88 w 108"/>
                          <a:gd name="T19" fmla="*/ 57 h 113"/>
                          <a:gd name="T20" fmla="*/ 108 w 108"/>
                          <a:gd name="T21" fmla="*/ 81 h 113"/>
                          <a:gd name="T22" fmla="*/ 95 w 108"/>
                          <a:gd name="T23" fmla="*/ 74 h 113"/>
                          <a:gd name="T24" fmla="*/ 85 w 108"/>
                          <a:gd name="T25" fmla="*/ 71 h 113"/>
                          <a:gd name="T26" fmla="*/ 70 w 108"/>
                          <a:gd name="T27" fmla="*/ 74 h 113"/>
                          <a:gd name="T28" fmla="*/ 74 w 108"/>
                          <a:gd name="T29" fmla="*/ 91 h 113"/>
                          <a:gd name="T30" fmla="*/ 66 w 108"/>
                          <a:gd name="T31" fmla="*/ 103 h 113"/>
                          <a:gd name="T32" fmla="*/ 49 w 108"/>
                          <a:gd name="T33" fmla="*/ 113 h 113"/>
                          <a:gd name="T34" fmla="*/ 64 w 108"/>
                          <a:gd name="T35" fmla="*/ 91 h 113"/>
                          <a:gd name="T36" fmla="*/ 61 w 108"/>
                          <a:gd name="T37" fmla="*/ 72 h 113"/>
                          <a:gd name="T38" fmla="*/ 51 w 108"/>
                          <a:gd name="T39" fmla="*/ 65 h 113"/>
                          <a:gd name="T40" fmla="*/ 39 w 108"/>
                          <a:gd name="T41" fmla="*/ 71 h 113"/>
                          <a:gd name="T42" fmla="*/ 15 w 108"/>
                          <a:gd name="T43" fmla="*/ 100 h 113"/>
                          <a:gd name="T44" fmla="*/ 29 w 108"/>
                          <a:gd name="T45" fmla="*/ 68 h 113"/>
                          <a:gd name="T46" fmla="*/ 0 w 108"/>
                          <a:gd name="T47" fmla="*/ 74 h 1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113"/>
                          <a:gd name="T74" fmla="*/ 108 w 108"/>
                          <a:gd name="T75" fmla="*/ 113 h 1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113">
                            <a:moveTo>
                              <a:pt x="0" y="74"/>
                            </a:moveTo>
                            <a:lnTo>
                              <a:pt x="40" y="53"/>
                            </a:lnTo>
                            <a:lnTo>
                              <a:pt x="57" y="34"/>
                            </a:lnTo>
                            <a:lnTo>
                              <a:pt x="54" y="16"/>
                            </a:lnTo>
                            <a:lnTo>
                              <a:pt x="45" y="0"/>
                            </a:lnTo>
                            <a:lnTo>
                              <a:pt x="64" y="8"/>
                            </a:lnTo>
                            <a:lnTo>
                              <a:pt x="71" y="20"/>
                            </a:lnTo>
                            <a:lnTo>
                              <a:pt x="69" y="38"/>
                            </a:lnTo>
                            <a:lnTo>
                              <a:pt x="58" y="59"/>
                            </a:lnTo>
                            <a:lnTo>
                              <a:pt x="88" y="57"/>
                            </a:lnTo>
                            <a:lnTo>
                              <a:pt x="108" y="81"/>
                            </a:lnTo>
                            <a:lnTo>
                              <a:pt x="95" y="74"/>
                            </a:lnTo>
                            <a:lnTo>
                              <a:pt x="85" y="71"/>
                            </a:lnTo>
                            <a:lnTo>
                              <a:pt x="70" y="74"/>
                            </a:lnTo>
                            <a:lnTo>
                              <a:pt x="74" y="91"/>
                            </a:lnTo>
                            <a:lnTo>
                              <a:pt x="66" y="103"/>
                            </a:lnTo>
                            <a:lnTo>
                              <a:pt x="49" y="113"/>
                            </a:lnTo>
                            <a:lnTo>
                              <a:pt x="64" y="91"/>
                            </a:lnTo>
                            <a:lnTo>
                              <a:pt x="61" y="72"/>
                            </a:lnTo>
                            <a:lnTo>
                              <a:pt x="51" y="65"/>
                            </a:lnTo>
                            <a:lnTo>
                              <a:pt x="39" y="71"/>
                            </a:lnTo>
                            <a:lnTo>
                              <a:pt x="15" y="100"/>
                            </a:lnTo>
                            <a:lnTo>
                              <a:pt x="29" y="68"/>
                            </a:lnTo>
                            <a:lnTo>
                              <a:pt x="0" y="74"/>
                            </a:lnTo>
                            <a:close/>
                          </a:path>
                        </a:pathLst>
                      </a:custGeom>
                      <a:solidFill>
                        <a:srgbClr val="604020"/>
                      </a:solidFill>
                      <a:ln w="9525">
                        <a:noFill/>
                        <a:round/>
                        <a:headEnd/>
                        <a:tailEnd/>
                      </a:ln>
                    </p:spPr>
                    <p:txBody>
                      <a:bodyPr/>
                      <a:lstStyle/>
                      <a:p>
                        <a:endParaRPr lang="nl-BE"/>
                      </a:p>
                    </p:txBody>
                  </p:sp>
                  <p:sp>
                    <p:nvSpPr>
                      <p:cNvPr id="39" name="Freeform 34">
                        <a:extLst>
                          <a:ext uri="{FF2B5EF4-FFF2-40B4-BE49-F238E27FC236}">
                            <a16:creationId xmlns:a16="http://schemas.microsoft.com/office/drawing/2014/main" id="{11E251A4-F2E6-489B-9E4F-4191F7A8BDEE}"/>
                          </a:ext>
                        </a:extLst>
                      </p:cNvPr>
                      <p:cNvSpPr>
                        <a:spLocks/>
                      </p:cNvSpPr>
                      <p:nvPr/>
                    </p:nvSpPr>
                    <p:spPr bwMode="auto">
                      <a:xfrm>
                        <a:off x="3217" y="1098"/>
                        <a:ext cx="54" cy="110"/>
                      </a:xfrm>
                      <a:custGeom>
                        <a:avLst/>
                        <a:gdLst>
                          <a:gd name="T0" fmla="*/ 0 w 54"/>
                          <a:gd name="T1" fmla="*/ 53 h 110"/>
                          <a:gd name="T2" fmla="*/ 20 w 54"/>
                          <a:gd name="T3" fmla="*/ 53 h 110"/>
                          <a:gd name="T4" fmla="*/ 36 w 54"/>
                          <a:gd name="T5" fmla="*/ 43 h 110"/>
                          <a:gd name="T6" fmla="*/ 46 w 54"/>
                          <a:gd name="T7" fmla="*/ 21 h 110"/>
                          <a:gd name="T8" fmla="*/ 54 w 54"/>
                          <a:gd name="T9" fmla="*/ 0 h 110"/>
                          <a:gd name="T10" fmla="*/ 51 w 54"/>
                          <a:gd name="T11" fmla="*/ 25 h 110"/>
                          <a:gd name="T12" fmla="*/ 46 w 54"/>
                          <a:gd name="T13" fmla="*/ 49 h 110"/>
                          <a:gd name="T14" fmla="*/ 36 w 54"/>
                          <a:gd name="T15" fmla="*/ 61 h 110"/>
                          <a:gd name="T16" fmla="*/ 24 w 54"/>
                          <a:gd name="T17" fmla="*/ 70 h 110"/>
                          <a:gd name="T18" fmla="*/ 21 w 54"/>
                          <a:gd name="T19" fmla="*/ 86 h 110"/>
                          <a:gd name="T20" fmla="*/ 21 w 54"/>
                          <a:gd name="T21" fmla="*/ 99 h 110"/>
                          <a:gd name="T22" fmla="*/ 52 w 54"/>
                          <a:gd name="T23" fmla="*/ 98 h 110"/>
                          <a:gd name="T24" fmla="*/ 17 w 54"/>
                          <a:gd name="T25" fmla="*/ 110 h 110"/>
                          <a:gd name="T26" fmla="*/ 11 w 54"/>
                          <a:gd name="T27" fmla="*/ 87 h 110"/>
                          <a:gd name="T28" fmla="*/ 0 w 54"/>
                          <a:gd name="T29" fmla="*/ 53 h 1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110"/>
                          <a:gd name="T47" fmla="*/ 54 w 54"/>
                          <a:gd name="T48" fmla="*/ 110 h 1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110">
                            <a:moveTo>
                              <a:pt x="0" y="53"/>
                            </a:moveTo>
                            <a:lnTo>
                              <a:pt x="20" y="53"/>
                            </a:lnTo>
                            <a:lnTo>
                              <a:pt x="36" y="43"/>
                            </a:lnTo>
                            <a:lnTo>
                              <a:pt x="46" y="21"/>
                            </a:lnTo>
                            <a:lnTo>
                              <a:pt x="54" y="0"/>
                            </a:lnTo>
                            <a:lnTo>
                              <a:pt x="51" y="25"/>
                            </a:lnTo>
                            <a:lnTo>
                              <a:pt x="46" y="49"/>
                            </a:lnTo>
                            <a:lnTo>
                              <a:pt x="36" y="61"/>
                            </a:lnTo>
                            <a:lnTo>
                              <a:pt x="24" y="70"/>
                            </a:lnTo>
                            <a:lnTo>
                              <a:pt x="21" y="86"/>
                            </a:lnTo>
                            <a:lnTo>
                              <a:pt x="21" y="99"/>
                            </a:lnTo>
                            <a:lnTo>
                              <a:pt x="52" y="98"/>
                            </a:lnTo>
                            <a:lnTo>
                              <a:pt x="17" y="110"/>
                            </a:lnTo>
                            <a:lnTo>
                              <a:pt x="11" y="87"/>
                            </a:lnTo>
                            <a:lnTo>
                              <a:pt x="0" y="53"/>
                            </a:lnTo>
                            <a:close/>
                          </a:path>
                        </a:pathLst>
                      </a:custGeom>
                      <a:solidFill>
                        <a:srgbClr val="604020"/>
                      </a:solidFill>
                      <a:ln w="9525">
                        <a:noFill/>
                        <a:round/>
                        <a:headEnd/>
                        <a:tailEnd/>
                      </a:ln>
                    </p:spPr>
                    <p:txBody>
                      <a:bodyPr/>
                      <a:lstStyle/>
                      <a:p>
                        <a:endParaRPr lang="nl-BE"/>
                      </a:p>
                    </p:txBody>
                  </p:sp>
                  <p:sp>
                    <p:nvSpPr>
                      <p:cNvPr id="40" name="Freeform 35">
                        <a:extLst>
                          <a:ext uri="{FF2B5EF4-FFF2-40B4-BE49-F238E27FC236}">
                            <a16:creationId xmlns:a16="http://schemas.microsoft.com/office/drawing/2014/main" id="{0B7E9ED2-484D-4581-8CEC-76195AAD9C53}"/>
                          </a:ext>
                        </a:extLst>
                      </p:cNvPr>
                      <p:cNvSpPr>
                        <a:spLocks/>
                      </p:cNvSpPr>
                      <p:nvPr/>
                    </p:nvSpPr>
                    <p:spPr bwMode="auto">
                      <a:xfrm>
                        <a:off x="3003" y="882"/>
                        <a:ext cx="78" cy="21"/>
                      </a:xfrm>
                      <a:custGeom>
                        <a:avLst/>
                        <a:gdLst>
                          <a:gd name="T0" fmla="*/ 26 w 78"/>
                          <a:gd name="T1" fmla="*/ 9 h 21"/>
                          <a:gd name="T2" fmla="*/ 43 w 78"/>
                          <a:gd name="T3" fmla="*/ 9 h 21"/>
                          <a:gd name="T4" fmla="*/ 78 w 78"/>
                          <a:gd name="T5" fmla="*/ 0 h 21"/>
                          <a:gd name="T6" fmla="*/ 51 w 78"/>
                          <a:gd name="T7" fmla="*/ 18 h 21"/>
                          <a:gd name="T8" fmla="*/ 32 w 78"/>
                          <a:gd name="T9" fmla="*/ 21 h 21"/>
                          <a:gd name="T10" fmla="*/ 14 w 78"/>
                          <a:gd name="T11" fmla="*/ 18 h 21"/>
                          <a:gd name="T12" fmla="*/ 0 w 78"/>
                          <a:gd name="T13" fmla="*/ 8 h 21"/>
                          <a:gd name="T14" fmla="*/ 26 w 78"/>
                          <a:gd name="T15" fmla="*/ 9 h 21"/>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21"/>
                          <a:gd name="T26" fmla="*/ 78 w 78"/>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21">
                            <a:moveTo>
                              <a:pt x="26" y="9"/>
                            </a:moveTo>
                            <a:lnTo>
                              <a:pt x="43" y="9"/>
                            </a:lnTo>
                            <a:lnTo>
                              <a:pt x="78" y="0"/>
                            </a:lnTo>
                            <a:lnTo>
                              <a:pt x="51" y="18"/>
                            </a:lnTo>
                            <a:lnTo>
                              <a:pt x="32" y="21"/>
                            </a:lnTo>
                            <a:lnTo>
                              <a:pt x="14" y="18"/>
                            </a:lnTo>
                            <a:lnTo>
                              <a:pt x="0" y="8"/>
                            </a:lnTo>
                            <a:lnTo>
                              <a:pt x="26" y="9"/>
                            </a:lnTo>
                            <a:close/>
                          </a:path>
                        </a:pathLst>
                      </a:custGeom>
                      <a:solidFill>
                        <a:srgbClr val="604020"/>
                      </a:solidFill>
                      <a:ln w="9525">
                        <a:noFill/>
                        <a:round/>
                        <a:headEnd/>
                        <a:tailEnd/>
                      </a:ln>
                    </p:spPr>
                    <p:txBody>
                      <a:bodyPr/>
                      <a:lstStyle/>
                      <a:p>
                        <a:endParaRPr lang="nl-BE"/>
                      </a:p>
                    </p:txBody>
                  </p:sp>
                </p:grpSp>
                <p:sp>
                  <p:nvSpPr>
                    <p:cNvPr id="37" name="Freeform 36">
                      <a:extLst>
                        <a:ext uri="{FF2B5EF4-FFF2-40B4-BE49-F238E27FC236}">
                          <a16:creationId xmlns:a16="http://schemas.microsoft.com/office/drawing/2014/main" id="{1C3184D1-2140-486F-A080-7D33B50906C3}"/>
                        </a:ext>
                      </a:extLst>
                    </p:cNvPr>
                    <p:cNvSpPr>
                      <a:spLocks/>
                    </p:cNvSpPr>
                    <p:nvPr/>
                  </p:nvSpPr>
                  <p:spPr bwMode="auto">
                    <a:xfrm>
                      <a:off x="3001" y="836"/>
                      <a:ext cx="53" cy="56"/>
                    </a:xfrm>
                    <a:custGeom>
                      <a:avLst/>
                      <a:gdLst>
                        <a:gd name="T0" fmla="*/ 0 w 53"/>
                        <a:gd name="T1" fmla="*/ 56 h 56"/>
                        <a:gd name="T2" fmla="*/ 16 w 53"/>
                        <a:gd name="T3" fmla="*/ 56 h 56"/>
                        <a:gd name="T4" fmla="*/ 33 w 53"/>
                        <a:gd name="T5" fmla="*/ 48 h 56"/>
                        <a:gd name="T6" fmla="*/ 42 w 53"/>
                        <a:gd name="T7" fmla="*/ 28 h 56"/>
                        <a:gd name="T8" fmla="*/ 53 w 53"/>
                        <a:gd name="T9" fmla="*/ 0 h 56"/>
                        <a:gd name="T10" fmla="*/ 22 w 53"/>
                        <a:gd name="T11" fmla="*/ 45 h 56"/>
                        <a:gd name="T12" fmla="*/ 0 w 53"/>
                        <a:gd name="T13" fmla="*/ 56 h 56"/>
                        <a:gd name="T14" fmla="*/ 0 60000 65536"/>
                        <a:gd name="T15" fmla="*/ 0 60000 65536"/>
                        <a:gd name="T16" fmla="*/ 0 60000 65536"/>
                        <a:gd name="T17" fmla="*/ 0 60000 65536"/>
                        <a:gd name="T18" fmla="*/ 0 60000 65536"/>
                        <a:gd name="T19" fmla="*/ 0 60000 65536"/>
                        <a:gd name="T20" fmla="*/ 0 60000 65536"/>
                        <a:gd name="T21" fmla="*/ 0 w 53"/>
                        <a:gd name="T22" fmla="*/ 0 h 56"/>
                        <a:gd name="T23" fmla="*/ 53 w 53"/>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6">
                          <a:moveTo>
                            <a:pt x="0" y="56"/>
                          </a:moveTo>
                          <a:lnTo>
                            <a:pt x="16" y="56"/>
                          </a:lnTo>
                          <a:lnTo>
                            <a:pt x="33" y="48"/>
                          </a:lnTo>
                          <a:lnTo>
                            <a:pt x="42" y="28"/>
                          </a:lnTo>
                          <a:lnTo>
                            <a:pt x="53" y="0"/>
                          </a:lnTo>
                          <a:lnTo>
                            <a:pt x="22" y="45"/>
                          </a:lnTo>
                          <a:lnTo>
                            <a:pt x="0" y="56"/>
                          </a:lnTo>
                          <a:close/>
                        </a:path>
                      </a:pathLst>
                    </a:custGeom>
                    <a:solidFill>
                      <a:srgbClr val="604020"/>
                    </a:solidFill>
                    <a:ln w="9525">
                      <a:noFill/>
                      <a:round/>
                      <a:headEnd/>
                      <a:tailEnd/>
                    </a:ln>
                  </p:spPr>
                  <p:txBody>
                    <a:bodyPr/>
                    <a:lstStyle/>
                    <a:p>
                      <a:endParaRPr lang="nl-BE"/>
                    </a:p>
                  </p:txBody>
                </p:sp>
              </p:grpSp>
            </p:grpSp>
          </p:grpSp>
          <p:grpSp>
            <p:nvGrpSpPr>
              <p:cNvPr id="21" name="Group 37">
                <a:extLst>
                  <a:ext uri="{FF2B5EF4-FFF2-40B4-BE49-F238E27FC236}">
                    <a16:creationId xmlns:a16="http://schemas.microsoft.com/office/drawing/2014/main" id="{EC6B03D7-B63A-472E-9BC8-6CB36992A54E}"/>
                  </a:ext>
                </a:extLst>
              </p:cNvPr>
              <p:cNvGrpSpPr>
                <a:grpSpLocks/>
              </p:cNvGrpSpPr>
              <p:nvPr/>
            </p:nvGrpSpPr>
            <p:grpSpPr bwMode="auto">
              <a:xfrm>
                <a:off x="2858" y="978"/>
                <a:ext cx="245" cy="746"/>
                <a:chOff x="2858" y="978"/>
                <a:chExt cx="245" cy="746"/>
              </a:xfrm>
            </p:grpSpPr>
            <p:grpSp>
              <p:nvGrpSpPr>
                <p:cNvPr id="22" name="Group 38">
                  <a:extLst>
                    <a:ext uri="{FF2B5EF4-FFF2-40B4-BE49-F238E27FC236}">
                      <a16:creationId xmlns:a16="http://schemas.microsoft.com/office/drawing/2014/main" id="{9075236C-14AA-4070-951C-407D71CFE38A}"/>
                    </a:ext>
                  </a:extLst>
                </p:cNvPr>
                <p:cNvGrpSpPr>
                  <a:grpSpLocks/>
                </p:cNvGrpSpPr>
                <p:nvPr/>
              </p:nvGrpSpPr>
              <p:grpSpPr bwMode="auto">
                <a:xfrm>
                  <a:off x="2858" y="978"/>
                  <a:ext cx="219" cy="289"/>
                  <a:chOff x="2858" y="978"/>
                  <a:chExt cx="219" cy="289"/>
                </a:xfrm>
              </p:grpSpPr>
              <p:grpSp>
                <p:nvGrpSpPr>
                  <p:cNvPr id="26" name="Group 39">
                    <a:extLst>
                      <a:ext uri="{FF2B5EF4-FFF2-40B4-BE49-F238E27FC236}">
                        <a16:creationId xmlns:a16="http://schemas.microsoft.com/office/drawing/2014/main" id="{18C40C97-787E-4E7A-A48D-AA83CAEBBA00}"/>
                      </a:ext>
                    </a:extLst>
                  </p:cNvPr>
                  <p:cNvGrpSpPr>
                    <a:grpSpLocks/>
                  </p:cNvGrpSpPr>
                  <p:nvPr/>
                </p:nvGrpSpPr>
                <p:grpSpPr bwMode="auto">
                  <a:xfrm>
                    <a:off x="2858" y="978"/>
                    <a:ext cx="219" cy="40"/>
                    <a:chOff x="2858" y="978"/>
                    <a:chExt cx="219" cy="40"/>
                  </a:xfrm>
                </p:grpSpPr>
                <p:sp>
                  <p:nvSpPr>
                    <p:cNvPr id="30" name="Freeform 40">
                      <a:extLst>
                        <a:ext uri="{FF2B5EF4-FFF2-40B4-BE49-F238E27FC236}">
                          <a16:creationId xmlns:a16="http://schemas.microsoft.com/office/drawing/2014/main" id="{FAF5348F-6D42-45E9-8FEE-2F72A8D35306}"/>
                        </a:ext>
                      </a:extLst>
                    </p:cNvPr>
                    <p:cNvSpPr>
                      <a:spLocks/>
                    </p:cNvSpPr>
                    <p:nvPr/>
                  </p:nvSpPr>
                  <p:spPr bwMode="auto">
                    <a:xfrm>
                      <a:off x="2978" y="978"/>
                      <a:ext cx="99" cy="40"/>
                    </a:xfrm>
                    <a:custGeom>
                      <a:avLst/>
                      <a:gdLst>
                        <a:gd name="T0" fmla="*/ 0 w 99"/>
                        <a:gd name="T1" fmla="*/ 8 h 40"/>
                        <a:gd name="T2" fmla="*/ 22 w 99"/>
                        <a:gd name="T3" fmla="*/ 0 h 40"/>
                        <a:gd name="T4" fmla="*/ 44 w 99"/>
                        <a:gd name="T5" fmla="*/ 2 h 40"/>
                        <a:gd name="T6" fmla="*/ 65 w 99"/>
                        <a:gd name="T7" fmla="*/ 9 h 40"/>
                        <a:gd name="T8" fmla="*/ 84 w 99"/>
                        <a:gd name="T9" fmla="*/ 21 h 40"/>
                        <a:gd name="T10" fmla="*/ 99 w 99"/>
                        <a:gd name="T11" fmla="*/ 40 h 40"/>
                        <a:gd name="T12" fmla="*/ 0 60000 65536"/>
                        <a:gd name="T13" fmla="*/ 0 60000 65536"/>
                        <a:gd name="T14" fmla="*/ 0 60000 65536"/>
                        <a:gd name="T15" fmla="*/ 0 60000 65536"/>
                        <a:gd name="T16" fmla="*/ 0 60000 65536"/>
                        <a:gd name="T17" fmla="*/ 0 60000 65536"/>
                        <a:gd name="T18" fmla="*/ 0 w 99"/>
                        <a:gd name="T19" fmla="*/ 0 h 40"/>
                        <a:gd name="T20" fmla="*/ 99 w 99"/>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99" h="40">
                          <a:moveTo>
                            <a:pt x="0" y="8"/>
                          </a:moveTo>
                          <a:lnTo>
                            <a:pt x="22" y="0"/>
                          </a:lnTo>
                          <a:lnTo>
                            <a:pt x="44" y="2"/>
                          </a:lnTo>
                          <a:lnTo>
                            <a:pt x="65" y="9"/>
                          </a:lnTo>
                          <a:lnTo>
                            <a:pt x="84" y="21"/>
                          </a:lnTo>
                          <a:lnTo>
                            <a:pt x="99" y="40"/>
                          </a:lnTo>
                        </a:path>
                      </a:pathLst>
                    </a:custGeom>
                    <a:noFill/>
                    <a:ln w="34925">
                      <a:solidFill>
                        <a:srgbClr val="604020"/>
                      </a:solidFill>
                      <a:round/>
                      <a:headEnd/>
                      <a:tailEnd/>
                    </a:ln>
                  </p:spPr>
                  <p:txBody>
                    <a:bodyPr/>
                    <a:lstStyle/>
                    <a:p>
                      <a:endParaRPr lang="nl-BE"/>
                    </a:p>
                  </p:txBody>
                </p:sp>
                <p:sp>
                  <p:nvSpPr>
                    <p:cNvPr id="31" name="Freeform 41">
                      <a:extLst>
                        <a:ext uri="{FF2B5EF4-FFF2-40B4-BE49-F238E27FC236}">
                          <a16:creationId xmlns:a16="http://schemas.microsoft.com/office/drawing/2014/main" id="{40E99F37-152D-4DAD-8D6C-F60E829665CD}"/>
                        </a:ext>
                      </a:extLst>
                    </p:cNvPr>
                    <p:cNvSpPr>
                      <a:spLocks/>
                    </p:cNvSpPr>
                    <p:nvPr/>
                  </p:nvSpPr>
                  <p:spPr bwMode="auto">
                    <a:xfrm>
                      <a:off x="2858" y="978"/>
                      <a:ext cx="77" cy="28"/>
                    </a:xfrm>
                    <a:custGeom>
                      <a:avLst/>
                      <a:gdLst>
                        <a:gd name="T0" fmla="*/ 0 w 77"/>
                        <a:gd name="T1" fmla="*/ 28 h 28"/>
                        <a:gd name="T2" fmla="*/ 13 w 77"/>
                        <a:gd name="T3" fmla="*/ 14 h 28"/>
                        <a:gd name="T4" fmla="*/ 32 w 77"/>
                        <a:gd name="T5" fmla="*/ 6 h 28"/>
                        <a:gd name="T6" fmla="*/ 56 w 77"/>
                        <a:gd name="T7" fmla="*/ 0 h 28"/>
                        <a:gd name="T8" fmla="*/ 77 w 77"/>
                        <a:gd name="T9" fmla="*/ 3 h 28"/>
                        <a:gd name="T10" fmla="*/ 0 60000 65536"/>
                        <a:gd name="T11" fmla="*/ 0 60000 65536"/>
                        <a:gd name="T12" fmla="*/ 0 60000 65536"/>
                        <a:gd name="T13" fmla="*/ 0 60000 65536"/>
                        <a:gd name="T14" fmla="*/ 0 60000 65536"/>
                        <a:gd name="T15" fmla="*/ 0 w 77"/>
                        <a:gd name="T16" fmla="*/ 0 h 28"/>
                        <a:gd name="T17" fmla="*/ 77 w 77"/>
                        <a:gd name="T18" fmla="*/ 28 h 28"/>
                      </a:gdLst>
                      <a:ahLst/>
                      <a:cxnLst>
                        <a:cxn ang="T10">
                          <a:pos x="T0" y="T1"/>
                        </a:cxn>
                        <a:cxn ang="T11">
                          <a:pos x="T2" y="T3"/>
                        </a:cxn>
                        <a:cxn ang="T12">
                          <a:pos x="T4" y="T5"/>
                        </a:cxn>
                        <a:cxn ang="T13">
                          <a:pos x="T6" y="T7"/>
                        </a:cxn>
                        <a:cxn ang="T14">
                          <a:pos x="T8" y="T9"/>
                        </a:cxn>
                      </a:cxnLst>
                      <a:rect l="T15" t="T16" r="T17" b="T18"/>
                      <a:pathLst>
                        <a:path w="77" h="28">
                          <a:moveTo>
                            <a:pt x="0" y="28"/>
                          </a:moveTo>
                          <a:lnTo>
                            <a:pt x="13" y="14"/>
                          </a:lnTo>
                          <a:lnTo>
                            <a:pt x="32" y="6"/>
                          </a:lnTo>
                          <a:lnTo>
                            <a:pt x="56" y="0"/>
                          </a:lnTo>
                          <a:lnTo>
                            <a:pt x="77" y="3"/>
                          </a:lnTo>
                        </a:path>
                      </a:pathLst>
                    </a:custGeom>
                    <a:noFill/>
                    <a:ln w="34925">
                      <a:solidFill>
                        <a:srgbClr val="604020"/>
                      </a:solidFill>
                      <a:round/>
                      <a:headEnd/>
                      <a:tailEnd/>
                    </a:ln>
                  </p:spPr>
                  <p:txBody>
                    <a:bodyPr/>
                    <a:lstStyle/>
                    <a:p>
                      <a:endParaRPr lang="nl-BE"/>
                    </a:p>
                  </p:txBody>
                </p:sp>
              </p:grpSp>
              <p:grpSp>
                <p:nvGrpSpPr>
                  <p:cNvPr id="27" name="Group 42">
                    <a:extLst>
                      <a:ext uri="{FF2B5EF4-FFF2-40B4-BE49-F238E27FC236}">
                        <a16:creationId xmlns:a16="http://schemas.microsoft.com/office/drawing/2014/main" id="{85D3FC75-BBE5-414B-AA3D-11F863AF7871}"/>
                      </a:ext>
                    </a:extLst>
                  </p:cNvPr>
                  <p:cNvGrpSpPr>
                    <a:grpSpLocks/>
                  </p:cNvGrpSpPr>
                  <p:nvPr/>
                </p:nvGrpSpPr>
                <p:grpSpPr bwMode="auto">
                  <a:xfrm>
                    <a:off x="2865" y="1012"/>
                    <a:ext cx="194" cy="255"/>
                    <a:chOff x="2865" y="1012"/>
                    <a:chExt cx="194" cy="255"/>
                  </a:xfrm>
                </p:grpSpPr>
                <p:sp>
                  <p:nvSpPr>
                    <p:cNvPr id="28" name="Oval 43">
                      <a:extLst>
                        <a:ext uri="{FF2B5EF4-FFF2-40B4-BE49-F238E27FC236}">
                          <a16:creationId xmlns:a16="http://schemas.microsoft.com/office/drawing/2014/main" id="{6100D6F4-CA27-468D-B8D3-AF0126C26D46}"/>
                        </a:ext>
                      </a:extLst>
                    </p:cNvPr>
                    <p:cNvSpPr>
                      <a:spLocks noChangeArrowheads="1"/>
                    </p:cNvSpPr>
                    <p:nvPr/>
                  </p:nvSpPr>
                  <p:spPr bwMode="auto">
                    <a:xfrm>
                      <a:off x="2865" y="1012"/>
                      <a:ext cx="70" cy="255"/>
                    </a:xfrm>
                    <a:prstGeom prst="ellipse">
                      <a:avLst/>
                    </a:prstGeom>
                    <a:solidFill>
                      <a:srgbClr val="000000"/>
                    </a:solidFill>
                    <a:ln w="9525">
                      <a:noFill/>
                      <a:round/>
                      <a:headEnd/>
                      <a:tailEnd/>
                    </a:ln>
                  </p:spPr>
                  <p:txBody>
                    <a:bodyPr/>
                    <a:lstStyle/>
                    <a:p>
                      <a:endParaRPr lang="fr-BE" dirty="0"/>
                    </a:p>
                  </p:txBody>
                </p:sp>
                <p:sp>
                  <p:nvSpPr>
                    <p:cNvPr id="29" name="Oval 44">
                      <a:extLst>
                        <a:ext uri="{FF2B5EF4-FFF2-40B4-BE49-F238E27FC236}">
                          <a16:creationId xmlns:a16="http://schemas.microsoft.com/office/drawing/2014/main" id="{9C673770-0CA8-459B-B452-4BF964C94B41}"/>
                        </a:ext>
                      </a:extLst>
                    </p:cNvPr>
                    <p:cNvSpPr>
                      <a:spLocks noChangeArrowheads="1"/>
                    </p:cNvSpPr>
                    <p:nvPr/>
                  </p:nvSpPr>
                  <p:spPr bwMode="auto">
                    <a:xfrm>
                      <a:off x="2989" y="1012"/>
                      <a:ext cx="70" cy="255"/>
                    </a:xfrm>
                    <a:prstGeom prst="ellipse">
                      <a:avLst/>
                    </a:prstGeom>
                    <a:solidFill>
                      <a:srgbClr val="000000"/>
                    </a:solidFill>
                    <a:ln w="9525">
                      <a:noFill/>
                      <a:round/>
                      <a:headEnd/>
                      <a:tailEnd/>
                    </a:ln>
                  </p:spPr>
                  <p:txBody>
                    <a:bodyPr/>
                    <a:lstStyle/>
                    <a:p>
                      <a:endParaRPr lang="fr-BE" dirty="0"/>
                    </a:p>
                  </p:txBody>
                </p:sp>
              </p:grpSp>
            </p:grpSp>
            <p:grpSp>
              <p:nvGrpSpPr>
                <p:cNvPr id="23" name="Group 45">
                  <a:extLst>
                    <a:ext uri="{FF2B5EF4-FFF2-40B4-BE49-F238E27FC236}">
                      <a16:creationId xmlns:a16="http://schemas.microsoft.com/office/drawing/2014/main" id="{18FBC5CC-6B89-461C-9350-4E02AF2ECDB0}"/>
                    </a:ext>
                  </a:extLst>
                </p:cNvPr>
                <p:cNvGrpSpPr>
                  <a:grpSpLocks/>
                </p:cNvGrpSpPr>
                <p:nvPr/>
              </p:nvGrpSpPr>
              <p:grpSpPr bwMode="auto">
                <a:xfrm>
                  <a:off x="2875" y="1459"/>
                  <a:ext cx="228" cy="265"/>
                  <a:chOff x="2875" y="1459"/>
                  <a:chExt cx="228" cy="265"/>
                </a:xfrm>
              </p:grpSpPr>
              <p:sp>
                <p:nvSpPr>
                  <p:cNvPr id="24" name="Freeform 46">
                    <a:extLst>
                      <a:ext uri="{FF2B5EF4-FFF2-40B4-BE49-F238E27FC236}">
                        <a16:creationId xmlns:a16="http://schemas.microsoft.com/office/drawing/2014/main" id="{AA7D0000-CCBE-4959-A853-1532F6F16532}"/>
                      </a:ext>
                    </a:extLst>
                  </p:cNvPr>
                  <p:cNvSpPr>
                    <a:spLocks/>
                  </p:cNvSpPr>
                  <p:nvPr/>
                </p:nvSpPr>
                <p:spPr bwMode="auto">
                  <a:xfrm>
                    <a:off x="3046" y="1459"/>
                    <a:ext cx="57" cy="265"/>
                  </a:xfrm>
                  <a:custGeom>
                    <a:avLst/>
                    <a:gdLst>
                      <a:gd name="T0" fmla="*/ 44 w 57"/>
                      <a:gd name="T1" fmla="*/ 0 h 265"/>
                      <a:gd name="T2" fmla="*/ 31 w 57"/>
                      <a:gd name="T3" fmla="*/ 25 h 265"/>
                      <a:gd name="T4" fmla="*/ 11 w 57"/>
                      <a:gd name="T5" fmla="*/ 64 h 265"/>
                      <a:gd name="T6" fmla="*/ 4 w 57"/>
                      <a:gd name="T7" fmla="*/ 98 h 265"/>
                      <a:gd name="T8" fmla="*/ 0 w 57"/>
                      <a:gd name="T9" fmla="*/ 145 h 265"/>
                      <a:gd name="T10" fmla="*/ 1 w 57"/>
                      <a:gd name="T11" fmla="*/ 184 h 265"/>
                      <a:gd name="T12" fmla="*/ 16 w 57"/>
                      <a:gd name="T13" fmla="*/ 212 h 265"/>
                      <a:gd name="T14" fmla="*/ 37 w 57"/>
                      <a:gd name="T15" fmla="*/ 240 h 265"/>
                      <a:gd name="T16" fmla="*/ 57 w 57"/>
                      <a:gd name="T17" fmla="*/ 265 h 2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265"/>
                      <a:gd name="T29" fmla="*/ 57 w 57"/>
                      <a:gd name="T30" fmla="*/ 265 h 2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265">
                        <a:moveTo>
                          <a:pt x="44" y="0"/>
                        </a:moveTo>
                        <a:lnTo>
                          <a:pt x="31" y="25"/>
                        </a:lnTo>
                        <a:lnTo>
                          <a:pt x="11" y="64"/>
                        </a:lnTo>
                        <a:lnTo>
                          <a:pt x="4" y="98"/>
                        </a:lnTo>
                        <a:lnTo>
                          <a:pt x="0" y="145"/>
                        </a:lnTo>
                        <a:lnTo>
                          <a:pt x="1" y="184"/>
                        </a:lnTo>
                        <a:lnTo>
                          <a:pt x="16" y="212"/>
                        </a:lnTo>
                        <a:lnTo>
                          <a:pt x="37" y="240"/>
                        </a:lnTo>
                        <a:lnTo>
                          <a:pt x="57" y="265"/>
                        </a:lnTo>
                      </a:path>
                    </a:pathLst>
                  </a:custGeom>
                  <a:noFill/>
                  <a:ln w="15875">
                    <a:solidFill>
                      <a:srgbClr val="000000"/>
                    </a:solidFill>
                    <a:round/>
                    <a:headEnd/>
                    <a:tailEnd/>
                  </a:ln>
                </p:spPr>
                <p:txBody>
                  <a:bodyPr/>
                  <a:lstStyle/>
                  <a:p>
                    <a:endParaRPr lang="nl-BE"/>
                  </a:p>
                </p:txBody>
              </p:sp>
              <p:sp>
                <p:nvSpPr>
                  <p:cNvPr id="25" name="Freeform 47">
                    <a:extLst>
                      <a:ext uri="{FF2B5EF4-FFF2-40B4-BE49-F238E27FC236}">
                        <a16:creationId xmlns:a16="http://schemas.microsoft.com/office/drawing/2014/main" id="{3A4CF761-DF5D-4232-ACB8-49DED99DB953}"/>
                      </a:ext>
                    </a:extLst>
                  </p:cNvPr>
                  <p:cNvSpPr>
                    <a:spLocks/>
                  </p:cNvSpPr>
                  <p:nvPr/>
                </p:nvSpPr>
                <p:spPr bwMode="auto">
                  <a:xfrm>
                    <a:off x="2875" y="1557"/>
                    <a:ext cx="179" cy="111"/>
                  </a:xfrm>
                  <a:custGeom>
                    <a:avLst/>
                    <a:gdLst>
                      <a:gd name="T0" fmla="*/ 0 w 179"/>
                      <a:gd name="T1" fmla="*/ 7 h 111"/>
                      <a:gd name="T2" fmla="*/ 21 w 179"/>
                      <a:gd name="T3" fmla="*/ 61 h 111"/>
                      <a:gd name="T4" fmla="*/ 17 w 179"/>
                      <a:gd name="T5" fmla="*/ 111 h 111"/>
                      <a:gd name="T6" fmla="*/ 65 w 179"/>
                      <a:gd name="T7" fmla="*/ 96 h 111"/>
                      <a:gd name="T8" fmla="*/ 94 w 179"/>
                      <a:gd name="T9" fmla="*/ 92 h 111"/>
                      <a:gd name="T10" fmla="*/ 126 w 179"/>
                      <a:gd name="T11" fmla="*/ 95 h 111"/>
                      <a:gd name="T12" fmla="*/ 179 w 179"/>
                      <a:gd name="T13" fmla="*/ 106 h 111"/>
                      <a:gd name="T14" fmla="*/ 169 w 179"/>
                      <a:gd name="T15" fmla="*/ 80 h 111"/>
                      <a:gd name="T16" fmla="*/ 168 w 179"/>
                      <a:gd name="T17" fmla="*/ 53 h 111"/>
                      <a:gd name="T18" fmla="*/ 171 w 179"/>
                      <a:gd name="T19" fmla="*/ 24 h 111"/>
                      <a:gd name="T20" fmla="*/ 172 w 179"/>
                      <a:gd name="T21" fmla="*/ 0 h 111"/>
                      <a:gd name="T22" fmla="*/ 142 w 179"/>
                      <a:gd name="T23" fmla="*/ 15 h 111"/>
                      <a:gd name="T24" fmla="*/ 110 w 179"/>
                      <a:gd name="T25" fmla="*/ 24 h 111"/>
                      <a:gd name="T26" fmla="*/ 76 w 179"/>
                      <a:gd name="T27" fmla="*/ 25 h 111"/>
                      <a:gd name="T28" fmla="*/ 43 w 179"/>
                      <a:gd name="T29" fmla="*/ 19 h 111"/>
                      <a:gd name="T30" fmla="*/ 0 w 179"/>
                      <a:gd name="T31" fmla="*/ 7 h 1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9"/>
                      <a:gd name="T49" fmla="*/ 0 h 111"/>
                      <a:gd name="T50" fmla="*/ 179 w 179"/>
                      <a:gd name="T51" fmla="*/ 111 h 1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9" h="111">
                        <a:moveTo>
                          <a:pt x="0" y="7"/>
                        </a:moveTo>
                        <a:lnTo>
                          <a:pt x="21" y="61"/>
                        </a:lnTo>
                        <a:lnTo>
                          <a:pt x="17" y="111"/>
                        </a:lnTo>
                        <a:lnTo>
                          <a:pt x="65" y="96"/>
                        </a:lnTo>
                        <a:lnTo>
                          <a:pt x="94" y="92"/>
                        </a:lnTo>
                        <a:lnTo>
                          <a:pt x="126" y="95"/>
                        </a:lnTo>
                        <a:lnTo>
                          <a:pt x="179" y="106"/>
                        </a:lnTo>
                        <a:lnTo>
                          <a:pt x="169" y="80"/>
                        </a:lnTo>
                        <a:lnTo>
                          <a:pt x="168" y="53"/>
                        </a:lnTo>
                        <a:lnTo>
                          <a:pt x="171" y="24"/>
                        </a:lnTo>
                        <a:lnTo>
                          <a:pt x="172" y="0"/>
                        </a:lnTo>
                        <a:lnTo>
                          <a:pt x="142" y="15"/>
                        </a:lnTo>
                        <a:lnTo>
                          <a:pt x="110" y="24"/>
                        </a:lnTo>
                        <a:lnTo>
                          <a:pt x="76" y="25"/>
                        </a:lnTo>
                        <a:lnTo>
                          <a:pt x="43" y="19"/>
                        </a:lnTo>
                        <a:lnTo>
                          <a:pt x="0" y="7"/>
                        </a:lnTo>
                        <a:close/>
                      </a:path>
                    </a:pathLst>
                  </a:custGeom>
                  <a:solidFill>
                    <a:srgbClr val="000000"/>
                  </a:solidFill>
                  <a:ln w="15875">
                    <a:solidFill>
                      <a:srgbClr val="000000"/>
                    </a:solidFill>
                    <a:round/>
                    <a:headEnd/>
                    <a:tailEnd/>
                  </a:ln>
                </p:spPr>
                <p:txBody>
                  <a:bodyPr/>
                  <a:lstStyle/>
                  <a:p>
                    <a:endParaRPr lang="nl-BE"/>
                  </a:p>
                </p:txBody>
              </p:sp>
            </p:grpSp>
          </p:grpSp>
        </p:grpSp>
        <p:sp>
          <p:nvSpPr>
            <p:cNvPr id="7" name="Text Box 48">
              <a:extLst>
                <a:ext uri="{FF2B5EF4-FFF2-40B4-BE49-F238E27FC236}">
                  <a16:creationId xmlns:a16="http://schemas.microsoft.com/office/drawing/2014/main" id="{71579B8C-A7EF-41B9-B245-8470CB17EB1C}"/>
                </a:ext>
              </a:extLst>
            </p:cNvPr>
            <p:cNvSpPr txBox="1">
              <a:spLocks noChangeArrowheads="1"/>
            </p:cNvSpPr>
            <p:nvPr/>
          </p:nvSpPr>
          <p:spPr bwMode="auto">
            <a:xfrm>
              <a:off x="5718969" y="1833422"/>
              <a:ext cx="2732394" cy="528424"/>
            </a:xfrm>
            <a:prstGeom prst="rect">
              <a:avLst/>
            </a:prstGeom>
            <a:noFill/>
            <a:ln w="12700">
              <a:noFill/>
              <a:miter lim="800000"/>
              <a:headEnd/>
              <a:tailEnd/>
            </a:ln>
            <a:effectLst/>
          </p:spPr>
          <p:txBody>
            <a:bodyPr wrap="none">
              <a:spAutoFit/>
            </a:bodyPr>
            <a:lstStyle>
              <a:lvl1pPr>
                <a:defRPr kumimoji="1" sz="3200">
                  <a:solidFill>
                    <a:schemeClr val="tx1"/>
                  </a:solidFill>
                  <a:latin typeface="Arial" pitchFamily="34" charset="0"/>
                  <a:ea typeface="ＭＳ Ｐゴシック" pitchFamily="34" charset="-128"/>
                </a:defRPr>
              </a:lvl1pPr>
              <a:lvl2pPr marL="742950" indent="-285750">
                <a:defRPr kumimoji="1" sz="3200">
                  <a:solidFill>
                    <a:schemeClr val="tx1"/>
                  </a:solidFill>
                  <a:latin typeface="Arial" pitchFamily="34" charset="0"/>
                  <a:ea typeface="ＭＳ Ｐゴシック" pitchFamily="34" charset="-128"/>
                </a:defRPr>
              </a:lvl2pPr>
              <a:lvl3pPr marL="1143000" indent="-228600">
                <a:defRPr kumimoji="1" sz="3200">
                  <a:solidFill>
                    <a:schemeClr val="tx1"/>
                  </a:solidFill>
                  <a:latin typeface="Arial" pitchFamily="34" charset="0"/>
                  <a:ea typeface="ＭＳ Ｐゴシック" pitchFamily="34" charset="-128"/>
                </a:defRPr>
              </a:lvl3pPr>
              <a:lvl4pPr marL="1600200" indent="-228600">
                <a:defRPr kumimoji="1" sz="3200">
                  <a:solidFill>
                    <a:schemeClr val="tx1"/>
                  </a:solidFill>
                  <a:latin typeface="Arial" pitchFamily="34" charset="0"/>
                  <a:ea typeface="ＭＳ Ｐゴシック" pitchFamily="34" charset="-128"/>
                </a:defRPr>
              </a:lvl4pPr>
              <a:lvl5pPr marL="2057400" indent="-228600">
                <a:defRPr kumimoji="1"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9pPr>
            </a:lstStyle>
            <a:p>
              <a:pPr>
                <a:defRPr/>
              </a:pPr>
              <a:r>
                <a:rPr kumimoji="0" lang="fr-BE" sz="2400" b="1" dirty="0">
                  <a:effectLst>
                    <a:outerShdw blurRad="38100" dist="38100" dir="2700000" algn="tl">
                      <a:srgbClr val="FFFFFF"/>
                    </a:outerShdw>
                  </a:effectLst>
                </a:rPr>
                <a:t>1 million  / cm2</a:t>
              </a:r>
            </a:p>
          </p:txBody>
        </p:sp>
        <p:sp>
          <p:nvSpPr>
            <p:cNvPr id="8" name="Text Box 49">
              <a:extLst>
                <a:ext uri="{FF2B5EF4-FFF2-40B4-BE49-F238E27FC236}">
                  <a16:creationId xmlns:a16="http://schemas.microsoft.com/office/drawing/2014/main" id="{7150C1E0-1685-4A5C-BB48-6CFAA41B015D}"/>
                </a:ext>
              </a:extLst>
            </p:cNvPr>
            <p:cNvSpPr txBox="1">
              <a:spLocks noChangeArrowheads="1"/>
            </p:cNvSpPr>
            <p:nvPr/>
          </p:nvSpPr>
          <p:spPr bwMode="auto">
            <a:xfrm>
              <a:off x="308393" y="1798638"/>
              <a:ext cx="3170913" cy="528424"/>
            </a:xfrm>
            <a:prstGeom prst="rect">
              <a:avLst/>
            </a:prstGeom>
            <a:noFill/>
            <a:ln w="12700">
              <a:noFill/>
              <a:miter lim="800000"/>
              <a:headEnd/>
              <a:tailEnd/>
            </a:ln>
            <a:effectLst/>
          </p:spPr>
          <p:txBody>
            <a:bodyPr wrap="none">
              <a:spAutoFit/>
            </a:bodyPr>
            <a:lstStyle>
              <a:lvl1pPr>
                <a:defRPr kumimoji="1" sz="3200">
                  <a:solidFill>
                    <a:schemeClr val="tx1"/>
                  </a:solidFill>
                  <a:latin typeface="Arial" pitchFamily="34" charset="0"/>
                  <a:ea typeface="ＭＳ Ｐゴシック" pitchFamily="34" charset="-128"/>
                </a:defRPr>
              </a:lvl1pPr>
              <a:lvl2pPr marL="742950" indent="-285750">
                <a:defRPr kumimoji="1" sz="3200">
                  <a:solidFill>
                    <a:schemeClr val="tx1"/>
                  </a:solidFill>
                  <a:latin typeface="Arial" pitchFamily="34" charset="0"/>
                  <a:ea typeface="ＭＳ Ｐゴシック" pitchFamily="34" charset="-128"/>
                </a:defRPr>
              </a:lvl2pPr>
              <a:lvl3pPr marL="1143000" indent="-228600">
                <a:defRPr kumimoji="1" sz="3200">
                  <a:solidFill>
                    <a:schemeClr val="tx1"/>
                  </a:solidFill>
                  <a:latin typeface="Arial" pitchFamily="34" charset="0"/>
                  <a:ea typeface="ＭＳ Ｐゴシック" pitchFamily="34" charset="-128"/>
                </a:defRPr>
              </a:lvl3pPr>
              <a:lvl4pPr marL="1600200" indent="-228600">
                <a:defRPr kumimoji="1" sz="3200">
                  <a:solidFill>
                    <a:schemeClr val="tx1"/>
                  </a:solidFill>
                  <a:latin typeface="Arial" pitchFamily="34" charset="0"/>
                  <a:ea typeface="ＭＳ Ｐゴシック" pitchFamily="34" charset="-128"/>
                </a:defRPr>
              </a:lvl4pPr>
              <a:lvl5pPr marL="2057400" indent="-228600">
                <a:defRPr kumimoji="1"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9pPr>
            </a:lstStyle>
            <a:p>
              <a:pPr>
                <a:defRPr/>
              </a:pPr>
              <a:r>
                <a:rPr kumimoji="0" lang="fr-BE" sz="2400" b="1" dirty="0">
                  <a:effectLst>
                    <a:outerShdw blurRad="38100" dist="38100" dir="2700000" algn="tl">
                      <a:srgbClr val="FFFFFF"/>
                    </a:outerShdw>
                  </a:effectLst>
                </a:rPr>
                <a:t>10 à 100000 / cm2</a:t>
              </a:r>
            </a:p>
          </p:txBody>
        </p:sp>
        <p:sp>
          <p:nvSpPr>
            <p:cNvPr id="9" name="Text Box 50">
              <a:extLst>
                <a:ext uri="{FF2B5EF4-FFF2-40B4-BE49-F238E27FC236}">
                  <a16:creationId xmlns:a16="http://schemas.microsoft.com/office/drawing/2014/main" id="{21A8B185-4BF5-4ECC-9BAE-72294B355AEB}"/>
                </a:ext>
              </a:extLst>
            </p:cNvPr>
            <p:cNvSpPr txBox="1">
              <a:spLocks noChangeArrowheads="1"/>
            </p:cNvSpPr>
            <p:nvPr/>
          </p:nvSpPr>
          <p:spPr bwMode="auto">
            <a:xfrm>
              <a:off x="6108841" y="3789363"/>
              <a:ext cx="2974588" cy="528424"/>
            </a:xfrm>
            <a:prstGeom prst="rect">
              <a:avLst/>
            </a:prstGeom>
            <a:noFill/>
            <a:ln w="12700">
              <a:noFill/>
              <a:miter lim="800000"/>
              <a:headEnd/>
              <a:tailEnd/>
            </a:ln>
            <a:effectLst/>
          </p:spPr>
          <p:txBody>
            <a:bodyPr wrap="none">
              <a:spAutoFit/>
            </a:bodyPr>
            <a:lstStyle>
              <a:lvl1pPr>
                <a:defRPr kumimoji="1" sz="3200">
                  <a:solidFill>
                    <a:schemeClr val="tx1"/>
                  </a:solidFill>
                  <a:latin typeface="Arial" pitchFamily="34" charset="0"/>
                  <a:ea typeface="ＭＳ Ｐゴシック" pitchFamily="34" charset="-128"/>
                </a:defRPr>
              </a:lvl1pPr>
              <a:lvl2pPr marL="742950" indent="-285750">
                <a:defRPr kumimoji="1" sz="3200">
                  <a:solidFill>
                    <a:schemeClr val="tx1"/>
                  </a:solidFill>
                  <a:latin typeface="Arial" pitchFamily="34" charset="0"/>
                  <a:ea typeface="ＭＳ Ｐゴシック" pitchFamily="34" charset="-128"/>
                </a:defRPr>
              </a:lvl2pPr>
              <a:lvl3pPr marL="1143000" indent="-228600">
                <a:defRPr kumimoji="1" sz="3200">
                  <a:solidFill>
                    <a:schemeClr val="tx1"/>
                  </a:solidFill>
                  <a:latin typeface="Arial" pitchFamily="34" charset="0"/>
                  <a:ea typeface="ＭＳ Ｐゴシック" pitchFamily="34" charset="-128"/>
                </a:defRPr>
              </a:lvl3pPr>
              <a:lvl4pPr marL="1600200" indent="-228600">
                <a:defRPr kumimoji="1" sz="3200">
                  <a:solidFill>
                    <a:schemeClr val="tx1"/>
                  </a:solidFill>
                  <a:latin typeface="Arial" pitchFamily="34" charset="0"/>
                  <a:ea typeface="ＭＳ Ｐゴシック" pitchFamily="34" charset="-128"/>
                </a:defRPr>
              </a:lvl4pPr>
              <a:lvl5pPr marL="2057400" indent="-228600">
                <a:defRPr kumimoji="1"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9pPr>
            </a:lstStyle>
            <a:p>
              <a:pPr>
                <a:defRPr/>
              </a:pPr>
              <a:r>
                <a:rPr kumimoji="0" lang="fr-BE" sz="2400" b="1" dirty="0">
                  <a:effectLst>
                    <a:outerShdw blurRad="38100" dist="38100" dir="2700000" algn="tl">
                      <a:srgbClr val="FFFFFF"/>
                    </a:outerShdw>
                  </a:effectLst>
                </a:rPr>
                <a:t>100 à 1000 / cm2</a:t>
              </a:r>
            </a:p>
          </p:txBody>
        </p:sp>
        <p:sp>
          <p:nvSpPr>
            <p:cNvPr id="10" name="Text Box 51">
              <a:extLst>
                <a:ext uri="{FF2B5EF4-FFF2-40B4-BE49-F238E27FC236}">
                  <a16:creationId xmlns:a16="http://schemas.microsoft.com/office/drawing/2014/main" id="{257C86BD-0CAF-46EA-B583-52681C1C5B25}"/>
                </a:ext>
              </a:extLst>
            </p:cNvPr>
            <p:cNvSpPr txBox="1">
              <a:spLocks noChangeArrowheads="1"/>
            </p:cNvSpPr>
            <p:nvPr/>
          </p:nvSpPr>
          <p:spPr bwMode="auto">
            <a:xfrm>
              <a:off x="308393" y="2609618"/>
              <a:ext cx="2770926" cy="528424"/>
            </a:xfrm>
            <a:prstGeom prst="rect">
              <a:avLst/>
            </a:prstGeom>
            <a:noFill/>
            <a:ln w="12700">
              <a:noFill/>
              <a:miter lim="800000"/>
              <a:headEnd/>
              <a:tailEnd/>
            </a:ln>
            <a:effectLst/>
          </p:spPr>
          <p:txBody>
            <a:bodyPr wrap="none">
              <a:spAutoFit/>
            </a:bodyPr>
            <a:lstStyle>
              <a:lvl1pPr>
                <a:defRPr kumimoji="1" sz="3200">
                  <a:solidFill>
                    <a:schemeClr val="tx1"/>
                  </a:solidFill>
                  <a:latin typeface="Arial" pitchFamily="34" charset="0"/>
                  <a:ea typeface="ＭＳ Ｐゴシック" pitchFamily="34" charset="-128"/>
                </a:defRPr>
              </a:lvl1pPr>
              <a:lvl2pPr marL="742950" indent="-285750">
                <a:defRPr kumimoji="1" sz="3200">
                  <a:solidFill>
                    <a:schemeClr val="tx1"/>
                  </a:solidFill>
                  <a:latin typeface="Arial" pitchFamily="34" charset="0"/>
                  <a:ea typeface="ＭＳ Ｐゴシック" pitchFamily="34" charset="-128"/>
                </a:defRPr>
              </a:lvl2pPr>
              <a:lvl3pPr marL="1143000" indent="-228600">
                <a:defRPr kumimoji="1" sz="3200">
                  <a:solidFill>
                    <a:schemeClr val="tx1"/>
                  </a:solidFill>
                  <a:latin typeface="Arial" pitchFamily="34" charset="0"/>
                  <a:ea typeface="ＭＳ Ｐゴシック" pitchFamily="34" charset="-128"/>
                </a:defRPr>
              </a:lvl3pPr>
              <a:lvl4pPr marL="1600200" indent="-228600">
                <a:defRPr kumimoji="1" sz="3200">
                  <a:solidFill>
                    <a:schemeClr val="tx1"/>
                  </a:solidFill>
                  <a:latin typeface="Arial" pitchFamily="34" charset="0"/>
                  <a:ea typeface="ＭＳ Ｐゴシック" pitchFamily="34" charset="-128"/>
                </a:defRPr>
              </a:lvl4pPr>
              <a:lvl5pPr marL="2057400" indent="-228600">
                <a:defRPr kumimoji="1"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9pPr>
            </a:lstStyle>
            <a:p>
              <a:pPr>
                <a:defRPr/>
              </a:pPr>
              <a:r>
                <a:rPr kumimoji="0" lang="fr-BE" sz="2400" b="1" dirty="0">
                  <a:effectLst>
                    <a:outerShdw blurRad="38100" dist="38100" dir="2700000" algn="tl">
                      <a:srgbClr val="FFFFFF"/>
                    </a:outerShdw>
                  </a:effectLst>
                </a:rPr>
                <a:t>10 millions  / gr</a:t>
              </a:r>
            </a:p>
          </p:txBody>
        </p:sp>
        <p:sp>
          <p:nvSpPr>
            <p:cNvPr id="11" name="Text Box 53">
              <a:extLst>
                <a:ext uri="{FF2B5EF4-FFF2-40B4-BE49-F238E27FC236}">
                  <a16:creationId xmlns:a16="http://schemas.microsoft.com/office/drawing/2014/main" id="{018EDD7B-C921-4E3E-BC71-50E0FE06B1E7}"/>
                </a:ext>
              </a:extLst>
            </p:cNvPr>
            <p:cNvSpPr txBox="1">
              <a:spLocks noChangeArrowheads="1"/>
            </p:cNvSpPr>
            <p:nvPr/>
          </p:nvSpPr>
          <p:spPr bwMode="auto">
            <a:xfrm>
              <a:off x="5486400" y="5340843"/>
              <a:ext cx="2967249" cy="528424"/>
            </a:xfrm>
            <a:prstGeom prst="rect">
              <a:avLst/>
            </a:prstGeom>
            <a:noFill/>
            <a:ln w="12700">
              <a:noFill/>
              <a:miter lim="800000"/>
              <a:headEnd/>
              <a:tailEnd/>
            </a:ln>
            <a:effectLst/>
          </p:spPr>
          <p:txBody>
            <a:bodyPr wrap="none">
              <a:spAutoFit/>
            </a:bodyPr>
            <a:lstStyle>
              <a:lvl1pPr>
                <a:defRPr kumimoji="1" sz="3200">
                  <a:solidFill>
                    <a:schemeClr val="tx1"/>
                  </a:solidFill>
                  <a:latin typeface="Arial" pitchFamily="34" charset="0"/>
                  <a:ea typeface="ＭＳ Ｐゴシック" pitchFamily="34" charset="-128"/>
                </a:defRPr>
              </a:lvl1pPr>
              <a:lvl2pPr marL="742950" indent="-285750">
                <a:defRPr kumimoji="1" sz="3200">
                  <a:solidFill>
                    <a:schemeClr val="tx1"/>
                  </a:solidFill>
                  <a:latin typeface="Arial" pitchFamily="34" charset="0"/>
                  <a:ea typeface="ＭＳ Ｐゴシック" pitchFamily="34" charset="-128"/>
                </a:defRPr>
              </a:lvl2pPr>
              <a:lvl3pPr marL="1143000" indent="-228600">
                <a:defRPr kumimoji="1" sz="3200">
                  <a:solidFill>
                    <a:schemeClr val="tx1"/>
                  </a:solidFill>
                  <a:latin typeface="Arial" pitchFamily="34" charset="0"/>
                  <a:ea typeface="ＭＳ Ｐゴシック" pitchFamily="34" charset="-128"/>
                </a:defRPr>
              </a:lvl3pPr>
              <a:lvl4pPr marL="1600200" indent="-228600">
                <a:defRPr kumimoji="1" sz="3200">
                  <a:solidFill>
                    <a:schemeClr val="tx1"/>
                  </a:solidFill>
                  <a:latin typeface="Arial" pitchFamily="34" charset="0"/>
                  <a:ea typeface="ＭＳ Ｐゴシック" pitchFamily="34" charset="-128"/>
                </a:defRPr>
              </a:lvl4pPr>
              <a:lvl5pPr marL="2057400" indent="-228600">
                <a:defRPr kumimoji="1"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9pPr>
            </a:lstStyle>
            <a:p>
              <a:pPr>
                <a:defRPr/>
              </a:pPr>
              <a:r>
                <a:rPr kumimoji="0" lang="fr-BE" sz="2400" b="1" dirty="0">
                  <a:effectLst>
                    <a:outerShdw blurRad="38100" dist="38100" dir="2700000" algn="tl">
                      <a:srgbClr val="FFFFFF"/>
                    </a:outerShdw>
                  </a:effectLst>
                </a:rPr>
                <a:t>100 millions  / gr</a:t>
              </a:r>
            </a:p>
          </p:txBody>
        </p:sp>
        <p:sp>
          <p:nvSpPr>
            <p:cNvPr id="12" name="Line 55">
              <a:extLst>
                <a:ext uri="{FF2B5EF4-FFF2-40B4-BE49-F238E27FC236}">
                  <a16:creationId xmlns:a16="http://schemas.microsoft.com/office/drawing/2014/main" id="{8A76332C-8748-448E-AA5D-8BAD5F3DFED7}"/>
                </a:ext>
              </a:extLst>
            </p:cNvPr>
            <p:cNvSpPr>
              <a:spLocks noChangeShapeType="1"/>
            </p:cNvSpPr>
            <p:nvPr/>
          </p:nvSpPr>
          <p:spPr bwMode="auto">
            <a:xfrm flipH="1">
              <a:off x="4852986" y="2101976"/>
              <a:ext cx="715962" cy="163388"/>
            </a:xfrm>
            <a:prstGeom prst="line">
              <a:avLst/>
            </a:prstGeom>
            <a:noFill/>
            <a:ln w="12700">
              <a:solidFill>
                <a:schemeClr val="tx1"/>
              </a:solidFill>
              <a:round/>
              <a:headEnd type="triangle" w="med" len="med"/>
              <a:tailEnd/>
            </a:ln>
          </p:spPr>
          <p:txBody>
            <a:bodyPr wrap="none" anchor="ctr"/>
            <a:lstStyle/>
            <a:p>
              <a:endParaRPr lang="nl-BE"/>
            </a:p>
          </p:txBody>
        </p:sp>
        <p:sp>
          <p:nvSpPr>
            <p:cNvPr id="13" name="Line 56">
              <a:extLst>
                <a:ext uri="{FF2B5EF4-FFF2-40B4-BE49-F238E27FC236}">
                  <a16:creationId xmlns:a16="http://schemas.microsoft.com/office/drawing/2014/main" id="{50A1CB7F-3E90-4A13-A3FD-FB789D6ABF50}"/>
                </a:ext>
              </a:extLst>
            </p:cNvPr>
            <p:cNvSpPr>
              <a:spLocks noChangeShapeType="1"/>
            </p:cNvSpPr>
            <p:nvPr/>
          </p:nvSpPr>
          <p:spPr bwMode="auto">
            <a:xfrm>
              <a:off x="5568950" y="4017962"/>
              <a:ext cx="492124" cy="0"/>
            </a:xfrm>
            <a:prstGeom prst="line">
              <a:avLst/>
            </a:prstGeom>
            <a:noFill/>
            <a:ln w="12700">
              <a:solidFill>
                <a:schemeClr val="tx1"/>
              </a:solidFill>
              <a:round/>
              <a:headEnd/>
              <a:tailEnd type="triangle" w="med" len="med"/>
            </a:ln>
          </p:spPr>
          <p:txBody>
            <a:bodyPr wrap="none" anchor="ctr"/>
            <a:lstStyle/>
            <a:p>
              <a:endParaRPr lang="nl-BE"/>
            </a:p>
          </p:txBody>
        </p:sp>
        <p:sp>
          <p:nvSpPr>
            <p:cNvPr id="14" name="Line 57">
              <a:extLst>
                <a:ext uri="{FF2B5EF4-FFF2-40B4-BE49-F238E27FC236}">
                  <a16:creationId xmlns:a16="http://schemas.microsoft.com/office/drawing/2014/main" id="{176C7B23-4DE1-423F-B38A-8240268835E3}"/>
                </a:ext>
              </a:extLst>
            </p:cNvPr>
            <p:cNvSpPr>
              <a:spLocks noChangeShapeType="1"/>
            </p:cNvSpPr>
            <p:nvPr/>
          </p:nvSpPr>
          <p:spPr bwMode="auto">
            <a:xfrm>
              <a:off x="4852988" y="5237163"/>
              <a:ext cx="563562" cy="304800"/>
            </a:xfrm>
            <a:prstGeom prst="line">
              <a:avLst/>
            </a:prstGeom>
            <a:noFill/>
            <a:ln w="12700">
              <a:solidFill>
                <a:schemeClr val="tx1"/>
              </a:solidFill>
              <a:round/>
              <a:headEnd/>
              <a:tailEnd type="triangle" w="med" len="med"/>
            </a:ln>
          </p:spPr>
          <p:txBody>
            <a:bodyPr wrap="none" anchor="ctr"/>
            <a:lstStyle/>
            <a:p>
              <a:endParaRPr lang="nl-BE"/>
            </a:p>
          </p:txBody>
        </p:sp>
        <p:sp>
          <p:nvSpPr>
            <p:cNvPr id="15" name="Line 58">
              <a:extLst>
                <a:ext uri="{FF2B5EF4-FFF2-40B4-BE49-F238E27FC236}">
                  <a16:creationId xmlns:a16="http://schemas.microsoft.com/office/drawing/2014/main" id="{18A52FDA-60A7-424E-87E5-EE18C8142D11}"/>
                </a:ext>
              </a:extLst>
            </p:cNvPr>
            <p:cNvSpPr>
              <a:spLocks noChangeShapeType="1"/>
            </p:cNvSpPr>
            <p:nvPr/>
          </p:nvSpPr>
          <p:spPr bwMode="auto">
            <a:xfrm>
              <a:off x="3129382" y="2909665"/>
              <a:ext cx="607197" cy="65842"/>
            </a:xfrm>
            <a:prstGeom prst="line">
              <a:avLst/>
            </a:prstGeom>
            <a:noFill/>
            <a:ln w="12700">
              <a:solidFill>
                <a:schemeClr val="tx1"/>
              </a:solidFill>
              <a:round/>
              <a:headEnd type="triangle" w="med" len="med"/>
              <a:tailEnd/>
            </a:ln>
          </p:spPr>
          <p:txBody>
            <a:bodyPr wrap="none" anchor="ctr"/>
            <a:lstStyle/>
            <a:p>
              <a:endParaRPr lang="nl-BE"/>
            </a:p>
          </p:txBody>
        </p:sp>
        <p:sp>
          <p:nvSpPr>
            <p:cNvPr id="16" name="Line 59">
              <a:extLst>
                <a:ext uri="{FF2B5EF4-FFF2-40B4-BE49-F238E27FC236}">
                  <a16:creationId xmlns:a16="http://schemas.microsoft.com/office/drawing/2014/main" id="{624C1F97-5938-4C58-AF1D-D227145FB0DB}"/>
                </a:ext>
              </a:extLst>
            </p:cNvPr>
            <p:cNvSpPr>
              <a:spLocks noChangeShapeType="1"/>
            </p:cNvSpPr>
            <p:nvPr/>
          </p:nvSpPr>
          <p:spPr bwMode="auto">
            <a:xfrm flipV="1">
              <a:off x="3236913" y="3332163"/>
              <a:ext cx="1123950" cy="609600"/>
            </a:xfrm>
            <a:prstGeom prst="line">
              <a:avLst/>
            </a:prstGeom>
            <a:noFill/>
            <a:ln w="12700">
              <a:solidFill>
                <a:schemeClr val="tx1"/>
              </a:solidFill>
              <a:round/>
              <a:headEnd type="triangle" w="med" len="med"/>
              <a:tailEnd/>
            </a:ln>
          </p:spPr>
          <p:txBody>
            <a:bodyPr wrap="none" anchor="ctr"/>
            <a:lstStyle/>
            <a:p>
              <a:endParaRPr lang="nl-BE"/>
            </a:p>
          </p:txBody>
        </p:sp>
        <p:sp>
          <p:nvSpPr>
            <p:cNvPr id="17" name="Line 60">
              <a:extLst>
                <a:ext uri="{FF2B5EF4-FFF2-40B4-BE49-F238E27FC236}">
                  <a16:creationId xmlns:a16="http://schemas.microsoft.com/office/drawing/2014/main" id="{646D48D4-EDD5-4CE5-94C5-3A5EF4C3EC2E}"/>
                </a:ext>
              </a:extLst>
            </p:cNvPr>
            <p:cNvSpPr>
              <a:spLocks noChangeShapeType="1"/>
            </p:cNvSpPr>
            <p:nvPr/>
          </p:nvSpPr>
          <p:spPr bwMode="auto">
            <a:xfrm>
              <a:off x="3632200" y="2147552"/>
              <a:ext cx="728663" cy="117811"/>
            </a:xfrm>
            <a:prstGeom prst="line">
              <a:avLst/>
            </a:prstGeom>
            <a:noFill/>
            <a:ln w="12700">
              <a:solidFill>
                <a:schemeClr val="tx1"/>
              </a:solidFill>
              <a:round/>
              <a:headEnd type="triangle" w="med" len="med"/>
              <a:tailEnd/>
            </a:ln>
          </p:spPr>
          <p:txBody>
            <a:bodyPr wrap="none" anchor="ctr"/>
            <a:lstStyle/>
            <a:p>
              <a:endParaRPr lang="nl-BE"/>
            </a:p>
          </p:txBody>
        </p:sp>
        <p:sp>
          <p:nvSpPr>
            <p:cNvPr id="18" name="Oval 61">
              <a:extLst>
                <a:ext uri="{FF2B5EF4-FFF2-40B4-BE49-F238E27FC236}">
                  <a16:creationId xmlns:a16="http://schemas.microsoft.com/office/drawing/2014/main" id="{998F5454-8791-479C-8571-776FE465C289}"/>
                </a:ext>
              </a:extLst>
            </p:cNvPr>
            <p:cNvSpPr>
              <a:spLocks noChangeArrowheads="1"/>
            </p:cNvSpPr>
            <p:nvPr/>
          </p:nvSpPr>
          <p:spPr bwMode="auto">
            <a:xfrm>
              <a:off x="4219575" y="2493963"/>
              <a:ext cx="71438" cy="76200"/>
            </a:xfrm>
            <a:prstGeom prst="ellipse">
              <a:avLst/>
            </a:prstGeom>
            <a:solidFill>
              <a:schemeClr val="hlink"/>
            </a:solidFill>
            <a:ln w="12700">
              <a:solidFill>
                <a:schemeClr val="tx1"/>
              </a:solidFill>
              <a:round/>
              <a:headEnd/>
              <a:tailEnd/>
            </a:ln>
          </p:spPr>
          <p:txBody>
            <a:bodyPr wrap="none" anchor="ctr"/>
            <a:lstStyle/>
            <a:p>
              <a:endParaRPr lang="fr-BE" dirty="0"/>
            </a:p>
          </p:txBody>
        </p:sp>
        <p:sp>
          <p:nvSpPr>
            <p:cNvPr id="19" name="Oval 62">
              <a:extLst>
                <a:ext uri="{FF2B5EF4-FFF2-40B4-BE49-F238E27FC236}">
                  <a16:creationId xmlns:a16="http://schemas.microsoft.com/office/drawing/2014/main" id="{1C67F340-372A-4D93-B4B9-B4DB24A4D7AB}"/>
                </a:ext>
              </a:extLst>
            </p:cNvPr>
            <p:cNvSpPr>
              <a:spLocks noChangeArrowheads="1"/>
            </p:cNvSpPr>
            <p:nvPr/>
          </p:nvSpPr>
          <p:spPr bwMode="auto">
            <a:xfrm>
              <a:off x="4360863" y="2493963"/>
              <a:ext cx="71437" cy="76200"/>
            </a:xfrm>
            <a:prstGeom prst="ellipse">
              <a:avLst/>
            </a:prstGeom>
            <a:solidFill>
              <a:schemeClr val="hlink"/>
            </a:solidFill>
            <a:ln w="12700">
              <a:solidFill>
                <a:schemeClr val="tx1"/>
              </a:solidFill>
              <a:round/>
              <a:headEnd/>
              <a:tailEnd/>
            </a:ln>
          </p:spPr>
          <p:txBody>
            <a:bodyPr wrap="none" anchor="ctr"/>
            <a:lstStyle/>
            <a:p>
              <a:endParaRPr lang="fr-BE" dirty="0"/>
            </a:p>
          </p:txBody>
        </p:sp>
      </p:grpSp>
      <p:sp>
        <p:nvSpPr>
          <p:cNvPr id="63" name="Text Box 52">
            <a:extLst>
              <a:ext uri="{FF2B5EF4-FFF2-40B4-BE49-F238E27FC236}">
                <a16:creationId xmlns:a16="http://schemas.microsoft.com/office/drawing/2014/main" id="{6923A9A0-6DB8-4F0F-94BB-5D226688F0C6}"/>
              </a:ext>
            </a:extLst>
          </p:cNvPr>
          <p:cNvSpPr txBox="1">
            <a:spLocks noChangeArrowheads="1"/>
          </p:cNvSpPr>
          <p:nvPr/>
        </p:nvSpPr>
        <p:spPr bwMode="auto">
          <a:xfrm>
            <a:off x="4331617" y="2775374"/>
            <a:ext cx="2597150" cy="461962"/>
          </a:xfrm>
          <a:prstGeom prst="rect">
            <a:avLst/>
          </a:prstGeom>
          <a:noFill/>
          <a:ln w="12700">
            <a:noFill/>
            <a:miter lim="800000"/>
            <a:headEnd/>
            <a:tailEnd/>
          </a:ln>
          <a:effectLst/>
        </p:spPr>
        <p:txBody>
          <a:bodyPr wrap="none">
            <a:spAutoFit/>
          </a:bodyPr>
          <a:lstStyle>
            <a:lvl1pPr>
              <a:defRPr kumimoji="1" sz="3200">
                <a:solidFill>
                  <a:schemeClr val="tx1"/>
                </a:solidFill>
                <a:latin typeface="Arial" pitchFamily="34" charset="0"/>
                <a:ea typeface="ＭＳ Ｐゴシック" pitchFamily="34" charset="-128"/>
              </a:defRPr>
            </a:lvl1pPr>
            <a:lvl2pPr marL="742950" indent="-285750">
              <a:defRPr kumimoji="1" sz="3200">
                <a:solidFill>
                  <a:schemeClr val="tx1"/>
                </a:solidFill>
                <a:latin typeface="Arial" pitchFamily="34" charset="0"/>
                <a:ea typeface="ＭＳ Ｐゴシック" pitchFamily="34" charset="-128"/>
              </a:defRPr>
            </a:lvl2pPr>
            <a:lvl3pPr marL="1143000" indent="-228600">
              <a:defRPr kumimoji="1" sz="3200">
                <a:solidFill>
                  <a:schemeClr val="tx1"/>
                </a:solidFill>
                <a:latin typeface="Arial" pitchFamily="34" charset="0"/>
                <a:ea typeface="ＭＳ Ｐゴシック" pitchFamily="34" charset="-128"/>
              </a:defRPr>
            </a:lvl3pPr>
            <a:lvl4pPr marL="1600200" indent="-228600">
              <a:defRPr kumimoji="1" sz="3200">
                <a:solidFill>
                  <a:schemeClr val="tx1"/>
                </a:solidFill>
                <a:latin typeface="Arial" pitchFamily="34" charset="0"/>
                <a:ea typeface="ＭＳ Ｐゴシック" pitchFamily="34" charset="-128"/>
              </a:defRPr>
            </a:lvl4pPr>
            <a:lvl5pPr marL="2057400" indent="-228600">
              <a:defRPr kumimoji="1"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9pPr>
          </a:lstStyle>
          <a:p>
            <a:pPr>
              <a:defRPr/>
            </a:pPr>
            <a:r>
              <a:rPr kumimoji="0" lang="fr-BE" sz="2400" b="1" dirty="0">
                <a:effectLst>
                  <a:outerShdw blurRad="38100" dist="38100" dir="2700000" algn="tl">
                    <a:srgbClr val="FFFFFF"/>
                  </a:outerShdw>
                </a:effectLst>
              </a:rPr>
              <a:t>100 millions  / gr</a:t>
            </a:r>
          </a:p>
        </p:txBody>
      </p:sp>
    </p:spTree>
    <p:extLst>
      <p:ext uri="{BB962C8B-B14F-4D97-AF65-F5344CB8AC3E}">
        <p14:creationId xmlns:p14="http://schemas.microsoft.com/office/powerpoint/2010/main" val="30754622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DDE80-16F4-4D80-B914-538F6C2FC835}"/>
              </a:ext>
            </a:extLst>
          </p:cNvPr>
          <p:cNvSpPr>
            <a:spLocks noGrp="1"/>
          </p:cNvSpPr>
          <p:nvPr>
            <p:ph type="title"/>
          </p:nvPr>
        </p:nvSpPr>
        <p:spPr/>
        <p:txBody>
          <a:bodyPr>
            <a:normAutofit/>
          </a:bodyPr>
          <a:lstStyle/>
          <a:p>
            <a:r>
              <a:rPr lang="nl-BE" sz="4000" dirty="0">
                <a:solidFill>
                  <a:schemeClr val="bg2"/>
                </a:solidFill>
              </a:rPr>
              <a:t>Main d’</a:t>
            </a:r>
            <a:r>
              <a:rPr lang="fr-BE" sz="4000" dirty="0">
                <a:solidFill>
                  <a:schemeClr val="bg2"/>
                </a:solidFill>
              </a:rPr>
              <a:t>œuvre</a:t>
            </a:r>
            <a:endParaRPr lang="nl-BE" sz="4000" dirty="0"/>
          </a:p>
        </p:txBody>
      </p:sp>
      <p:sp>
        <p:nvSpPr>
          <p:cNvPr id="3" name="Content Placeholder 2">
            <a:extLst>
              <a:ext uri="{FF2B5EF4-FFF2-40B4-BE49-F238E27FC236}">
                <a16:creationId xmlns:a16="http://schemas.microsoft.com/office/drawing/2014/main" id="{19785EB9-E4F5-4148-BCF6-061E6D41CFFA}"/>
              </a:ext>
            </a:extLst>
          </p:cNvPr>
          <p:cNvSpPr>
            <a:spLocks noGrp="1"/>
          </p:cNvSpPr>
          <p:nvPr>
            <p:ph idx="1"/>
          </p:nvPr>
        </p:nvSpPr>
        <p:spPr/>
        <p:txBody>
          <a:bodyPr/>
          <a:lstStyle/>
          <a:p>
            <a:pPr marL="0" indent="0">
              <a:buNone/>
            </a:pPr>
            <a:r>
              <a:rPr lang="nl-BE" dirty="0">
                <a:solidFill>
                  <a:srgbClr val="C00000"/>
                </a:solidFill>
              </a:rPr>
              <a:t>Main = source de contamination : </a:t>
            </a:r>
          </a:p>
          <a:p>
            <a:r>
              <a:rPr lang="nl-BE" dirty="0">
                <a:sym typeface="Wingdings" panose="05000000000000000000" pitchFamily="2" charset="2"/>
              </a:rPr>
              <a:t> </a:t>
            </a:r>
            <a:r>
              <a:rPr lang="nl-BE" dirty="0" err="1"/>
              <a:t>lavages</a:t>
            </a:r>
            <a:r>
              <a:rPr lang="nl-BE" dirty="0"/>
              <a:t> fréquents et </a:t>
            </a:r>
            <a:r>
              <a:rPr lang="nl-BE" dirty="0" err="1"/>
              <a:t>soigneux</a:t>
            </a:r>
            <a:r>
              <a:rPr lang="nl-BE" dirty="0"/>
              <a:t> des mains</a:t>
            </a:r>
          </a:p>
          <a:p>
            <a:r>
              <a:rPr lang="nl-BE" dirty="0">
                <a:sym typeface="Wingdings" panose="05000000000000000000" pitchFamily="2" charset="2"/>
              </a:rPr>
              <a:t> </a:t>
            </a:r>
            <a:r>
              <a:rPr lang="nl-BE" dirty="0" err="1"/>
              <a:t>lave-mains</a:t>
            </a:r>
            <a:r>
              <a:rPr lang="nl-BE" dirty="0"/>
              <a:t> disponibles et équipés</a:t>
            </a:r>
          </a:p>
          <a:p>
            <a:r>
              <a:rPr lang="nl-BE" dirty="0">
                <a:sym typeface="Wingdings" panose="05000000000000000000" pitchFamily="2" charset="2"/>
              </a:rPr>
              <a:t> </a:t>
            </a:r>
            <a:r>
              <a:rPr lang="nl-BE" dirty="0"/>
              <a:t>absence de </a:t>
            </a:r>
            <a:r>
              <a:rPr lang="nl-BE" dirty="0" err="1"/>
              <a:t>bijoux</a:t>
            </a:r>
            <a:r>
              <a:rPr lang="nl-BE" dirty="0"/>
              <a:t> (pour faciliter </a:t>
            </a:r>
            <a:r>
              <a:rPr lang="nl-BE" dirty="0" err="1"/>
              <a:t>le</a:t>
            </a:r>
            <a:r>
              <a:rPr lang="nl-BE" dirty="0"/>
              <a:t> lavage)</a:t>
            </a:r>
          </a:p>
        </p:txBody>
      </p:sp>
      <p:graphicFrame>
        <p:nvGraphicFramePr>
          <p:cNvPr id="4" name="Object 3">
            <a:hlinkClick r:id="" action="ppaction://ole?verb=0"/>
            <a:extLst>
              <a:ext uri="{FF2B5EF4-FFF2-40B4-BE49-F238E27FC236}">
                <a16:creationId xmlns:a16="http://schemas.microsoft.com/office/drawing/2014/main" id="{A440CC5C-735E-44C1-92DC-364DDD376C65}"/>
              </a:ext>
            </a:extLst>
          </p:cNvPr>
          <p:cNvGraphicFramePr>
            <a:graphicFrameLocks/>
          </p:cNvGraphicFramePr>
          <p:nvPr>
            <p:extLst>
              <p:ext uri="{D42A27DB-BD31-4B8C-83A1-F6EECF244321}">
                <p14:modId xmlns:p14="http://schemas.microsoft.com/office/powerpoint/2010/main" val="2675575226"/>
              </p:ext>
            </p:extLst>
          </p:nvPr>
        </p:nvGraphicFramePr>
        <p:xfrm>
          <a:off x="7558087" y="3701249"/>
          <a:ext cx="3795713" cy="2362200"/>
        </p:xfrm>
        <a:graphic>
          <a:graphicData uri="http://schemas.openxmlformats.org/presentationml/2006/ole">
            <mc:AlternateContent xmlns:mc="http://schemas.openxmlformats.org/markup-compatibility/2006">
              <mc:Choice xmlns:v="urn:schemas-microsoft-com:vml" Requires="v">
                <p:oleObj spid="_x0000_s6163" name="Clip" r:id="rId3" imgW="5439960" imgH="2495880" progId="">
                  <p:embed/>
                </p:oleObj>
              </mc:Choice>
              <mc:Fallback>
                <p:oleObj name="Clip" r:id="rId3" imgW="5439960" imgH="2495880" progId="">
                  <p:embed/>
                  <p:pic>
                    <p:nvPicPr>
                      <p:cNvPr id="36866" name="Object 3">
                        <a:hlinkClick r:id="" action="ppaction://ole?verb=0"/>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8087" y="3701249"/>
                        <a:ext cx="3795713"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4045560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0486E-7C8E-4547-A968-399165E66B06}"/>
              </a:ext>
            </a:extLst>
          </p:cNvPr>
          <p:cNvSpPr>
            <a:spLocks noGrp="1"/>
          </p:cNvSpPr>
          <p:nvPr>
            <p:ph type="title"/>
          </p:nvPr>
        </p:nvSpPr>
        <p:spPr/>
        <p:txBody>
          <a:bodyPr>
            <a:normAutofit/>
          </a:bodyPr>
          <a:lstStyle/>
          <a:p>
            <a:r>
              <a:rPr lang="nl-BE" sz="4000" dirty="0">
                <a:solidFill>
                  <a:schemeClr val="bg2"/>
                </a:solidFill>
              </a:rPr>
              <a:t>Main d’</a:t>
            </a:r>
            <a:r>
              <a:rPr lang="fr-BE" sz="4000" dirty="0">
                <a:solidFill>
                  <a:schemeClr val="bg2"/>
                </a:solidFill>
              </a:rPr>
              <a:t>œuvre : quand se laver les mains ?</a:t>
            </a:r>
            <a:endParaRPr lang="nl-BE" sz="4000" dirty="0"/>
          </a:p>
        </p:txBody>
      </p:sp>
      <p:sp>
        <p:nvSpPr>
          <p:cNvPr id="3" name="Content Placeholder 2">
            <a:extLst>
              <a:ext uri="{FF2B5EF4-FFF2-40B4-BE49-F238E27FC236}">
                <a16:creationId xmlns:a16="http://schemas.microsoft.com/office/drawing/2014/main" id="{75E9CF5E-7DF9-4EB1-ABE3-1C1BF12231D2}"/>
              </a:ext>
            </a:extLst>
          </p:cNvPr>
          <p:cNvSpPr>
            <a:spLocks noGrp="1"/>
          </p:cNvSpPr>
          <p:nvPr>
            <p:ph idx="1"/>
          </p:nvPr>
        </p:nvSpPr>
        <p:spPr/>
        <p:txBody>
          <a:bodyPr>
            <a:normAutofit lnSpcReduction="10000"/>
          </a:bodyPr>
          <a:lstStyle/>
          <a:p>
            <a:r>
              <a:rPr lang="nl-BE" dirty="0"/>
              <a:t>Dans le sas avant d’entrer en production</a:t>
            </a:r>
          </a:p>
          <a:p>
            <a:r>
              <a:rPr lang="nl-BE" dirty="0"/>
              <a:t>Après d’usage des toilettes</a:t>
            </a:r>
          </a:p>
          <a:p>
            <a:r>
              <a:rPr lang="nl-BE" dirty="0"/>
              <a:t>Après une pause – avoir fumé</a:t>
            </a:r>
          </a:p>
          <a:p>
            <a:r>
              <a:rPr lang="nl-BE" dirty="0"/>
              <a:t>Après avoir serré les mains de quelqu’un</a:t>
            </a:r>
          </a:p>
          <a:p>
            <a:r>
              <a:rPr lang="nl-BE" dirty="0"/>
              <a:t>Après avoir éternué ou s’être mouché</a:t>
            </a:r>
          </a:p>
          <a:p>
            <a:r>
              <a:rPr lang="nl-BE" dirty="0">
                <a:solidFill>
                  <a:schemeClr val="accent4"/>
                </a:solidFill>
              </a:rPr>
              <a:t>Après toute activité contaminante !</a:t>
            </a:r>
          </a:p>
          <a:p>
            <a:pPr marL="0" indent="0">
              <a:buNone/>
            </a:pPr>
            <a:endParaRPr lang="nl-BE" dirty="0">
              <a:solidFill>
                <a:schemeClr val="accent4"/>
              </a:solidFill>
            </a:endParaRPr>
          </a:p>
          <a:p>
            <a:pPr marL="0" indent="0">
              <a:buNone/>
            </a:pPr>
            <a:r>
              <a:rPr lang="nl-BE" dirty="0">
                <a:solidFill>
                  <a:schemeClr val="tx2"/>
                </a:solidFill>
              </a:rPr>
              <a:t>L’usage de gants ne dispense pas du lavage de mains !</a:t>
            </a:r>
          </a:p>
          <a:p>
            <a:pPr marL="0" indent="0">
              <a:buNone/>
            </a:pPr>
            <a:r>
              <a:rPr lang="nl-BE" dirty="0">
                <a:solidFill>
                  <a:schemeClr val="tx2"/>
                </a:solidFill>
              </a:rPr>
              <a:t>Changez de gants après toute activité contaminante !</a:t>
            </a:r>
          </a:p>
        </p:txBody>
      </p:sp>
    </p:spTree>
    <p:extLst>
      <p:ext uri="{BB962C8B-B14F-4D97-AF65-F5344CB8AC3E}">
        <p14:creationId xmlns:p14="http://schemas.microsoft.com/office/powerpoint/2010/main" val="13499882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C29E8-790B-4DA4-B8E1-DB420DE6F593}"/>
              </a:ext>
            </a:extLst>
          </p:cNvPr>
          <p:cNvSpPr>
            <a:spLocks noGrp="1"/>
          </p:cNvSpPr>
          <p:nvPr>
            <p:ph type="title"/>
          </p:nvPr>
        </p:nvSpPr>
        <p:spPr>
          <a:xfrm>
            <a:off x="838199" y="365125"/>
            <a:ext cx="10644739" cy="1325563"/>
          </a:xfrm>
        </p:spPr>
        <p:txBody>
          <a:bodyPr>
            <a:normAutofit/>
          </a:bodyPr>
          <a:lstStyle/>
          <a:p>
            <a:r>
              <a:rPr lang="nl-BE" sz="4000" dirty="0"/>
              <a:t>Main </a:t>
            </a:r>
            <a:r>
              <a:rPr lang="nl-BE" sz="4000" dirty="0">
                <a:solidFill>
                  <a:schemeClr val="bg2"/>
                </a:solidFill>
              </a:rPr>
              <a:t>d’</a:t>
            </a:r>
            <a:r>
              <a:rPr lang="fr-BE" sz="4000" dirty="0">
                <a:solidFill>
                  <a:schemeClr val="bg2"/>
                </a:solidFill>
              </a:rPr>
              <a:t>œuvre : comment se laver les mains ?</a:t>
            </a:r>
            <a:endParaRPr lang="nl-BE" sz="4000" dirty="0"/>
          </a:p>
        </p:txBody>
      </p:sp>
      <p:pic>
        <p:nvPicPr>
          <p:cNvPr id="4" name="Picture 3">
            <a:extLst>
              <a:ext uri="{FF2B5EF4-FFF2-40B4-BE49-F238E27FC236}">
                <a16:creationId xmlns:a16="http://schemas.microsoft.com/office/drawing/2014/main" id="{397870B7-FA50-4E85-A391-D8E03B4F39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55022" y="1265770"/>
            <a:ext cx="9011091" cy="4736205"/>
          </a:xfrm>
          <a:prstGeom prst="rect">
            <a:avLst/>
          </a:prstGeom>
        </p:spPr>
      </p:pic>
    </p:spTree>
    <p:extLst>
      <p:ext uri="{BB962C8B-B14F-4D97-AF65-F5344CB8AC3E}">
        <p14:creationId xmlns:p14="http://schemas.microsoft.com/office/powerpoint/2010/main" val="1201613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696C7-BD75-4BA4-9E55-617247AF4B7D}"/>
              </a:ext>
            </a:extLst>
          </p:cNvPr>
          <p:cNvSpPr>
            <a:spLocks noGrp="1"/>
          </p:cNvSpPr>
          <p:nvPr>
            <p:ph type="title"/>
          </p:nvPr>
        </p:nvSpPr>
        <p:spPr/>
        <p:txBody>
          <a:bodyPr>
            <a:normAutofit/>
          </a:bodyPr>
          <a:lstStyle/>
          <a:p>
            <a:r>
              <a:rPr lang="nl-BE" sz="4000" dirty="0"/>
              <a:t>Les dangers : physique</a:t>
            </a:r>
          </a:p>
        </p:txBody>
      </p:sp>
      <p:sp>
        <p:nvSpPr>
          <p:cNvPr id="3" name="Content Placeholder 2">
            <a:extLst>
              <a:ext uri="{FF2B5EF4-FFF2-40B4-BE49-F238E27FC236}">
                <a16:creationId xmlns:a16="http://schemas.microsoft.com/office/drawing/2014/main" id="{0111DE3A-D891-470B-91F2-EE69670927DF}"/>
              </a:ext>
            </a:extLst>
          </p:cNvPr>
          <p:cNvSpPr>
            <a:spLocks noGrp="1"/>
          </p:cNvSpPr>
          <p:nvPr>
            <p:ph idx="1"/>
          </p:nvPr>
        </p:nvSpPr>
        <p:spPr/>
        <p:txBody>
          <a:bodyPr>
            <a:normAutofit lnSpcReduction="10000"/>
          </a:bodyPr>
          <a:lstStyle/>
          <a:p>
            <a:pPr marL="0" indent="0">
              <a:buNone/>
            </a:pPr>
            <a:r>
              <a:rPr lang="nl-BE" dirty="0" err="1">
                <a:solidFill>
                  <a:srgbClr val="7030A0"/>
                </a:solidFill>
              </a:rPr>
              <a:t>Présence</a:t>
            </a:r>
            <a:r>
              <a:rPr lang="nl-BE" dirty="0">
                <a:solidFill>
                  <a:srgbClr val="7030A0"/>
                </a:solidFill>
              </a:rPr>
              <a:t> de corps </a:t>
            </a:r>
            <a:r>
              <a:rPr lang="nl-BE" dirty="0" err="1">
                <a:solidFill>
                  <a:srgbClr val="7030A0"/>
                </a:solidFill>
              </a:rPr>
              <a:t>étrangers</a:t>
            </a:r>
            <a:r>
              <a:rPr lang="nl-BE" dirty="0">
                <a:solidFill>
                  <a:srgbClr val="7030A0"/>
                </a:solidFill>
              </a:rPr>
              <a:t> dans </a:t>
            </a:r>
            <a:r>
              <a:rPr lang="nl-BE" dirty="0" err="1">
                <a:solidFill>
                  <a:srgbClr val="7030A0"/>
                </a:solidFill>
              </a:rPr>
              <a:t>l’aliment</a:t>
            </a:r>
            <a:r>
              <a:rPr lang="nl-BE" dirty="0">
                <a:solidFill>
                  <a:srgbClr val="7030A0"/>
                </a:solidFill>
              </a:rPr>
              <a:t> </a:t>
            </a:r>
            <a:br>
              <a:rPr lang="nl-BE" dirty="0"/>
            </a:br>
            <a:br>
              <a:rPr lang="nl-BE" dirty="0"/>
            </a:br>
            <a:r>
              <a:rPr lang="nl-BE" dirty="0" err="1"/>
              <a:t>Exemples</a:t>
            </a:r>
            <a:r>
              <a:rPr lang="nl-BE" dirty="0"/>
              <a:t>:</a:t>
            </a:r>
          </a:p>
          <a:p>
            <a:r>
              <a:rPr lang="nl-BE" dirty="0" err="1"/>
              <a:t>éclats</a:t>
            </a:r>
            <a:r>
              <a:rPr lang="nl-BE" dirty="0"/>
              <a:t> de verre, bouteilles, lampes, ... </a:t>
            </a:r>
          </a:p>
          <a:p>
            <a:r>
              <a:rPr lang="nl-BE" dirty="0"/>
              <a:t>cailloux, sable, terre, copeaux de bois, ...</a:t>
            </a:r>
          </a:p>
          <a:p>
            <a:r>
              <a:rPr lang="nl-BE" dirty="0"/>
              <a:t>morceaux métal : boulon, écrou, clou, aiguille, ...</a:t>
            </a:r>
          </a:p>
          <a:p>
            <a:r>
              <a:rPr lang="nl-BE" dirty="0"/>
              <a:t>animaux : arêtes de poisson, bouts d’os, ...</a:t>
            </a:r>
          </a:p>
          <a:p>
            <a:r>
              <a:rPr lang="nl-BE" dirty="0"/>
              <a:t>vermines : insectes, araignées, souris, ...</a:t>
            </a:r>
          </a:p>
          <a:p>
            <a:r>
              <a:rPr lang="nl-BE" dirty="0"/>
              <a:t>personnel, bijoux, stylo, cheveux, gobelets, ...</a:t>
            </a:r>
          </a:p>
        </p:txBody>
      </p:sp>
      <p:grpSp>
        <p:nvGrpSpPr>
          <p:cNvPr id="4" name="Group 9">
            <a:extLst>
              <a:ext uri="{FF2B5EF4-FFF2-40B4-BE49-F238E27FC236}">
                <a16:creationId xmlns:a16="http://schemas.microsoft.com/office/drawing/2014/main" id="{23126B70-C448-452D-AFD7-49CB8D0EC001}"/>
              </a:ext>
            </a:extLst>
          </p:cNvPr>
          <p:cNvGrpSpPr>
            <a:grpSpLocks/>
          </p:cNvGrpSpPr>
          <p:nvPr/>
        </p:nvGrpSpPr>
        <p:grpSpPr bwMode="auto">
          <a:xfrm>
            <a:off x="9452008" y="1825625"/>
            <a:ext cx="1901792" cy="1052289"/>
            <a:chOff x="3692" y="2112"/>
            <a:chExt cx="1612" cy="912"/>
          </a:xfrm>
          <a:effectLst/>
        </p:grpSpPr>
        <p:sp>
          <p:nvSpPr>
            <p:cNvPr id="5" name="Rectangle 10">
              <a:extLst>
                <a:ext uri="{FF2B5EF4-FFF2-40B4-BE49-F238E27FC236}">
                  <a16:creationId xmlns:a16="http://schemas.microsoft.com/office/drawing/2014/main" id="{D6584F0E-47B5-4219-A68B-07E36B443C3B}"/>
                </a:ext>
              </a:extLst>
            </p:cNvPr>
            <p:cNvSpPr>
              <a:spLocks noChangeArrowheads="1"/>
            </p:cNvSpPr>
            <p:nvPr/>
          </p:nvSpPr>
          <p:spPr bwMode="auto">
            <a:xfrm>
              <a:off x="3692" y="2112"/>
              <a:ext cx="1612" cy="912"/>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BE" dirty="0">
                <a:latin typeface="Arial" charset="0"/>
                <a:ea typeface="+mn-ea"/>
              </a:endParaRPr>
            </a:p>
          </p:txBody>
        </p:sp>
        <p:graphicFrame>
          <p:nvGraphicFramePr>
            <p:cNvPr id="6" name="Object 11">
              <a:extLst>
                <a:ext uri="{FF2B5EF4-FFF2-40B4-BE49-F238E27FC236}">
                  <a16:creationId xmlns:a16="http://schemas.microsoft.com/office/drawing/2014/main" id="{FAC4C59A-AB69-4526-AC69-E8D678403379}"/>
                </a:ext>
              </a:extLst>
            </p:cNvPr>
            <p:cNvGraphicFramePr>
              <a:graphicFrameLocks noChangeAspect="1"/>
            </p:cNvGraphicFramePr>
            <p:nvPr/>
          </p:nvGraphicFramePr>
          <p:xfrm>
            <a:off x="4641" y="2256"/>
            <a:ext cx="524" cy="712"/>
          </p:xfrm>
          <a:graphic>
            <a:graphicData uri="http://schemas.openxmlformats.org/presentationml/2006/ole">
              <mc:AlternateContent xmlns:mc="http://schemas.openxmlformats.org/markup-compatibility/2006">
                <mc:Choice xmlns:v="urn:schemas-microsoft-com:vml" Requires="v">
                  <p:oleObj spid="_x0000_s3106" name="Clip" r:id="rId3" imgW="310680" imgH="420480" progId="">
                    <p:embed/>
                  </p:oleObj>
                </mc:Choice>
                <mc:Fallback>
                  <p:oleObj name="Clip" r:id="rId3" imgW="310680" imgH="420480" progId="">
                    <p:embed/>
                    <p:pic>
                      <p:nvPicPr>
                        <p:cNvPr id="12297"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1" y="2256"/>
                          <a:ext cx="524" cy="712"/>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 name="Object 12">
              <a:extLst>
                <a:ext uri="{FF2B5EF4-FFF2-40B4-BE49-F238E27FC236}">
                  <a16:creationId xmlns:a16="http://schemas.microsoft.com/office/drawing/2014/main" id="{CDB061BB-2757-44BD-9815-B786FD8D5465}"/>
                </a:ext>
              </a:extLst>
            </p:cNvPr>
            <p:cNvGraphicFramePr>
              <a:graphicFrameLocks noChangeAspect="1"/>
            </p:cNvGraphicFramePr>
            <p:nvPr>
              <p:extLst>
                <p:ext uri="{D42A27DB-BD31-4B8C-83A1-F6EECF244321}">
                  <p14:modId xmlns:p14="http://schemas.microsoft.com/office/powerpoint/2010/main" val="4174797964"/>
                </p:ext>
              </p:extLst>
            </p:nvPr>
          </p:nvGraphicFramePr>
          <p:xfrm>
            <a:off x="3872" y="2357"/>
            <a:ext cx="769" cy="510"/>
          </p:xfrm>
          <a:graphic>
            <a:graphicData uri="http://schemas.openxmlformats.org/presentationml/2006/ole">
              <mc:AlternateContent xmlns:mc="http://schemas.openxmlformats.org/markup-compatibility/2006">
                <mc:Choice xmlns:v="urn:schemas-microsoft-com:vml" Requires="v">
                  <p:oleObj spid="_x0000_s3107" name="Clip" r:id="rId5" imgW="749520" imgH="493560" progId="">
                    <p:embed/>
                  </p:oleObj>
                </mc:Choice>
                <mc:Fallback>
                  <p:oleObj name="Clip" r:id="rId5" imgW="749520" imgH="493560" progId="">
                    <p:embed/>
                    <p:pic>
                      <p:nvPicPr>
                        <p:cNvPr id="12298"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2" y="2357"/>
                          <a:ext cx="769" cy="51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spTree>
    <p:extLst>
      <p:ext uri="{BB962C8B-B14F-4D97-AF65-F5344CB8AC3E}">
        <p14:creationId xmlns:p14="http://schemas.microsoft.com/office/powerpoint/2010/main" val="10398107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5AD7D-3BC2-4AB7-8257-0763D6B70AED}"/>
              </a:ext>
            </a:extLst>
          </p:cNvPr>
          <p:cNvSpPr>
            <a:spLocks noGrp="1"/>
          </p:cNvSpPr>
          <p:nvPr>
            <p:ph type="title"/>
          </p:nvPr>
        </p:nvSpPr>
        <p:spPr/>
        <p:txBody>
          <a:bodyPr>
            <a:normAutofit/>
          </a:bodyPr>
          <a:lstStyle/>
          <a:p>
            <a:r>
              <a:rPr lang="nl-BE" sz="4000" dirty="0"/>
              <a:t>Main </a:t>
            </a:r>
            <a:r>
              <a:rPr lang="nl-BE" sz="4000" dirty="0">
                <a:solidFill>
                  <a:schemeClr val="bg2"/>
                </a:solidFill>
              </a:rPr>
              <a:t>d’</a:t>
            </a:r>
            <a:r>
              <a:rPr lang="fr-BE" sz="4000" dirty="0">
                <a:solidFill>
                  <a:schemeClr val="bg2"/>
                </a:solidFill>
              </a:rPr>
              <a:t>œuvre</a:t>
            </a:r>
            <a:endParaRPr lang="nl-BE" sz="4000" dirty="0"/>
          </a:p>
        </p:txBody>
      </p:sp>
      <p:sp>
        <p:nvSpPr>
          <p:cNvPr id="3" name="Content Placeholder 2">
            <a:extLst>
              <a:ext uri="{FF2B5EF4-FFF2-40B4-BE49-F238E27FC236}">
                <a16:creationId xmlns:a16="http://schemas.microsoft.com/office/drawing/2014/main" id="{D85193B6-A0E1-4417-B9B6-D5B58C82F2EC}"/>
              </a:ext>
            </a:extLst>
          </p:cNvPr>
          <p:cNvSpPr>
            <a:spLocks noGrp="1"/>
          </p:cNvSpPr>
          <p:nvPr>
            <p:ph idx="1"/>
          </p:nvPr>
        </p:nvSpPr>
        <p:spPr/>
        <p:txBody>
          <a:bodyPr>
            <a:normAutofit fontScale="92500"/>
          </a:bodyPr>
          <a:lstStyle/>
          <a:p>
            <a:pPr marL="0" indent="0">
              <a:buNone/>
            </a:pPr>
            <a:r>
              <a:rPr lang="nl-BE" dirty="0">
                <a:solidFill>
                  <a:srgbClr val="7030A0"/>
                </a:solidFill>
              </a:rPr>
              <a:t>Des vêtements de travail propres</a:t>
            </a:r>
          </a:p>
          <a:p>
            <a:r>
              <a:rPr lang="nl-BE" dirty="0"/>
              <a:t>charlotte (coiffe) couvrant l’entièreté des </a:t>
            </a:r>
            <a:r>
              <a:rPr lang="nl-BE" dirty="0" err="1"/>
              <a:t>cheveux</a:t>
            </a:r>
            <a:r>
              <a:rPr lang="nl-BE" dirty="0"/>
              <a:t> (y c les </a:t>
            </a:r>
            <a:r>
              <a:rPr lang="nl-BE" dirty="0" err="1"/>
              <a:t>oreilles</a:t>
            </a:r>
            <a:r>
              <a:rPr lang="nl-BE" dirty="0"/>
              <a:t>)</a:t>
            </a:r>
          </a:p>
          <a:p>
            <a:r>
              <a:rPr lang="nl-BE" dirty="0"/>
              <a:t>couvre-barbe si nécessaire</a:t>
            </a:r>
          </a:p>
          <a:p>
            <a:r>
              <a:rPr lang="nl-BE" dirty="0"/>
              <a:t>blouse, </a:t>
            </a:r>
            <a:r>
              <a:rPr lang="nl-BE" dirty="0" err="1"/>
              <a:t>propre</a:t>
            </a:r>
            <a:r>
              <a:rPr lang="nl-BE" dirty="0"/>
              <a:t>, de couleur claire, changée quotidiennement (pas de pull ni d’anorak au-dessus de la blouse !)</a:t>
            </a:r>
          </a:p>
          <a:p>
            <a:r>
              <a:rPr lang="nl-BE" dirty="0"/>
              <a:t>chaussures de sécurité propre (+ passage par le pédiluve, si existe)</a:t>
            </a:r>
          </a:p>
          <a:p>
            <a:r>
              <a:rPr lang="nl-BE" dirty="0"/>
              <a:t>port éventuels des </a:t>
            </a:r>
            <a:r>
              <a:rPr lang="nl-BE" dirty="0" err="1"/>
              <a:t>gants</a:t>
            </a:r>
            <a:endParaRPr lang="nl-BE" dirty="0"/>
          </a:p>
          <a:p>
            <a:endParaRPr lang="nl-BE" dirty="0"/>
          </a:p>
          <a:p>
            <a:pPr marL="0" indent="0">
              <a:buNone/>
            </a:pPr>
            <a:r>
              <a:rPr lang="nl-BE" dirty="0" err="1">
                <a:solidFill>
                  <a:srgbClr val="00B050"/>
                </a:solidFill>
              </a:rPr>
              <a:t>S’équiper</a:t>
            </a:r>
            <a:r>
              <a:rPr lang="nl-BE" dirty="0">
                <a:solidFill>
                  <a:srgbClr val="00B050"/>
                </a:solidFill>
              </a:rPr>
              <a:t> du </a:t>
            </a:r>
            <a:r>
              <a:rPr lang="nl-BE" dirty="0" err="1">
                <a:solidFill>
                  <a:srgbClr val="00B050"/>
                </a:solidFill>
              </a:rPr>
              <a:t>haut</a:t>
            </a:r>
            <a:r>
              <a:rPr lang="nl-BE" dirty="0">
                <a:solidFill>
                  <a:srgbClr val="00B050"/>
                </a:solidFill>
              </a:rPr>
              <a:t> vers </a:t>
            </a:r>
            <a:r>
              <a:rPr lang="nl-BE" dirty="0" err="1">
                <a:solidFill>
                  <a:srgbClr val="00B050"/>
                </a:solidFill>
              </a:rPr>
              <a:t>le</a:t>
            </a:r>
            <a:r>
              <a:rPr lang="nl-BE" dirty="0">
                <a:solidFill>
                  <a:srgbClr val="00B050"/>
                </a:solidFill>
              </a:rPr>
              <a:t> bas: </a:t>
            </a:r>
            <a:r>
              <a:rPr lang="nl-BE" dirty="0" err="1">
                <a:solidFill>
                  <a:srgbClr val="00B050"/>
                </a:solidFill>
              </a:rPr>
              <a:t>coiffe</a:t>
            </a:r>
            <a:r>
              <a:rPr lang="nl-BE" dirty="0">
                <a:solidFill>
                  <a:srgbClr val="00B050"/>
                </a:solidFill>
              </a:rPr>
              <a:t> </a:t>
            </a:r>
            <a:r>
              <a:rPr lang="nl-BE" dirty="0" err="1">
                <a:solidFill>
                  <a:srgbClr val="00B050"/>
                </a:solidFill>
              </a:rPr>
              <a:t>puis</a:t>
            </a:r>
            <a:r>
              <a:rPr lang="nl-BE" dirty="0">
                <a:solidFill>
                  <a:srgbClr val="00B050"/>
                </a:solidFill>
              </a:rPr>
              <a:t> </a:t>
            </a:r>
            <a:r>
              <a:rPr lang="nl-BE" dirty="0" err="1">
                <a:solidFill>
                  <a:srgbClr val="00B050"/>
                </a:solidFill>
              </a:rPr>
              <a:t>tablier</a:t>
            </a:r>
            <a:r>
              <a:rPr lang="nl-BE" dirty="0">
                <a:solidFill>
                  <a:srgbClr val="00B050"/>
                </a:solidFill>
              </a:rPr>
              <a:t> </a:t>
            </a:r>
            <a:r>
              <a:rPr lang="nl-BE" dirty="0" err="1">
                <a:solidFill>
                  <a:srgbClr val="00B050"/>
                </a:solidFill>
              </a:rPr>
              <a:t>puis</a:t>
            </a:r>
            <a:r>
              <a:rPr lang="nl-BE" dirty="0">
                <a:solidFill>
                  <a:srgbClr val="00B050"/>
                </a:solidFill>
              </a:rPr>
              <a:t> </a:t>
            </a:r>
            <a:r>
              <a:rPr lang="nl-BE" dirty="0" err="1">
                <a:solidFill>
                  <a:srgbClr val="00B050"/>
                </a:solidFill>
              </a:rPr>
              <a:t>chaussures</a:t>
            </a:r>
            <a:endParaRPr lang="nl-BE" dirty="0">
              <a:solidFill>
                <a:srgbClr val="00B050"/>
              </a:solidFill>
            </a:endParaRPr>
          </a:p>
        </p:txBody>
      </p:sp>
    </p:spTree>
    <p:extLst>
      <p:ext uri="{BB962C8B-B14F-4D97-AF65-F5344CB8AC3E}">
        <p14:creationId xmlns:p14="http://schemas.microsoft.com/office/powerpoint/2010/main" val="37795354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A8F77-831D-448E-AABE-C542D042D4A8}"/>
              </a:ext>
            </a:extLst>
          </p:cNvPr>
          <p:cNvSpPr>
            <a:spLocks noGrp="1"/>
          </p:cNvSpPr>
          <p:nvPr>
            <p:ph type="title"/>
          </p:nvPr>
        </p:nvSpPr>
        <p:spPr/>
        <p:txBody>
          <a:bodyPr>
            <a:normAutofit/>
          </a:bodyPr>
          <a:lstStyle/>
          <a:p>
            <a:r>
              <a:rPr lang="nl-BE" sz="4000" dirty="0"/>
              <a:t>Main </a:t>
            </a:r>
            <a:r>
              <a:rPr lang="nl-BE" sz="4000" dirty="0">
                <a:solidFill>
                  <a:schemeClr val="bg2"/>
                </a:solidFill>
              </a:rPr>
              <a:t>d’</a:t>
            </a:r>
            <a:r>
              <a:rPr lang="fr-BE" sz="4000" dirty="0">
                <a:solidFill>
                  <a:schemeClr val="bg2"/>
                </a:solidFill>
              </a:rPr>
              <a:t>œuvre</a:t>
            </a:r>
            <a:endParaRPr lang="nl-BE" sz="4000" dirty="0"/>
          </a:p>
        </p:txBody>
      </p:sp>
      <p:sp>
        <p:nvSpPr>
          <p:cNvPr id="3" name="Content Placeholder 2">
            <a:extLst>
              <a:ext uri="{FF2B5EF4-FFF2-40B4-BE49-F238E27FC236}">
                <a16:creationId xmlns:a16="http://schemas.microsoft.com/office/drawing/2014/main" id="{842CA135-8125-4EFB-A49D-B7F18698CF2C}"/>
              </a:ext>
            </a:extLst>
          </p:cNvPr>
          <p:cNvSpPr>
            <a:spLocks noGrp="1"/>
          </p:cNvSpPr>
          <p:nvPr>
            <p:ph idx="1"/>
          </p:nvPr>
        </p:nvSpPr>
        <p:spPr/>
        <p:txBody>
          <a:bodyPr/>
          <a:lstStyle/>
          <a:p>
            <a:r>
              <a:rPr lang="nl-BE" dirty="0">
                <a:solidFill>
                  <a:srgbClr val="00B050"/>
                </a:solidFill>
              </a:rPr>
              <a:t>Blessures cutanées :</a:t>
            </a:r>
            <a:br>
              <a:rPr lang="nl-BE" dirty="0">
                <a:solidFill>
                  <a:srgbClr val="00B050"/>
                </a:solidFill>
              </a:rPr>
            </a:br>
            <a:r>
              <a:rPr lang="nl-BE" dirty="0"/>
              <a:t>utilisation de pansements spécifiques de couleur bleu</a:t>
            </a:r>
            <a:br>
              <a:rPr lang="nl-BE" dirty="0"/>
            </a:br>
            <a:r>
              <a:rPr lang="nl-BE" i="1" dirty="0"/>
              <a:t>(pansement dans lequel est incorporé un bout de métal qui sera détecté lors du passage au détecteur de métal)</a:t>
            </a:r>
          </a:p>
          <a:p>
            <a:r>
              <a:rPr lang="nl-BE" dirty="0">
                <a:solidFill>
                  <a:srgbClr val="00B0F0"/>
                </a:solidFill>
              </a:rPr>
              <a:t>Maladies :</a:t>
            </a:r>
            <a:br>
              <a:rPr lang="nl-BE" dirty="0"/>
            </a:br>
            <a:r>
              <a:rPr lang="nl-BE" dirty="0"/>
              <a:t>signaler à son responsable si on se sent malade</a:t>
            </a:r>
          </a:p>
        </p:txBody>
      </p:sp>
    </p:spTree>
    <p:extLst>
      <p:ext uri="{BB962C8B-B14F-4D97-AF65-F5344CB8AC3E}">
        <p14:creationId xmlns:p14="http://schemas.microsoft.com/office/powerpoint/2010/main" val="95483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6F962-7A13-4FCE-9BDE-03D6BDDE197E}"/>
              </a:ext>
            </a:extLst>
          </p:cNvPr>
          <p:cNvSpPr>
            <a:spLocks noGrp="1"/>
          </p:cNvSpPr>
          <p:nvPr>
            <p:ph type="title"/>
          </p:nvPr>
        </p:nvSpPr>
        <p:spPr/>
        <p:txBody>
          <a:bodyPr>
            <a:normAutofit/>
          </a:bodyPr>
          <a:lstStyle/>
          <a:p>
            <a:r>
              <a:rPr lang="nl-BE" sz="4000" dirty="0"/>
              <a:t>Main </a:t>
            </a:r>
            <a:r>
              <a:rPr lang="nl-BE" sz="4000" dirty="0">
                <a:solidFill>
                  <a:schemeClr val="bg2"/>
                </a:solidFill>
              </a:rPr>
              <a:t>d’</a:t>
            </a:r>
            <a:r>
              <a:rPr lang="fr-BE" sz="4000" dirty="0">
                <a:solidFill>
                  <a:schemeClr val="bg2"/>
                </a:solidFill>
              </a:rPr>
              <a:t>œuvre</a:t>
            </a:r>
            <a:endParaRPr lang="nl-BE" sz="4000" dirty="0"/>
          </a:p>
        </p:txBody>
      </p:sp>
      <p:sp>
        <p:nvSpPr>
          <p:cNvPr id="3" name="Content Placeholder 2">
            <a:extLst>
              <a:ext uri="{FF2B5EF4-FFF2-40B4-BE49-F238E27FC236}">
                <a16:creationId xmlns:a16="http://schemas.microsoft.com/office/drawing/2014/main" id="{38C8C842-C76E-46D7-AF4D-EB8D8ECB8474}"/>
              </a:ext>
            </a:extLst>
          </p:cNvPr>
          <p:cNvSpPr>
            <a:spLocks noGrp="1"/>
          </p:cNvSpPr>
          <p:nvPr>
            <p:ph idx="1"/>
          </p:nvPr>
        </p:nvSpPr>
        <p:spPr/>
        <p:txBody>
          <a:bodyPr/>
          <a:lstStyle/>
          <a:p>
            <a:r>
              <a:rPr lang="nl-BE" dirty="0">
                <a:solidFill>
                  <a:schemeClr val="accent4"/>
                </a:solidFill>
              </a:rPr>
              <a:t>ongles : </a:t>
            </a:r>
            <a:r>
              <a:rPr lang="nl-BE" dirty="0"/>
              <a:t>doivent être courts et propres; pas de vernis</a:t>
            </a:r>
          </a:p>
          <a:p>
            <a:r>
              <a:rPr lang="nl-BE" dirty="0">
                <a:solidFill>
                  <a:schemeClr val="accent4"/>
                </a:solidFill>
              </a:rPr>
              <a:t>parfum et maquillage : </a:t>
            </a:r>
            <a:r>
              <a:rPr lang="nl-BE" dirty="0"/>
              <a:t>doit être léger</a:t>
            </a:r>
          </a:p>
          <a:p>
            <a:r>
              <a:rPr lang="nl-BE" dirty="0">
                <a:solidFill>
                  <a:schemeClr val="accent4"/>
                </a:solidFill>
              </a:rPr>
              <a:t>bijoux : </a:t>
            </a:r>
          </a:p>
          <a:p>
            <a:pPr lvl="1"/>
            <a:r>
              <a:rPr lang="nl-BE" dirty="0"/>
              <a:t>pas de montre</a:t>
            </a:r>
          </a:p>
          <a:p>
            <a:pPr lvl="1"/>
            <a:r>
              <a:rPr lang="nl-BE" dirty="0"/>
              <a:t>pas de collier, </a:t>
            </a:r>
          </a:p>
          <a:p>
            <a:pPr lvl="1"/>
            <a:r>
              <a:rPr lang="nl-BE" dirty="0"/>
              <a:t>pas </a:t>
            </a:r>
            <a:r>
              <a:rPr lang="nl-BE" dirty="0" err="1"/>
              <a:t>d’anneau</a:t>
            </a:r>
            <a:r>
              <a:rPr lang="nl-BE" dirty="0"/>
              <a:t> (les alliances sont tolérées)</a:t>
            </a:r>
          </a:p>
          <a:p>
            <a:pPr lvl="1"/>
            <a:r>
              <a:rPr lang="nl-BE" dirty="0"/>
              <a:t>pas de bijoux</a:t>
            </a:r>
          </a:p>
          <a:p>
            <a:pPr lvl="1"/>
            <a:r>
              <a:rPr lang="nl-BE" dirty="0"/>
              <a:t>pas de boucle d’oreille</a:t>
            </a:r>
          </a:p>
          <a:p>
            <a:pPr lvl="1"/>
            <a:r>
              <a:rPr lang="nl-BE" dirty="0"/>
              <a:t>pas de piercing visible</a:t>
            </a:r>
          </a:p>
        </p:txBody>
      </p:sp>
    </p:spTree>
    <p:extLst>
      <p:ext uri="{BB962C8B-B14F-4D97-AF65-F5344CB8AC3E}">
        <p14:creationId xmlns:p14="http://schemas.microsoft.com/office/powerpoint/2010/main" val="8356671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D7ECA-6319-49C9-980C-381EBF26F27C}"/>
              </a:ext>
            </a:extLst>
          </p:cNvPr>
          <p:cNvSpPr>
            <a:spLocks noGrp="1"/>
          </p:cNvSpPr>
          <p:nvPr>
            <p:ph type="title"/>
          </p:nvPr>
        </p:nvSpPr>
        <p:spPr/>
        <p:txBody>
          <a:bodyPr>
            <a:normAutofit/>
          </a:bodyPr>
          <a:lstStyle/>
          <a:p>
            <a:r>
              <a:rPr lang="nl-BE" sz="4000" dirty="0"/>
              <a:t>Main </a:t>
            </a:r>
            <a:r>
              <a:rPr lang="nl-BE" sz="4000" dirty="0">
                <a:solidFill>
                  <a:schemeClr val="bg2"/>
                </a:solidFill>
              </a:rPr>
              <a:t>d’</a:t>
            </a:r>
            <a:r>
              <a:rPr lang="fr-BE" sz="4000" dirty="0">
                <a:solidFill>
                  <a:schemeClr val="bg2"/>
                </a:solidFill>
              </a:rPr>
              <a:t>œuvre</a:t>
            </a:r>
            <a:endParaRPr lang="nl-BE" sz="4000" dirty="0"/>
          </a:p>
        </p:txBody>
      </p:sp>
      <p:sp>
        <p:nvSpPr>
          <p:cNvPr id="3" name="Content Placeholder 2">
            <a:extLst>
              <a:ext uri="{FF2B5EF4-FFF2-40B4-BE49-F238E27FC236}">
                <a16:creationId xmlns:a16="http://schemas.microsoft.com/office/drawing/2014/main" id="{714F2601-9CCF-4E33-A452-E6080B3FD851}"/>
              </a:ext>
            </a:extLst>
          </p:cNvPr>
          <p:cNvSpPr>
            <a:spLocks noGrp="1"/>
          </p:cNvSpPr>
          <p:nvPr>
            <p:ph idx="1"/>
          </p:nvPr>
        </p:nvSpPr>
        <p:spPr/>
        <p:txBody>
          <a:bodyPr>
            <a:normAutofit/>
          </a:bodyPr>
          <a:lstStyle/>
          <a:p>
            <a:r>
              <a:rPr lang="nl-BE" dirty="0">
                <a:solidFill>
                  <a:srgbClr val="FF0000"/>
                </a:solidFill>
              </a:rPr>
              <a:t>Interdiction formelle de fumer</a:t>
            </a:r>
            <a:br>
              <a:rPr lang="nl-BE" dirty="0"/>
            </a:br>
            <a:r>
              <a:rPr lang="fr-FR" sz="2400" i="1" dirty="0"/>
              <a:t>(sauf à l’extérieur et dans les endroits prévus à cet effet)</a:t>
            </a:r>
            <a:br>
              <a:rPr lang="fr-FR" sz="3200" dirty="0"/>
            </a:br>
            <a:r>
              <a:rPr lang="fr-FR" sz="2400" i="1" dirty="0"/>
              <a:t>(rappel: se laver les mains après avoir fumé)</a:t>
            </a:r>
          </a:p>
          <a:p>
            <a:r>
              <a:rPr lang="fr-FR" dirty="0">
                <a:solidFill>
                  <a:srgbClr val="FF0000"/>
                </a:solidFill>
              </a:rPr>
              <a:t>Interdiction de manger et de boire dans l’atelier</a:t>
            </a:r>
            <a:br>
              <a:rPr lang="fr-FR" dirty="0"/>
            </a:br>
            <a:r>
              <a:rPr lang="fr-FR" sz="2400" i="1" dirty="0"/>
              <a:t>(sauf de l’eau à des endroits spécifiés)</a:t>
            </a:r>
          </a:p>
          <a:p>
            <a:r>
              <a:rPr lang="fr-FR" dirty="0">
                <a:solidFill>
                  <a:srgbClr val="FF0000"/>
                </a:solidFill>
              </a:rPr>
              <a:t>Jamais d’effets personnels dans les ateliers</a:t>
            </a:r>
          </a:p>
          <a:p>
            <a:r>
              <a:rPr lang="fr-FR" dirty="0">
                <a:solidFill>
                  <a:srgbClr val="0070C0"/>
                </a:solidFill>
              </a:rPr>
              <a:t>Vestiaires</a:t>
            </a:r>
          </a:p>
          <a:p>
            <a:pPr lvl="1"/>
            <a:r>
              <a:rPr lang="nl-BE" dirty="0"/>
              <a:t>Ne pas laisser </a:t>
            </a:r>
            <a:r>
              <a:rPr lang="nl-BE" dirty="0" err="1"/>
              <a:t>traîner</a:t>
            </a:r>
            <a:r>
              <a:rPr lang="nl-BE" dirty="0"/>
              <a:t> des </a:t>
            </a:r>
            <a:r>
              <a:rPr lang="nl-BE" dirty="0" err="1"/>
              <a:t>vêtements</a:t>
            </a:r>
            <a:endParaRPr lang="nl-BE" dirty="0"/>
          </a:p>
          <a:p>
            <a:pPr lvl="1"/>
            <a:r>
              <a:rPr lang="nl-BE" dirty="0"/>
              <a:t>Rien sur les armoires</a:t>
            </a:r>
          </a:p>
          <a:p>
            <a:pPr lvl="1"/>
            <a:r>
              <a:rPr lang="nl-BE" dirty="0"/>
              <a:t>Séparer les objets personnels – de travail</a:t>
            </a:r>
          </a:p>
        </p:txBody>
      </p:sp>
    </p:spTree>
    <p:extLst>
      <p:ext uri="{BB962C8B-B14F-4D97-AF65-F5344CB8AC3E}">
        <p14:creationId xmlns:p14="http://schemas.microsoft.com/office/powerpoint/2010/main" val="21192489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F4635-8560-458A-BCF3-E00580ACA880}"/>
              </a:ext>
            </a:extLst>
          </p:cNvPr>
          <p:cNvSpPr>
            <a:spLocks noGrp="1"/>
          </p:cNvSpPr>
          <p:nvPr>
            <p:ph type="title"/>
          </p:nvPr>
        </p:nvSpPr>
        <p:spPr/>
        <p:txBody>
          <a:bodyPr>
            <a:normAutofit/>
          </a:bodyPr>
          <a:lstStyle/>
          <a:p>
            <a:r>
              <a:rPr lang="nl-BE" sz="4000" dirty="0"/>
              <a:t>Comment lutter?</a:t>
            </a:r>
          </a:p>
        </p:txBody>
      </p:sp>
      <p:sp>
        <p:nvSpPr>
          <p:cNvPr id="3" name="Content Placeholder 2">
            <a:extLst>
              <a:ext uri="{FF2B5EF4-FFF2-40B4-BE49-F238E27FC236}">
                <a16:creationId xmlns:a16="http://schemas.microsoft.com/office/drawing/2014/main" id="{FF5EBA84-3775-4AC7-9516-70736663DA17}"/>
              </a:ext>
            </a:extLst>
          </p:cNvPr>
          <p:cNvSpPr>
            <a:spLocks noGrp="1"/>
          </p:cNvSpPr>
          <p:nvPr>
            <p:ph idx="1"/>
          </p:nvPr>
        </p:nvSpPr>
        <p:spPr/>
        <p:txBody>
          <a:bodyPr/>
          <a:lstStyle/>
          <a:p>
            <a:pPr marL="0" indent="0">
              <a:buNone/>
            </a:pPr>
            <a:r>
              <a:rPr lang="nl-BE" dirty="0">
                <a:solidFill>
                  <a:schemeClr val="tx1"/>
                </a:solidFill>
              </a:rPr>
              <a:t>Les bonnes pratiques d’hygiène par les </a:t>
            </a:r>
            <a:r>
              <a:rPr lang="fr-BE" dirty="0">
                <a:solidFill>
                  <a:schemeClr val="tx1"/>
                </a:solidFill>
              </a:rPr>
              <a:t>« 5 M »</a:t>
            </a:r>
          </a:p>
          <a:p>
            <a:r>
              <a:rPr lang="fr-BE" dirty="0"/>
              <a:t>Milieu</a:t>
            </a:r>
          </a:p>
          <a:p>
            <a:r>
              <a:rPr lang="fr-BE" dirty="0"/>
              <a:t>Main d’œuvre</a:t>
            </a:r>
          </a:p>
          <a:p>
            <a:r>
              <a:rPr lang="fr-BE" dirty="0">
                <a:solidFill>
                  <a:srgbClr val="FF0000"/>
                </a:solidFill>
              </a:rPr>
              <a:t>Matières premières (+ produits finis et ingrédients)</a:t>
            </a:r>
          </a:p>
          <a:p>
            <a:r>
              <a:rPr lang="nl-BE" dirty="0"/>
              <a:t>Materiel et équipement</a:t>
            </a:r>
          </a:p>
          <a:p>
            <a:r>
              <a:rPr lang="nl-BE" dirty="0"/>
              <a:t>Méthodes de travail</a:t>
            </a:r>
          </a:p>
        </p:txBody>
      </p:sp>
    </p:spTree>
    <p:extLst>
      <p:ext uri="{BB962C8B-B14F-4D97-AF65-F5344CB8AC3E}">
        <p14:creationId xmlns:p14="http://schemas.microsoft.com/office/powerpoint/2010/main" val="4694184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453BF-E28C-48F2-A92F-973E275D4057}"/>
              </a:ext>
            </a:extLst>
          </p:cNvPr>
          <p:cNvSpPr>
            <a:spLocks noGrp="1"/>
          </p:cNvSpPr>
          <p:nvPr>
            <p:ph type="title"/>
          </p:nvPr>
        </p:nvSpPr>
        <p:spPr/>
        <p:txBody>
          <a:bodyPr>
            <a:normAutofit/>
          </a:bodyPr>
          <a:lstStyle/>
          <a:p>
            <a:r>
              <a:rPr lang="nl-BE" sz="4000" dirty="0" err="1"/>
              <a:t>Matières</a:t>
            </a:r>
            <a:r>
              <a:rPr lang="nl-BE" sz="4000" dirty="0"/>
              <a:t> premières</a:t>
            </a:r>
          </a:p>
        </p:txBody>
      </p:sp>
      <p:sp>
        <p:nvSpPr>
          <p:cNvPr id="3" name="Content Placeholder 2">
            <a:extLst>
              <a:ext uri="{FF2B5EF4-FFF2-40B4-BE49-F238E27FC236}">
                <a16:creationId xmlns:a16="http://schemas.microsoft.com/office/drawing/2014/main" id="{39C65B8D-0C51-4C4C-81DE-7382C558DE27}"/>
              </a:ext>
            </a:extLst>
          </p:cNvPr>
          <p:cNvSpPr>
            <a:spLocks noGrp="1"/>
          </p:cNvSpPr>
          <p:nvPr>
            <p:ph idx="1"/>
          </p:nvPr>
        </p:nvSpPr>
        <p:spPr/>
        <p:txBody>
          <a:bodyPr/>
          <a:lstStyle/>
          <a:p>
            <a:r>
              <a:rPr lang="nl-BE" dirty="0"/>
              <a:t>Les matières premières doivent </a:t>
            </a:r>
            <a:r>
              <a:rPr lang="nl-BE" dirty="0" err="1"/>
              <a:t>être</a:t>
            </a:r>
            <a:r>
              <a:rPr lang="nl-BE" dirty="0"/>
              <a:t> </a:t>
            </a:r>
            <a:r>
              <a:rPr lang="nl-BE" dirty="0" err="1"/>
              <a:t>irréprochables</a:t>
            </a:r>
            <a:r>
              <a:rPr lang="nl-BE" dirty="0"/>
              <a:t> </a:t>
            </a:r>
            <a:r>
              <a:rPr lang="nl-BE" dirty="0">
                <a:sym typeface="Wingdings" panose="05000000000000000000" pitchFamily="2" charset="2"/>
              </a:rPr>
              <a:t> </a:t>
            </a:r>
            <a:r>
              <a:rPr lang="nl-BE" dirty="0" err="1">
                <a:sym typeface="Wingdings" panose="05000000000000000000" pitchFamily="2" charset="2"/>
              </a:rPr>
              <a:t>le</a:t>
            </a:r>
            <a:r>
              <a:rPr lang="nl-BE" dirty="0">
                <a:sym typeface="Wingdings" panose="05000000000000000000" pitchFamily="2" charset="2"/>
              </a:rPr>
              <a:t> controle des </a:t>
            </a:r>
            <a:r>
              <a:rPr lang="nl-BE" dirty="0"/>
              <a:t>MP à la </a:t>
            </a:r>
            <a:r>
              <a:rPr lang="nl-BE" dirty="0" err="1"/>
              <a:t>réception</a:t>
            </a:r>
            <a:r>
              <a:rPr lang="nl-BE" dirty="0"/>
              <a:t> </a:t>
            </a:r>
            <a:r>
              <a:rPr lang="nl-BE" dirty="0" err="1"/>
              <a:t>est</a:t>
            </a:r>
            <a:r>
              <a:rPr lang="nl-BE" dirty="0"/>
              <a:t> donc un poste clé</a:t>
            </a:r>
          </a:p>
        </p:txBody>
      </p:sp>
      <p:grpSp>
        <p:nvGrpSpPr>
          <p:cNvPr id="4" name="Group 2">
            <a:extLst>
              <a:ext uri="{FF2B5EF4-FFF2-40B4-BE49-F238E27FC236}">
                <a16:creationId xmlns:a16="http://schemas.microsoft.com/office/drawing/2014/main" id="{161F0FFE-1321-4CDB-BB53-1F83F63043AF}"/>
              </a:ext>
            </a:extLst>
          </p:cNvPr>
          <p:cNvGrpSpPr>
            <a:grpSpLocks/>
          </p:cNvGrpSpPr>
          <p:nvPr/>
        </p:nvGrpSpPr>
        <p:grpSpPr bwMode="auto">
          <a:xfrm>
            <a:off x="4618037" y="3579746"/>
            <a:ext cx="2955925" cy="2005012"/>
            <a:chOff x="1200" y="2304"/>
            <a:chExt cx="2017" cy="1263"/>
          </a:xfrm>
        </p:grpSpPr>
        <p:grpSp>
          <p:nvGrpSpPr>
            <p:cNvPr id="5" name="Group 3">
              <a:extLst>
                <a:ext uri="{FF2B5EF4-FFF2-40B4-BE49-F238E27FC236}">
                  <a16:creationId xmlns:a16="http://schemas.microsoft.com/office/drawing/2014/main" id="{6E62D57A-6063-40BF-90B5-7CA412BC307A}"/>
                </a:ext>
              </a:extLst>
            </p:cNvPr>
            <p:cNvGrpSpPr>
              <a:grpSpLocks/>
            </p:cNvGrpSpPr>
            <p:nvPr/>
          </p:nvGrpSpPr>
          <p:grpSpPr bwMode="auto">
            <a:xfrm>
              <a:off x="1200" y="2736"/>
              <a:ext cx="1935" cy="828"/>
              <a:chOff x="2054" y="3239"/>
              <a:chExt cx="1935" cy="828"/>
            </a:xfrm>
          </p:grpSpPr>
          <p:sp>
            <p:nvSpPr>
              <p:cNvPr id="196" name="Freeform 4">
                <a:extLst>
                  <a:ext uri="{FF2B5EF4-FFF2-40B4-BE49-F238E27FC236}">
                    <a16:creationId xmlns:a16="http://schemas.microsoft.com/office/drawing/2014/main" id="{ED041486-7582-4B56-90D6-779EC2BEBCBB}"/>
                  </a:ext>
                </a:extLst>
              </p:cNvPr>
              <p:cNvSpPr>
                <a:spLocks/>
              </p:cNvSpPr>
              <p:nvPr/>
            </p:nvSpPr>
            <p:spPr bwMode="auto">
              <a:xfrm>
                <a:off x="2094" y="3739"/>
                <a:ext cx="1895" cy="255"/>
              </a:xfrm>
              <a:custGeom>
                <a:avLst/>
                <a:gdLst>
                  <a:gd name="T0" fmla="*/ 1894 w 1895"/>
                  <a:gd name="T1" fmla="*/ 0 h 255"/>
                  <a:gd name="T2" fmla="*/ 1894 w 1895"/>
                  <a:gd name="T3" fmla="*/ 96 h 255"/>
                  <a:gd name="T4" fmla="*/ 1864 w 1895"/>
                  <a:gd name="T5" fmla="*/ 82 h 255"/>
                  <a:gd name="T6" fmla="*/ 1668 w 1895"/>
                  <a:gd name="T7" fmla="*/ 85 h 255"/>
                  <a:gd name="T8" fmla="*/ 1651 w 1895"/>
                  <a:gd name="T9" fmla="*/ 102 h 255"/>
                  <a:gd name="T10" fmla="*/ 1631 w 1895"/>
                  <a:gd name="T11" fmla="*/ 117 h 255"/>
                  <a:gd name="T12" fmla="*/ 1631 w 1895"/>
                  <a:gd name="T13" fmla="*/ 106 h 255"/>
                  <a:gd name="T14" fmla="*/ 1646 w 1895"/>
                  <a:gd name="T15" fmla="*/ 96 h 255"/>
                  <a:gd name="T16" fmla="*/ 1655 w 1895"/>
                  <a:gd name="T17" fmla="*/ 84 h 255"/>
                  <a:gd name="T18" fmla="*/ 1596 w 1895"/>
                  <a:gd name="T19" fmla="*/ 88 h 255"/>
                  <a:gd name="T20" fmla="*/ 1455 w 1895"/>
                  <a:gd name="T21" fmla="*/ 133 h 255"/>
                  <a:gd name="T22" fmla="*/ 1384 w 1895"/>
                  <a:gd name="T23" fmla="*/ 192 h 255"/>
                  <a:gd name="T24" fmla="*/ 1306 w 1895"/>
                  <a:gd name="T25" fmla="*/ 200 h 255"/>
                  <a:gd name="T26" fmla="*/ 1253 w 1895"/>
                  <a:gd name="T27" fmla="*/ 197 h 255"/>
                  <a:gd name="T28" fmla="*/ 1240 w 1895"/>
                  <a:gd name="T29" fmla="*/ 176 h 255"/>
                  <a:gd name="T30" fmla="*/ 1222 w 1895"/>
                  <a:gd name="T31" fmla="*/ 149 h 255"/>
                  <a:gd name="T32" fmla="*/ 1222 w 1895"/>
                  <a:gd name="T33" fmla="*/ 120 h 255"/>
                  <a:gd name="T34" fmla="*/ 1178 w 1895"/>
                  <a:gd name="T35" fmla="*/ 130 h 255"/>
                  <a:gd name="T36" fmla="*/ 1180 w 1895"/>
                  <a:gd name="T37" fmla="*/ 144 h 255"/>
                  <a:gd name="T38" fmla="*/ 1153 w 1895"/>
                  <a:gd name="T39" fmla="*/ 143 h 255"/>
                  <a:gd name="T40" fmla="*/ 1148 w 1895"/>
                  <a:gd name="T41" fmla="*/ 171 h 255"/>
                  <a:gd name="T42" fmla="*/ 1123 w 1895"/>
                  <a:gd name="T43" fmla="*/ 195 h 255"/>
                  <a:gd name="T44" fmla="*/ 1093 w 1895"/>
                  <a:gd name="T45" fmla="*/ 211 h 255"/>
                  <a:gd name="T46" fmla="*/ 1060 w 1895"/>
                  <a:gd name="T47" fmla="*/ 221 h 255"/>
                  <a:gd name="T48" fmla="*/ 992 w 1895"/>
                  <a:gd name="T49" fmla="*/ 226 h 255"/>
                  <a:gd name="T50" fmla="*/ 925 w 1895"/>
                  <a:gd name="T51" fmla="*/ 216 h 255"/>
                  <a:gd name="T52" fmla="*/ 895 w 1895"/>
                  <a:gd name="T53" fmla="*/ 209 h 255"/>
                  <a:gd name="T54" fmla="*/ 865 w 1895"/>
                  <a:gd name="T55" fmla="*/ 176 h 255"/>
                  <a:gd name="T56" fmla="*/ 737 w 1895"/>
                  <a:gd name="T57" fmla="*/ 184 h 255"/>
                  <a:gd name="T58" fmla="*/ 702 w 1895"/>
                  <a:gd name="T59" fmla="*/ 235 h 255"/>
                  <a:gd name="T60" fmla="*/ 654 w 1895"/>
                  <a:gd name="T61" fmla="*/ 251 h 255"/>
                  <a:gd name="T62" fmla="*/ 592 w 1895"/>
                  <a:gd name="T63" fmla="*/ 251 h 255"/>
                  <a:gd name="T64" fmla="*/ 536 w 1895"/>
                  <a:gd name="T65" fmla="*/ 254 h 255"/>
                  <a:gd name="T66" fmla="*/ 516 w 1895"/>
                  <a:gd name="T67" fmla="*/ 254 h 255"/>
                  <a:gd name="T68" fmla="*/ 498 w 1895"/>
                  <a:gd name="T69" fmla="*/ 246 h 255"/>
                  <a:gd name="T70" fmla="*/ 487 w 1895"/>
                  <a:gd name="T71" fmla="*/ 235 h 255"/>
                  <a:gd name="T72" fmla="*/ 486 w 1895"/>
                  <a:gd name="T73" fmla="*/ 212 h 255"/>
                  <a:gd name="T74" fmla="*/ 412 w 1895"/>
                  <a:gd name="T75" fmla="*/ 230 h 255"/>
                  <a:gd name="T76" fmla="*/ 0 w 1895"/>
                  <a:gd name="T77" fmla="*/ 227 h 255"/>
                  <a:gd name="T78" fmla="*/ 0 w 1895"/>
                  <a:gd name="T79" fmla="*/ 30 h 255"/>
                  <a:gd name="T80" fmla="*/ 1894 w 1895"/>
                  <a:gd name="T81" fmla="*/ 0 h 2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95"/>
                  <a:gd name="T124" fmla="*/ 0 h 255"/>
                  <a:gd name="T125" fmla="*/ 1895 w 1895"/>
                  <a:gd name="T126" fmla="*/ 255 h 2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95" h="255">
                    <a:moveTo>
                      <a:pt x="1894" y="0"/>
                    </a:moveTo>
                    <a:lnTo>
                      <a:pt x="1894" y="96"/>
                    </a:lnTo>
                    <a:lnTo>
                      <a:pt x="1864" y="82"/>
                    </a:lnTo>
                    <a:lnTo>
                      <a:pt x="1668" y="85"/>
                    </a:lnTo>
                    <a:lnTo>
                      <a:pt x="1651" y="102"/>
                    </a:lnTo>
                    <a:lnTo>
                      <a:pt x="1631" y="117"/>
                    </a:lnTo>
                    <a:lnTo>
                      <a:pt x="1631" y="106"/>
                    </a:lnTo>
                    <a:lnTo>
                      <a:pt x="1646" y="96"/>
                    </a:lnTo>
                    <a:lnTo>
                      <a:pt x="1655" y="84"/>
                    </a:lnTo>
                    <a:lnTo>
                      <a:pt x="1596" y="88"/>
                    </a:lnTo>
                    <a:lnTo>
                      <a:pt x="1455" y="133"/>
                    </a:lnTo>
                    <a:lnTo>
                      <a:pt x="1384" y="192"/>
                    </a:lnTo>
                    <a:lnTo>
                      <a:pt x="1306" y="200"/>
                    </a:lnTo>
                    <a:lnTo>
                      <a:pt x="1253" y="197"/>
                    </a:lnTo>
                    <a:lnTo>
                      <a:pt x="1240" y="176"/>
                    </a:lnTo>
                    <a:lnTo>
                      <a:pt x="1222" y="149"/>
                    </a:lnTo>
                    <a:lnTo>
                      <a:pt x="1222" y="120"/>
                    </a:lnTo>
                    <a:lnTo>
                      <a:pt x="1178" y="130"/>
                    </a:lnTo>
                    <a:lnTo>
                      <a:pt x="1180" y="144"/>
                    </a:lnTo>
                    <a:lnTo>
                      <a:pt x="1153" y="143"/>
                    </a:lnTo>
                    <a:lnTo>
                      <a:pt x="1148" y="171"/>
                    </a:lnTo>
                    <a:lnTo>
                      <a:pt x="1123" y="195"/>
                    </a:lnTo>
                    <a:lnTo>
                      <a:pt x="1093" y="211"/>
                    </a:lnTo>
                    <a:lnTo>
                      <a:pt x="1060" y="221"/>
                    </a:lnTo>
                    <a:lnTo>
                      <a:pt x="992" y="226"/>
                    </a:lnTo>
                    <a:lnTo>
                      <a:pt x="925" y="216"/>
                    </a:lnTo>
                    <a:lnTo>
                      <a:pt x="895" y="209"/>
                    </a:lnTo>
                    <a:lnTo>
                      <a:pt x="865" y="176"/>
                    </a:lnTo>
                    <a:lnTo>
                      <a:pt x="737" y="184"/>
                    </a:lnTo>
                    <a:lnTo>
                      <a:pt x="702" y="235"/>
                    </a:lnTo>
                    <a:lnTo>
                      <a:pt x="654" y="251"/>
                    </a:lnTo>
                    <a:lnTo>
                      <a:pt x="592" y="251"/>
                    </a:lnTo>
                    <a:lnTo>
                      <a:pt x="536" y="254"/>
                    </a:lnTo>
                    <a:lnTo>
                      <a:pt x="516" y="254"/>
                    </a:lnTo>
                    <a:lnTo>
                      <a:pt x="498" y="246"/>
                    </a:lnTo>
                    <a:lnTo>
                      <a:pt x="487" y="235"/>
                    </a:lnTo>
                    <a:lnTo>
                      <a:pt x="486" y="212"/>
                    </a:lnTo>
                    <a:lnTo>
                      <a:pt x="412" y="230"/>
                    </a:lnTo>
                    <a:lnTo>
                      <a:pt x="0" y="227"/>
                    </a:lnTo>
                    <a:lnTo>
                      <a:pt x="0" y="30"/>
                    </a:lnTo>
                    <a:lnTo>
                      <a:pt x="1894" y="0"/>
                    </a:lnTo>
                  </a:path>
                </a:pathLst>
              </a:custGeom>
              <a:solidFill>
                <a:srgbClr val="202020"/>
              </a:solidFill>
              <a:ln w="12700" cap="rnd">
                <a:noFill/>
                <a:round/>
                <a:headEnd/>
                <a:tailEnd/>
              </a:ln>
            </p:spPr>
            <p:txBody>
              <a:bodyPr/>
              <a:lstStyle/>
              <a:p>
                <a:endParaRPr lang="nl-BE"/>
              </a:p>
            </p:txBody>
          </p:sp>
          <p:sp>
            <p:nvSpPr>
              <p:cNvPr id="197" name="Freeform 5">
                <a:extLst>
                  <a:ext uri="{FF2B5EF4-FFF2-40B4-BE49-F238E27FC236}">
                    <a16:creationId xmlns:a16="http://schemas.microsoft.com/office/drawing/2014/main" id="{5BB09A4D-3126-48FF-A69A-3DB58BA15868}"/>
                  </a:ext>
                </a:extLst>
              </p:cNvPr>
              <p:cNvSpPr>
                <a:spLocks/>
              </p:cNvSpPr>
              <p:nvPr/>
            </p:nvSpPr>
            <p:spPr bwMode="auto">
              <a:xfrm>
                <a:off x="3392" y="3786"/>
                <a:ext cx="107" cy="161"/>
              </a:xfrm>
              <a:custGeom>
                <a:avLst/>
                <a:gdLst>
                  <a:gd name="T0" fmla="*/ 0 w 107"/>
                  <a:gd name="T1" fmla="*/ 10 h 161"/>
                  <a:gd name="T2" fmla="*/ 0 w 107"/>
                  <a:gd name="T3" fmla="*/ 155 h 161"/>
                  <a:gd name="T4" fmla="*/ 106 w 107"/>
                  <a:gd name="T5" fmla="*/ 160 h 161"/>
                  <a:gd name="T6" fmla="*/ 106 w 107"/>
                  <a:gd name="T7" fmla="*/ 0 h 161"/>
                  <a:gd name="T8" fmla="*/ 0 w 107"/>
                  <a:gd name="T9" fmla="*/ 10 h 161"/>
                  <a:gd name="T10" fmla="*/ 0 60000 65536"/>
                  <a:gd name="T11" fmla="*/ 0 60000 65536"/>
                  <a:gd name="T12" fmla="*/ 0 60000 65536"/>
                  <a:gd name="T13" fmla="*/ 0 60000 65536"/>
                  <a:gd name="T14" fmla="*/ 0 60000 65536"/>
                  <a:gd name="T15" fmla="*/ 0 w 107"/>
                  <a:gd name="T16" fmla="*/ 0 h 161"/>
                  <a:gd name="T17" fmla="*/ 107 w 107"/>
                  <a:gd name="T18" fmla="*/ 161 h 161"/>
                </a:gdLst>
                <a:ahLst/>
                <a:cxnLst>
                  <a:cxn ang="T10">
                    <a:pos x="T0" y="T1"/>
                  </a:cxn>
                  <a:cxn ang="T11">
                    <a:pos x="T2" y="T3"/>
                  </a:cxn>
                  <a:cxn ang="T12">
                    <a:pos x="T4" y="T5"/>
                  </a:cxn>
                  <a:cxn ang="T13">
                    <a:pos x="T6" y="T7"/>
                  </a:cxn>
                  <a:cxn ang="T14">
                    <a:pos x="T8" y="T9"/>
                  </a:cxn>
                </a:cxnLst>
                <a:rect l="T15" t="T16" r="T17" b="T18"/>
                <a:pathLst>
                  <a:path w="107" h="161">
                    <a:moveTo>
                      <a:pt x="0" y="10"/>
                    </a:moveTo>
                    <a:lnTo>
                      <a:pt x="0" y="155"/>
                    </a:lnTo>
                    <a:lnTo>
                      <a:pt x="106" y="160"/>
                    </a:lnTo>
                    <a:lnTo>
                      <a:pt x="106" y="0"/>
                    </a:lnTo>
                    <a:lnTo>
                      <a:pt x="0" y="10"/>
                    </a:lnTo>
                  </a:path>
                </a:pathLst>
              </a:custGeom>
              <a:solidFill>
                <a:srgbClr val="202020"/>
              </a:solidFill>
              <a:ln w="12700" cap="rnd">
                <a:noFill/>
                <a:round/>
                <a:headEnd/>
                <a:tailEnd/>
              </a:ln>
            </p:spPr>
            <p:txBody>
              <a:bodyPr/>
              <a:lstStyle/>
              <a:p>
                <a:endParaRPr lang="nl-BE"/>
              </a:p>
            </p:txBody>
          </p:sp>
          <p:grpSp>
            <p:nvGrpSpPr>
              <p:cNvPr id="198" name="Group 6">
                <a:extLst>
                  <a:ext uri="{FF2B5EF4-FFF2-40B4-BE49-F238E27FC236}">
                    <a16:creationId xmlns:a16="http://schemas.microsoft.com/office/drawing/2014/main" id="{B44FA389-4678-499F-BC55-306247E4DE5A}"/>
                  </a:ext>
                </a:extLst>
              </p:cNvPr>
              <p:cNvGrpSpPr>
                <a:grpSpLocks/>
              </p:cNvGrpSpPr>
              <p:nvPr/>
            </p:nvGrpSpPr>
            <p:grpSpPr bwMode="auto">
              <a:xfrm>
                <a:off x="3792" y="3239"/>
                <a:ext cx="65" cy="538"/>
                <a:chOff x="3792" y="3239"/>
                <a:chExt cx="65" cy="538"/>
              </a:xfrm>
            </p:grpSpPr>
            <p:grpSp>
              <p:nvGrpSpPr>
                <p:cNvPr id="206" name="Group 7">
                  <a:extLst>
                    <a:ext uri="{FF2B5EF4-FFF2-40B4-BE49-F238E27FC236}">
                      <a16:creationId xmlns:a16="http://schemas.microsoft.com/office/drawing/2014/main" id="{1DAF3E2C-FE93-46E0-B8D4-BBB9E389AD5E}"/>
                    </a:ext>
                  </a:extLst>
                </p:cNvPr>
                <p:cNvGrpSpPr>
                  <a:grpSpLocks/>
                </p:cNvGrpSpPr>
                <p:nvPr/>
              </p:nvGrpSpPr>
              <p:grpSpPr bwMode="auto">
                <a:xfrm>
                  <a:off x="3792" y="3239"/>
                  <a:ext cx="56" cy="538"/>
                  <a:chOff x="3792" y="3239"/>
                  <a:chExt cx="56" cy="538"/>
                </a:xfrm>
              </p:grpSpPr>
              <p:sp>
                <p:nvSpPr>
                  <p:cNvPr id="210" name="Freeform 8">
                    <a:extLst>
                      <a:ext uri="{FF2B5EF4-FFF2-40B4-BE49-F238E27FC236}">
                        <a16:creationId xmlns:a16="http://schemas.microsoft.com/office/drawing/2014/main" id="{7E3721B0-49B6-4AFD-A905-199649839827}"/>
                      </a:ext>
                    </a:extLst>
                  </p:cNvPr>
                  <p:cNvSpPr>
                    <a:spLocks/>
                  </p:cNvSpPr>
                  <p:nvPr/>
                </p:nvSpPr>
                <p:spPr bwMode="auto">
                  <a:xfrm>
                    <a:off x="3792" y="3257"/>
                    <a:ext cx="56" cy="520"/>
                  </a:xfrm>
                  <a:custGeom>
                    <a:avLst/>
                    <a:gdLst>
                      <a:gd name="T0" fmla="*/ 0 w 56"/>
                      <a:gd name="T1" fmla="*/ 499 h 520"/>
                      <a:gd name="T2" fmla="*/ 22 w 56"/>
                      <a:gd name="T3" fmla="*/ 499 h 520"/>
                      <a:gd name="T4" fmla="*/ 24 w 56"/>
                      <a:gd name="T5" fmla="*/ 498 h 520"/>
                      <a:gd name="T6" fmla="*/ 26 w 56"/>
                      <a:gd name="T7" fmla="*/ 498 h 520"/>
                      <a:gd name="T8" fmla="*/ 29 w 56"/>
                      <a:gd name="T9" fmla="*/ 497 h 520"/>
                      <a:gd name="T10" fmla="*/ 30 w 56"/>
                      <a:gd name="T11" fmla="*/ 495 h 520"/>
                      <a:gd name="T12" fmla="*/ 32 w 56"/>
                      <a:gd name="T13" fmla="*/ 492 h 520"/>
                      <a:gd name="T14" fmla="*/ 32 w 56"/>
                      <a:gd name="T15" fmla="*/ 0 h 520"/>
                      <a:gd name="T16" fmla="*/ 55 w 56"/>
                      <a:gd name="T17" fmla="*/ 0 h 520"/>
                      <a:gd name="T18" fmla="*/ 55 w 56"/>
                      <a:gd name="T19" fmla="*/ 495 h 520"/>
                      <a:gd name="T20" fmla="*/ 55 w 56"/>
                      <a:gd name="T21" fmla="*/ 499 h 520"/>
                      <a:gd name="T22" fmla="*/ 55 w 56"/>
                      <a:gd name="T23" fmla="*/ 502 h 520"/>
                      <a:gd name="T24" fmla="*/ 54 w 56"/>
                      <a:gd name="T25" fmla="*/ 505 h 520"/>
                      <a:gd name="T26" fmla="*/ 52 w 56"/>
                      <a:gd name="T27" fmla="*/ 509 h 520"/>
                      <a:gd name="T28" fmla="*/ 48 w 56"/>
                      <a:gd name="T29" fmla="*/ 512 h 520"/>
                      <a:gd name="T30" fmla="*/ 45 w 56"/>
                      <a:gd name="T31" fmla="*/ 514 h 520"/>
                      <a:gd name="T32" fmla="*/ 42 w 56"/>
                      <a:gd name="T33" fmla="*/ 516 h 520"/>
                      <a:gd name="T34" fmla="*/ 39 w 56"/>
                      <a:gd name="T35" fmla="*/ 517 h 520"/>
                      <a:gd name="T36" fmla="*/ 35 w 56"/>
                      <a:gd name="T37" fmla="*/ 518 h 520"/>
                      <a:gd name="T38" fmla="*/ 32 w 56"/>
                      <a:gd name="T39" fmla="*/ 519 h 520"/>
                      <a:gd name="T40" fmla="*/ 0 w 56"/>
                      <a:gd name="T41" fmla="*/ 519 h 520"/>
                      <a:gd name="T42" fmla="*/ 0 w 56"/>
                      <a:gd name="T43" fmla="*/ 499 h 5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
                      <a:gd name="T67" fmla="*/ 0 h 520"/>
                      <a:gd name="T68" fmla="*/ 56 w 56"/>
                      <a:gd name="T69" fmla="*/ 520 h 5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 h="520">
                        <a:moveTo>
                          <a:pt x="0" y="499"/>
                        </a:moveTo>
                        <a:lnTo>
                          <a:pt x="22" y="499"/>
                        </a:lnTo>
                        <a:lnTo>
                          <a:pt x="24" y="498"/>
                        </a:lnTo>
                        <a:lnTo>
                          <a:pt x="26" y="498"/>
                        </a:lnTo>
                        <a:lnTo>
                          <a:pt x="29" y="497"/>
                        </a:lnTo>
                        <a:lnTo>
                          <a:pt x="30" y="495"/>
                        </a:lnTo>
                        <a:lnTo>
                          <a:pt x="32" y="492"/>
                        </a:lnTo>
                        <a:lnTo>
                          <a:pt x="32" y="0"/>
                        </a:lnTo>
                        <a:lnTo>
                          <a:pt x="55" y="0"/>
                        </a:lnTo>
                        <a:lnTo>
                          <a:pt x="55" y="495"/>
                        </a:lnTo>
                        <a:lnTo>
                          <a:pt x="55" y="499"/>
                        </a:lnTo>
                        <a:lnTo>
                          <a:pt x="55" y="502"/>
                        </a:lnTo>
                        <a:lnTo>
                          <a:pt x="54" y="505"/>
                        </a:lnTo>
                        <a:lnTo>
                          <a:pt x="52" y="509"/>
                        </a:lnTo>
                        <a:lnTo>
                          <a:pt x="48" y="512"/>
                        </a:lnTo>
                        <a:lnTo>
                          <a:pt x="45" y="514"/>
                        </a:lnTo>
                        <a:lnTo>
                          <a:pt x="42" y="516"/>
                        </a:lnTo>
                        <a:lnTo>
                          <a:pt x="39" y="517"/>
                        </a:lnTo>
                        <a:lnTo>
                          <a:pt x="35" y="518"/>
                        </a:lnTo>
                        <a:lnTo>
                          <a:pt x="32" y="519"/>
                        </a:lnTo>
                        <a:lnTo>
                          <a:pt x="0" y="519"/>
                        </a:lnTo>
                        <a:lnTo>
                          <a:pt x="0" y="499"/>
                        </a:lnTo>
                      </a:path>
                    </a:pathLst>
                  </a:custGeom>
                  <a:solidFill>
                    <a:srgbClr val="C0C0C0"/>
                  </a:solidFill>
                  <a:ln w="12700" cap="rnd">
                    <a:solidFill>
                      <a:srgbClr val="000000"/>
                    </a:solidFill>
                    <a:round/>
                    <a:headEnd/>
                    <a:tailEnd/>
                  </a:ln>
                </p:spPr>
                <p:txBody>
                  <a:bodyPr/>
                  <a:lstStyle/>
                  <a:p>
                    <a:endParaRPr lang="nl-BE"/>
                  </a:p>
                </p:txBody>
              </p:sp>
              <p:grpSp>
                <p:nvGrpSpPr>
                  <p:cNvPr id="211" name="Group 9">
                    <a:extLst>
                      <a:ext uri="{FF2B5EF4-FFF2-40B4-BE49-F238E27FC236}">
                        <a16:creationId xmlns:a16="http://schemas.microsoft.com/office/drawing/2014/main" id="{1C9AB758-227C-4F95-9088-46AC44D8B2A5}"/>
                      </a:ext>
                    </a:extLst>
                  </p:cNvPr>
                  <p:cNvGrpSpPr>
                    <a:grpSpLocks/>
                  </p:cNvGrpSpPr>
                  <p:nvPr/>
                </p:nvGrpSpPr>
                <p:grpSpPr bwMode="auto">
                  <a:xfrm>
                    <a:off x="3824" y="3239"/>
                    <a:ext cx="21" cy="18"/>
                    <a:chOff x="3824" y="3239"/>
                    <a:chExt cx="21" cy="18"/>
                  </a:xfrm>
                </p:grpSpPr>
                <p:sp>
                  <p:nvSpPr>
                    <p:cNvPr id="212" name="Oval 10">
                      <a:extLst>
                        <a:ext uri="{FF2B5EF4-FFF2-40B4-BE49-F238E27FC236}">
                          <a16:creationId xmlns:a16="http://schemas.microsoft.com/office/drawing/2014/main" id="{006CD088-1922-4B5E-8236-8B23839736E1}"/>
                        </a:ext>
                      </a:extLst>
                    </p:cNvPr>
                    <p:cNvSpPr>
                      <a:spLocks noChangeArrowheads="1"/>
                    </p:cNvSpPr>
                    <p:nvPr/>
                  </p:nvSpPr>
                  <p:spPr bwMode="auto">
                    <a:xfrm>
                      <a:off x="3825" y="3252"/>
                      <a:ext cx="11" cy="1"/>
                    </a:xfrm>
                    <a:prstGeom prst="ellipse">
                      <a:avLst/>
                    </a:prstGeom>
                    <a:solidFill>
                      <a:srgbClr val="404040"/>
                    </a:solidFill>
                    <a:ln w="12700">
                      <a:solidFill>
                        <a:srgbClr val="000000"/>
                      </a:solidFill>
                      <a:round/>
                      <a:headEnd/>
                      <a:tailEnd/>
                    </a:ln>
                  </p:spPr>
                  <p:txBody>
                    <a:bodyPr wrap="none" anchor="ctr"/>
                    <a:lstStyle/>
                    <a:p>
                      <a:endParaRPr lang="fr-BE" dirty="0"/>
                    </a:p>
                  </p:txBody>
                </p:sp>
                <p:sp>
                  <p:nvSpPr>
                    <p:cNvPr id="213" name="Freeform 11">
                      <a:extLst>
                        <a:ext uri="{FF2B5EF4-FFF2-40B4-BE49-F238E27FC236}">
                          <a16:creationId xmlns:a16="http://schemas.microsoft.com/office/drawing/2014/main" id="{32E38A12-E363-41A7-BE4B-AE8FBC626466}"/>
                        </a:ext>
                      </a:extLst>
                    </p:cNvPr>
                    <p:cNvSpPr>
                      <a:spLocks/>
                    </p:cNvSpPr>
                    <p:nvPr/>
                  </p:nvSpPr>
                  <p:spPr bwMode="auto">
                    <a:xfrm>
                      <a:off x="3824" y="3239"/>
                      <a:ext cx="21" cy="18"/>
                    </a:xfrm>
                    <a:custGeom>
                      <a:avLst/>
                      <a:gdLst>
                        <a:gd name="T0" fmla="*/ 0 w 21"/>
                        <a:gd name="T1" fmla="*/ 17 h 18"/>
                        <a:gd name="T2" fmla="*/ 3 w 21"/>
                        <a:gd name="T3" fmla="*/ 12 h 18"/>
                        <a:gd name="T4" fmla="*/ 7 w 21"/>
                        <a:gd name="T5" fmla="*/ 7 h 18"/>
                        <a:gd name="T6" fmla="*/ 10 w 21"/>
                        <a:gd name="T7" fmla="*/ 5 h 18"/>
                        <a:gd name="T8" fmla="*/ 12 w 21"/>
                        <a:gd name="T9" fmla="*/ 3 h 18"/>
                        <a:gd name="T10" fmla="*/ 15 w 21"/>
                        <a:gd name="T11" fmla="*/ 1 h 18"/>
                        <a:gd name="T12" fmla="*/ 17 w 21"/>
                        <a:gd name="T13" fmla="*/ 0 h 18"/>
                        <a:gd name="T14" fmla="*/ 20 w 21"/>
                        <a:gd name="T15" fmla="*/ 0 h 18"/>
                        <a:gd name="T16" fmla="*/ 20 w 21"/>
                        <a:gd name="T17" fmla="*/ 2 h 18"/>
                        <a:gd name="T18" fmla="*/ 18 w 21"/>
                        <a:gd name="T19" fmla="*/ 6 h 18"/>
                        <a:gd name="T20" fmla="*/ 16 w 21"/>
                        <a:gd name="T21" fmla="*/ 8 h 18"/>
                        <a:gd name="T22" fmla="*/ 13 w 21"/>
                        <a:gd name="T23" fmla="*/ 11 h 18"/>
                        <a:gd name="T24" fmla="*/ 10 w 21"/>
                        <a:gd name="T25" fmla="*/ 13 h 18"/>
                        <a:gd name="T26" fmla="*/ 5 w 21"/>
                        <a:gd name="T27" fmla="*/ 16 h 18"/>
                        <a:gd name="T28" fmla="*/ 2 w 21"/>
                        <a:gd name="T29" fmla="*/ 17 h 18"/>
                        <a:gd name="T30" fmla="*/ 0 w 21"/>
                        <a:gd name="T31" fmla="*/ 17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18"/>
                        <a:gd name="T50" fmla="*/ 21 w 21"/>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18">
                          <a:moveTo>
                            <a:pt x="0" y="17"/>
                          </a:moveTo>
                          <a:lnTo>
                            <a:pt x="3" y="12"/>
                          </a:lnTo>
                          <a:lnTo>
                            <a:pt x="7" y="7"/>
                          </a:lnTo>
                          <a:lnTo>
                            <a:pt x="10" y="5"/>
                          </a:lnTo>
                          <a:lnTo>
                            <a:pt x="12" y="3"/>
                          </a:lnTo>
                          <a:lnTo>
                            <a:pt x="15" y="1"/>
                          </a:lnTo>
                          <a:lnTo>
                            <a:pt x="17" y="0"/>
                          </a:lnTo>
                          <a:lnTo>
                            <a:pt x="20" y="0"/>
                          </a:lnTo>
                          <a:lnTo>
                            <a:pt x="20" y="2"/>
                          </a:lnTo>
                          <a:lnTo>
                            <a:pt x="18" y="6"/>
                          </a:lnTo>
                          <a:lnTo>
                            <a:pt x="16" y="8"/>
                          </a:lnTo>
                          <a:lnTo>
                            <a:pt x="13" y="11"/>
                          </a:lnTo>
                          <a:lnTo>
                            <a:pt x="10" y="13"/>
                          </a:lnTo>
                          <a:lnTo>
                            <a:pt x="5" y="16"/>
                          </a:lnTo>
                          <a:lnTo>
                            <a:pt x="2" y="17"/>
                          </a:lnTo>
                          <a:lnTo>
                            <a:pt x="0" y="17"/>
                          </a:lnTo>
                        </a:path>
                      </a:pathLst>
                    </a:custGeom>
                    <a:solidFill>
                      <a:srgbClr val="FFFFFF"/>
                    </a:solidFill>
                    <a:ln w="12700" cap="rnd">
                      <a:solidFill>
                        <a:srgbClr val="000000"/>
                      </a:solidFill>
                      <a:round/>
                      <a:headEnd/>
                      <a:tailEnd/>
                    </a:ln>
                  </p:spPr>
                  <p:txBody>
                    <a:bodyPr/>
                    <a:lstStyle/>
                    <a:p>
                      <a:endParaRPr lang="nl-BE"/>
                    </a:p>
                  </p:txBody>
                </p:sp>
              </p:grpSp>
            </p:grpSp>
            <p:grpSp>
              <p:nvGrpSpPr>
                <p:cNvPr id="207" name="Group 12">
                  <a:extLst>
                    <a:ext uri="{FF2B5EF4-FFF2-40B4-BE49-F238E27FC236}">
                      <a16:creationId xmlns:a16="http://schemas.microsoft.com/office/drawing/2014/main" id="{73930133-4B22-4872-B30F-9983ED87916F}"/>
                    </a:ext>
                  </a:extLst>
                </p:cNvPr>
                <p:cNvGrpSpPr>
                  <a:grpSpLocks/>
                </p:cNvGrpSpPr>
                <p:nvPr/>
              </p:nvGrpSpPr>
              <p:grpSpPr bwMode="auto">
                <a:xfrm>
                  <a:off x="3814" y="3480"/>
                  <a:ext cx="43" cy="169"/>
                  <a:chOff x="3814" y="3480"/>
                  <a:chExt cx="43" cy="169"/>
                </a:xfrm>
              </p:grpSpPr>
              <p:sp>
                <p:nvSpPr>
                  <p:cNvPr id="208" name="Freeform 13">
                    <a:extLst>
                      <a:ext uri="{FF2B5EF4-FFF2-40B4-BE49-F238E27FC236}">
                        <a16:creationId xmlns:a16="http://schemas.microsoft.com/office/drawing/2014/main" id="{110ADC6F-C458-41C2-AFDC-83ECA2675D09}"/>
                      </a:ext>
                    </a:extLst>
                  </p:cNvPr>
                  <p:cNvSpPr>
                    <a:spLocks/>
                  </p:cNvSpPr>
                  <p:nvPr/>
                </p:nvSpPr>
                <p:spPr bwMode="auto">
                  <a:xfrm>
                    <a:off x="3836" y="3480"/>
                    <a:ext cx="21" cy="169"/>
                  </a:xfrm>
                  <a:custGeom>
                    <a:avLst/>
                    <a:gdLst>
                      <a:gd name="T0" fmla="*/ 0 w 21"/>
                      <a:gd name="T1" fmla="*/ 0 h 169"/>
                      <a:gd name="T2" fmla="*/ 20 w 21"/>
                      <a:gd name="T3" fmla="*/ 5 h 169"/>
                      <a:gd name="T4" fmla="*/ 20 w 21"/>
                      <a:gd name="T5" fmla="*/ 163 h 169"/>
                      <a:gd name="T6" fmla="*/ 0 w 21"/>
                      <a:gd name="T7" fmla="*/ 168 h 169"/>
                      <a:gd name="T8" fmla="*/ 0 w 21"/>
                      <a:gd name="T9" fmla="*/ 0 h 169"/>
                      <a:gd name="T10" fmla="*/ 0 60000 65536"/>
                      <a:gd name="T11" fmla="*/ 0 60000 65536"/>
                      <a:gd name="T12" fmla="*/ 0 60000 65536"/>
                      <a:gd name="T13" fmla="*/ 0 60000 65536"/>
                      <a:gd name="T14" fmla="*/ 0 60000 65536"/>
                      <a:gd name="T15" fmla="*/ 0 w 21"/>
                      <a:gd name="T16" fmla="*/ 0 h 169"/>
                      <a:gd name="T17" fmla="*/ 21 w 21"/>
                      <a:gd name="T18" fmla="*/ 169 h 169"/>
                    </a:gdLst>
                    <a:ahLst/>
                    <a:cxnLst>
                      <a:cxn ang="T10">
                        <a:pos x="T0" y="T1"/>
                      </a:cxn>
                      <a:cxn ang="T11">
                        <a:pos x="T2" y="T3"/>
                      </a:cxn>
                      <a:cxn ang="T12">
                        <a:pos x="T4" y="T5"/>
                      </a:cxn>
                      <a:cxn ang="T13">
                        <a:pos x="T6" y="T7"/>
                      </a:cxn>
                      <a:cxn ang="T14">
                        <a:pos x="T8" y="T9"/>
                      </a:cxn>
                    </a:cxnLst>
                    <a:rect l="T15" t="T16" r="T17" b="T18"/>
                    <a:pathLst>
                      <a:path w="21" h="169">
                        <a:moveTo>
                          <a:pt x="0" y="0"/>
                        </a:moveTo>
                        <a:lnTo>
                          <a:pt x="20" y="5"/>
                        </a:lnTo>
                        <a:lnTo>
                          <a:pt x="20" y="163"/>
                        </a:lnTo>
                        <a:lnTo>
                          <a:pt x="0" y="168"/>
                        </a:lnTo>
                        <a:lnTo>
                          <a:pt x="0" y="0"/>
                        </a:lnTo>
                      </a:path>
                    </a:pathLst>
                  </a:custGeom>
                  <a:solidFill>
                    <a:srgbClr val="606060"/>
                  </a:solidFill>
                  <a:ln w="12700" cap="rnd">
                    <a:solidFill>
                      <a:srgbClr val="000000"/>
                    </a:solidFill>
                    <a:round/>
                    <a:headEnd/>
                    <a:tailEnd/>
                  </a:ln>
                </p:spPr>
                <p:txBody>
                  <a:bodyPr/>
                  <a:lstStyle/>
                  <a:p>
                    <a:endParaRPr lang="nl-BE"/>
                  </a:p>
                </p:txBody>
              </p:sp>
              <p:sp>
                <p:nvSpPr>
                  <p:cNvPr id="209" name="Freeform 14">
                    <a:extLst>
                      <a:ext uri="{FF2B5EF4-FFF2-40B4-BE49-F238E27FC236}">
                        <a16:creationId xmlns:a16="http://schemas.microsoft.com/office/drawing/2014/main" id="{F93AC24E-98F0-4139-868B-F1A26B227CB7}"/>
                      </a:ext>
                    </a:extLst>
                  </p:cNvPr>
                  <p:cNvSpPr>
                    <a:spLocks/>
                  </p:cNvSpPr>
                  <p:nvPr/>
                </p:nvSpPr>
                <p:spPr bwMode="auto">
                  <a:xfrm>
                    <a:off x="3814" y="3480"/>
                    <a:ext cx="23" cy="169"/>
                  </a:xfrm>
                  <a:custGeom>
                    <a:avLst/>
                    <a:gdLst>
                      <a:gd name="T0" fmla="*/ 22 w 23"/>
                      <a:gd name="T1" fmla="*/ 0 h 169"/>
                      <a:gd name="T2" fmla="*/ 22 w 23"/>
                      <a:gd name="T3" fmla="*/ 168 h 169"/>
                      <a:gd name="T4" fmla="*/ 0 w 23"/>
                      <a:gd name="T5" fmla="*/ 168 h 169"/>
                      <a:gd name="T6" fmla="*/ 0 w 23"/>
                      <a:gd name="T7" fmla="*/ 0 h 169"/>
                      <a:gd name="T8" fmla="*/ 22 w 23"/>
                      <a:gd name="T9" fmla="*/ 0 h 169"/>
                      <a:gd name="T10" fmla="*/ 0 60000 65536"/>
                      <a:gd name="T11" fmla="*/ 0 60000 65536"/>
                      <a:gd name="T12" fmla="*/ 0 60000 65536"/>
                      <a:gd name="T13" fmla="*/ 0 60000 65536"/>
                      <a:gd name="T14" fmla="*/ 0 60000 65536"/>
                      <a:gd name="T15" fmla="*/ 0 w 23"/>
                      <a:gd name="T16" fmla="*/ 0 h 169"/>
                      <a:gd name="T17" fmla="*/ 23 w 23"/>
                      <a:gd name="T18" fmla="*/ 169 h 169"/>
                    </a:gdLst>
                    <a:ahLst/>
                    <a:cxnLst>
                      <a:cxn ang="T10">
                        <a:pos x="T0" y="T1"/>
                      </a:cxn>
                      <a:cxn ang="T11">
                        <a:pos x="T2" y="T3"/>
                      </a:cxn>
                      <a:cxn ang="T12">
                        <a:pos x="T4" y="T5"/>
                      </a:cxn>
                      <a:cxn ang="T13">
                        <a:pos x="T6" y="T7"/>
                      </a:cxn>
                      <a:cxn ang="T14">
                        <a:pos x="T8" y="T9"/>
                      </a:cxn>
                    </a:cxnLst>
                    <a:rect l="T15" t="T16" r="T17" b="T18"/>
                    <a:pathLst>
                      <a:path w="23" h="169">
                        <a:moveTo>
                          <a:pt x="22" y="0"/>
                        </a:moveTo>
                        <a:lnTo>
                          <a:pt x="22" y="168"/>
                        </a:lnTo>
                        <a:lnTo>
                          <a:pt x="0" y="168"/>
                        </a:lnTo>
                        <a:lnTo>
                          <a:pt x="0" y="0"/>
                        </a:lnTo>
                        <a:lnTo>
                          <a:pt x="22" y="0"/>
                        </a:lnTo>
                      </a:path>
                    </a:pathLst>
                  </a:custGeom>
                  <a:solidFill>
                    <a:srgbClr val="202020"/>
                  </a:solidFill>
                  <a:ln w="12700" cap="rnd">
                    <a:solidFill>
                      <a:srgbClr val="000000"/>
                    </a:solidFill>
                    <a:round/>
                    <a:headEnd/>
                    <a:tailEnd/>
                  </a:ln>
                </p:spPr>
                <p:txBody>
                  <a:bodyPr/>
                  <a:lstStyle/>
                  <a:p>
                    <a:endParaRPr lang="nl-BE"/>
                  </a:p>
                </p:txBody>
              </p:sp>
            </p:grpSp>
          </p:grpSp>
          <p:grpSp>
            <p:nvGrpSpPr>
              <p:cNvPr id="199" name="Group 15">
                <a:extLst>
                  <a:ext uri="{FF2B5EF4-FFF2-40B4-BE49-F238E27FC236}">
                    <a16:creationId xmlns:a16="http://schemas.microsoft.com/office/drawing/2014/main" id="{7B3BF5C4-AED4-4D8C-8A09-82A2C18AC4DF}"/>
                  </a:ext>
                </a:extLst>
              </p:cNvPr>
              <p:cNvGrpSpPr>
                <a:grpSpLocks/>
              </p:cNvGrpSpPr>
              <p:nvPr/>
            </p:nvGrpSpPr>
            <p:grpSpPr bwMode="auto">
              <a:xfrm>
                <a:off x="2054" y="3781"/>
                <a:ext cx="729" cy="286"/>
                <a:chOff x="2054" y="3781"/>
                <a:chExt cx="729" cy="286"/>
              </a:xfrm>
            </p:grpSpPr>
            <p:grpSp>
              <p:nvGrpSpPr>
                <p:cNvPr id="200" name="Group 16">
                  <a:extLst>
                    <a:ext uri="{FF2B5EF4-FFF2-40B4-BE49-F238E27FC236}">
                      <a16:creationId xmlns:a16="http://schemas.microsoft.com/office/drawing/2014/main" id="{E0E2AF14-D3B4-4612-93DE-8233727B2FE3}"/>
                    </a:ext>
                  </a:extLst>
                </p:cNvPr>
                <p:cNvGrpSpPr>
                  <a:grpSpLocks/>
                </p:cNvGrpSpPr>
                <p:nvPr/>
              </p:nvGrpSpPr>
              <p:grpSpPr bwMode="auto">
                <a:xfrm>
                  <a:off x="2624" y="3801"/>
                  <a:ext cx="159" cy="266"/>
                  <a:chOff x="2624" y="3801"/>
                  <a:chExt cx="159" cy="266"/>
                </a:xfrm>
              </p:grpSpPr>
              <p:sp>
                <p:nvSpPr>
                  <p:cNvPr id="204" name="Freeform 17">
                    <a:extLst>
                      <a:ext uri="{FF2B5EF4-FFF2-40B4-BE49-F238E27FC236}">
                        <a16:creationId xmlns:a16="http://schemas.microsoft.com/office/drawing/2014/main" id="{65E9B539-4B22-47D9-8375-ECC7558CD1FE}"/>
                      </a:ext>
                    </a:extLst>
                  </p:cNvPr>
                  <p:cNvSpPr>
                    <a:spLocks/>
                  </p:cNvSpPr>
                  <p:nvPr/>
                </p:nvSpPr>
                <p:spPr bwMode="auto">
                  <a:xfrm>
                    <a:off x="2624" y="3801"/>
                    <a:ext cx="159" cy="266"/>
                  </a:xfrm>
                  <a:custGeom>
                    <a:avLst/>
                    <a:gdLst>
                      <a:gd name="T0" fmla="*/ 0 w 159"/>
                      <a:gd name="T1" fmla="*/ 0 h 266"/>
                      <a:gd name="T2" fmla="*/ 158 w 159"/>
                      <a:gd name="T3" fmla="*/ 4 h 266"/>
                      <a:gd name="T4" fmla="*/ 158 w 159"/>
                      <a:gd name="T5" fmla="*/ 265 h 266"/>
                      <a:gd name="T6" fmla="*/ 3 w 159"/>
                      <a:gd name="T7" fmla="*/ 260 h 266"/>
                      <a:gd name="T8" fmla="*/ 0 w 159"/>
                      <a:gd name="T9" fmla="*/ 0 h 266"/>
                      <a:gd name="T10" fmla="*/ 0 60000 65536"/>
                      <a:gd name="T11" fmla="*/ 0 60000 65536"/>
                      <a:gd name="T12" fmla="*/ 0 60000 65536"/>
                      <a:gd name="T13" fmla="*/ 0 60000 65536"/>
                      <a:gd name="T14" fmla="*/ 0 60000 65536"/>
                      <a:gd name="T15" fmla="*/ 0 w 159"/>
                      <a:gd name="T16" fmla="*/ 0 h 266"/>
                      <a:gd name="T17" fmla="*/ 159 w 159"/>
                      <a:gd name="T18" fmla="*/ 266 h 266"/>
                    </a:gdLst>
                    <a:ahLst/>
                    <a:cxnLst>
                      <a:cxn ang="T10">
                        <a:pos x="T0" y="T1"/>
                      </a:cxn>
                      <a:cxn ang="T11">
                        <a:pos x="T2" y="T3"/>
                      </a:cxn>
                      <a:cxn ang="T12">
                        <a:pos x="T4" y="T5"/>
                      </a:cxn>
                      <a:cxn ang="T13">
                        <a:pos x="T6" y="T7"/>
                      </a:cxn>
                      <a:cxn ang="T14">
                        <a:pos x="T8" y="T9"/>
                      </a:cxn>
                    </a:cxnLst>
                    <a:rect l="T15" t="T16" r="T17" b="T18"/>
                    <a:pathLst>
                      <a:path w="159" h="266">
                        <a:moveTo>
                          <a:pt x="0" y="0"/>
                        </a:moveTo>
                        <a:lnTo>
                          <a:pt x="158" y="4"/>
                        </a:lnTo>
                        <a:lnTo>
                          <a:pt x="158" y="265"/>
                        </a:lnTo>
                        <a:lnTo>
                          <a:pt x="3" y="260"/>
                        </a:lnTo>
                        <a:lnTo>
                          <a:pt x="0" y="0"/>
                        </a:lnTo>
                      </a:path>
                    </a:pathLst>
                  </a:custGeom>
                  <a:solidFill>
                    <a:srgbClr val="606060"/>
                  </a:solidFill>
                  <a:ln w="12700" cap="rnd">
                    <a:noFill/>
                    <a:round/>
                    <a:headEnd/>
                    <a:tailEnd/>
                  </a:ln>
                </p:spPr>
                <p:txBody>
                  <a:bodyPr/>
                  <a:lstStyle/>
                  <a:p>
                    <a:endParaRPr lang="nl-BE"/>
                  </a:p>
                </p:txBody>
              </p:sp>
              <p:sp>
                <p:nvSpPr>
                  <p:cNvPr id="205" name="Freeform 18">
                    <a:extLst>
                      <a:ext uri="{FF2B5EF4-FFF2-40B4-BE49-F238E27FC236}">
                        <a16:creationId xmlns:a16="http://schemas.microsoft.com/office/drawing/2014/main" id="{D4A5F729-7650-48DE-B644-BD8FEE19AF09}"/>
                      </a:ext>
                    </a:extLst>
                  </p:cNvPr>
                  <p:cNvSpPr>
                    <a:spLocks/>
                  </p:cNvSpPr>
                  <p:nvPr/>
                </p:nvSpPr>
                <p:spPr bwMode="auto">
                  <a:xfrm>
                    <a:off x="2624" y="3801"/>
                    <a:ext cx="159" cy="184"/>
                  </a:xfrm>
                  <a:custGeom>
                    <a:avLst/>
                    <a:gdLst>
                      <a:gd name="T0" fmla="*/ 0 w 159"/>
                      <a:gd name="T1" fmla="*/ 0 h 184"/>
                      <a:gd name="T2" fmla="*/ 158 w 159"/>
                      <a:gd name="T3" fmla="*/ 4 h 184"/>
                      <a:gd name="T4" fmla="*/ 158 w 159"/>
                      <a:gd name="T5" fmla="*/ 183 h 184"/>
                      <a:gd name="T6" fmla="*/ 2 w 159"/>
                      <a:gd name="T7" fmla="*/ 173 h 184"/>
                      <a:gd name="T8" fmla="*/ 0 w 159"/>
                      <a:gd name="T9" fmla="*/ 0 h 184"/>
                      <a:gd name="T10" fmla="*/ 0 60000 65536"/>
                      <a:gd name="T11" fmla="*/ 0 60000 65536"/>
                      <a:gd name="T12" fmla="*/ 0 60000 65536"/>
                      <a:gd name="T13" fmla="*/ 0 60000 65536"/>
                      <a:gd name="T14" fmla="*/ 0 60000 65536"/>
                      <a:gd name="T15" fmla="*/ 0 w 159"/>
                      <a:gd name="T16" fmla="*/ 0 h 184"/>
                      <a:gd name="T17" fmla="*/ 159 w 159"/>
                      <a:gd name="T18" fmla="*/ 184 h 184"/>
                    </a:gdLst>
                    <a:ahLst/>
                    <a:cxnLst>
                      <a:cxn ang="T10">
                        <a:pos x="T0" y="T1"/>
                      </a:cxn>
                      <a:cxn ang="T11">
                        <a:pos x="T2" y="T3"/>
                      </a:cxn>
                      <a:cxn ang="T12">
                        <a:pos x="T4" y="T5"/>
                      </a:cxn>
                      <a:cxn ang="T13">
                        <a:pos x="T6" y="T7"/>
                      </a:cxn>
                      <a:cxn ang="T14">
                        <a:pos x="T8" y="T9"/>
                      </a:cxn>
                    </a:cxnLst>
                    <a:rect l="T15" t="T16" r="T17" b="T18"/>
                    <a:pathLst>
                      <a:path w="159" h="184">
                        <a:moveTo>
                          <a:pt x="0" y="0"/>
                        </a:moveTo>
                        <a:lnTo>
                          <a:pt x="158" y="4"/>
                        </a:lnTo>
                        <a:lnTo>
                          <a:pt x="158" y="183"/>
                        </a:lnTo>
                        <a:lnTo>
                          <a:pt x="2" y="173"/>
                        </a:lnTo>
                        <a:lnTo>
                          <a:pt x="0" y="0"/>
                        </a:lnTo>
                      </a:path>
                    </a:pathLst>
                  </a:custGeom>
                  <a:solidFill>
                    <a:srgbClr val="404040"/>
                  </a:solidFill>
                  <a:ln w="12700" cap="rnd">
                    <a:noFill/>
                    <a:round/>
                    <a:headEnd/>
                    <a:tailEnd/>
                  </a:ln>
                </p:spPr>
                <p:txBody>
                  <a:bodyPr/>
                  <a:lstStyle/>
                  <a:p>
                    <a:endParaRPr lang="nl-BE"/>
                  </a:p>
                </p:txBody>
              </p:sp>
            </p:grpSp>
            <p:grpSp>
              <p:nvGrpSpPr>
                <p:cNvPr id="201" name="Group 19">
                  <a:extLst>
                    <a:ext uri="{FF2B5EF4-FFF2-40B4-BE49-F238E27FC236}">
                      <a16:creationId xmlns:a16="http://schemas.microsoft.com/office/drawing/2014/main" id="{9F7DB8A1-D2C4-4F60-B88C-03044E2D2D84}"/>
                    </a:ext>
                  </a:extLst>
                </p:cNvPr>
                <p:cNvGrpSpPr>
                  <a:grpSpLocks/>
                </p:cNvGrpSpPr>
                <p:nvPr/>
              </p:nvGrpSpPr>
              <p:grpSpPr bwMode="auto">
                <a:xfrm>
                  <a:off x="2054" y="3781"/>
                  <a:ext cx="154" cy="239"/>
                  <a:chOff x="2054" y="3781"/>
                  <a:chExt cx="154" cy="239"/>
                </a:xfrm>
              </p:grpSpPr>
              <p:sp>
                <p:nvSpPr>
                  <p:cNvPr id="202" name="Freeform 20">
                    <a:extLst>
                      <a:ext uri="{FF2B5EF4-FFF2-40B4-BE49-F238E27FC236}">
                        <a16:creationId xmlns:a16="http://schemas.microsoft.com/office/drawing/2014/main" id="{FE7F49AE-1302-4F92-A46B-D5975B7CCD48}"/>
                      </a:ext>
                    </a:extLst>
                  </p:cNvPr>
                  <p:cNvSpPr>
                    <a:spLocks/>
                  </p:cNvSpPr>
                  <p:nvPr/>
                </p:nvSpPr>
                <p:spPr bwMode="auto">
                  <a:xfrm>
                    <a:off x="2054" y="3781"/>
                    <a:ext cx="154" cy="239"/>
                  </a:xfrm>
                  <a:custGeom>
                    <a:avLst/>
                    <a:gdLst>
                      <a:gd name="T0" fmla="*/ 0 w 154"/>
                      <a:gd name="T1" fmla="*/ 0 h 239"/>
                      <a:gd name="T2" fmla="*/ 153 w 154"/>
                      <a:gd name="T3" fmla="*/ 1 h 239"/>
                      <a:gd name="T4" fmla="*/ 153 w 154"/>
                      <a:gd name="T5" fmla="*/ 238 h 239"/>
                      <a:gd name="T6" fmla="*/ 0 w 154"/>
                      <a:gd name="T7" fmla="*/ 233 h 239"/>
                      <a:gd name="T8" fmla="*/ 0 w 154"/>
                      <a:gd name="T9" fmla="*/ 0 h 239"/>
                      <a:gd name="T10" fmla="*/ 0 60000 65536"/>
                      <a:gd name="T11" fmla="*/ 0 60000 65536"/>
                      <a:gd name="T12" fmla="*/ 0 60000 65536"/>
                      <a:gd name="T13" fmla="*/ 0 60000 65536"/>
                      <a:gd name="T14" fmla="*/ 0 60000 65536"/>
                      <a:gd name="T15" fmla="*/ 0 w 154"/>
                      <a:gd name="T16" fmla="*/ 0 h 239"/>
                      <a:gd name="T17" fmla="*/ 154 w 154"/>
                      <a:gd name="T18" fmla="*/ 239 h 239"/>
                    </a:gdLst>
                    <a:ahLst/>
                    <a:cxnLst>
                      <a:cxn ang="T10">
                        <a:pos x="T0" y="T1"/>
                      </a:cxn>
                      <a:cxn ang="T11">
                        <a:pos x="T2" y="T3"/>
                      </a:cxn>
                      <a:cxn ang="T12">
                        <a:pos x="T4" y="T5"/>
                      </a:cxn>
                      <a:cxn ang="T13">
                        <a:pos x="T6" y="T7"/>
                      </a:cxn>
                      <a:cxn ang="T14">
                        <a:pos x="T8" y="T9"/>
                      </a:cxn>
                    </a:cxnLst>
                    <a:rect l="T15" t="T16" r="T17" b="T18"/>
                    <a:pathLst>
                      <a:path w="154" h="239">
                        <a:moveTo>
                          <a:pt x="0" y="0"/>
                        </a:moveTo>
                        <a:lnTo>
                          <a:pt x="153" y="1"/>
                        </a:lnTo>
                        <a:lnTo>
                          <a:pt x="153" y="238"/>
                        </a:lnTo>
                        <a:lnTo>
                          <a:pt x="0" y="233"/>
                        </a:lnTo>
                        <a:lnTo>
                          <a:pt x="0" y="0"/>
                        </a:lnTo>
                      </a:path>
                    </a:pathLst>
                  </a:custGeom>
                  <a:solidFill>
                    <a:srgbClr val="606060"/>
                  </a:solidFill>
                  <a:ln w="12700" cap="rnd">
                    <a:noFill/>
                    <a:round/>
                    <a:headEnd/>
                    <a:tailEnd/>
                  </a:ln>
                </p:spPr>
                <p:txBody>
                  <a:bodyPr/>
                  <a:lstStyle/>
                  <a:p>
                    <a:endParaRPr lang="nl-BE"/>
                  </a:p>
                </p:txBody>
              </p:sp>
              <p:sp>
                <p:nvSpPr>
                  <p:cNvPr id="203" name="Freeform 21">
                    <a:extLst>
                      <a:ext uri="{FF2B5EF4-FFF2-40B4-BE49-F238E27FC236}">
                        <a16:creationId xmlns:a16="http://schemas.microsoft.com/office/drawing/2014/main" id="{3C099EDB-89DC-49DC-B0AE-870F71663B21}"/>
                      </a:ext>
                    </a:extLst>
                  </p:cNvPr>
                  <p:cNvSpPr>
                    <a:spLocks/>
                  </p:cNvSpPr>
                  <p:nvPr/>
                </p:nvSpPr>
                <p:spPr bwMode="auto">
                  <a:xfrm>
                    <a:off x="2054" y="3781"/>
                    <a:ext cx="154" cy="126"/>
                  </a:xfrm>
                  <a:custGeom>
                    <a:avLst/>
                    <a:gdLst>
                      <a:gd name="T0" fmla="*/ 0 w 154"/>
                      <a:gd name="T1" fmla="*/ 0 h 126"/>
                      <a:gd name="T2" fmla="*/ 153 w 154"/>
                      <a:gd name="T3" fmla="*/ 1 h 126"/>
                      <a:gd name="T4" fmla="*/ 153 w 154"/>
                      <a:gd name="T5" fmla="*/ 125 h 126"/>
                      <a:gd name="T6" fmla="*/ 0 w 154"/>
                      <a:gd name="T7" fmla="*/ 110 h 126"/>
                      <a:gd name="T8" fmla="*/ 0 w 154"/>
                      <a:gd name="T9" fmla="*/ 0 h 126"/>
                      <a:gd name="T10" fmla="*/ 0 60000 65536"/>
                      <a:gd name="T11" fmla="*/ 0 60000 65536"/>
                      <a:gd name="T12" fmla="*/ 0 60000 65536"/>
                      <a:gd name="T13" fmla="*/ 0 60000 65536"/>
                      <a:gd name="T14" fmla="*/ 0 60000 65536"/>
                      <a:gd name="T15" fmla="*/ 0 w 154"/>
                      <a:gd name="T16" fmla="*/ 0 h 126"/>
                      <a:gd name="T17" fmla="*/ 154 w 154"/>
                      <a:gd name="T18" fmla="*/ 126 h 126"/>
                    </a:gdLst>
                    <a:ahLst/>
                    <a:cxnLst>
                      <a:cxn ang="T10">
                        <a:pos x="T0" y="T1"/>
                      </a:cxn>
                      <a:cxn ang="T11">
                        <a:pos x="T2" y="T3"/>
                      </a:cxn>
                      <a:cxn ang="T12">
                        <a:pos x="T4" y="T5"/>
                      </a:cxn>
                      <a:cxn ang="T13">
                        <a:pos x="T6" y="T7"/>
                      </a:cxn>
                      <a:cxn ang="T14">
                        <a:pos x="T8" y="T9"/>
                      </a:cxn>
                    </a:cxnLst>
                    <a:rect l="T15" t="T16" r="T17" b="T18"/>
                    <a:pathLst>
                      <a:path w="154" h="126">
                        <a:moveTo>
                          <a:pt x="0" y="0"/>
                        </a:moveTo>
                        <a:lnTo>
                          <a:pt x="153" y="1"/>
                        </a:lnTo>
                        <a:lnTo>
                          <a:pt x="153" y="125"/>
                        </a:lnTo>
                        <a:lnTo>
                          <a:pt x="0" y="110"/>
                        </a:lnTo>
                        <a:lnTo>
                          <a:pt x="0" y="0"/>
                        </a:lnTo>
                      </a:path>
                    </a:pathLst>
                  </a:custGeom>
                  <a:solidFill>
                    <a:srgbClr val="404040"/>
                  </a:solidFill>
                  <a:ln w="12700" cap="rnd">
                    <a:noFill/>
                    <a:round/>
                    <a:headEnd/>
                    <a:tailEnd/>
                  </a:ln>
                </p:spPr>
                <p:txBody>
                  <a:bodyPr/>
                  <a:lstStyle/>
                  <a:p>
                    <a:endParaRPr lang="nl-BE"/>
                  </a:p>
                </p:txBody>
              </p:sp>
            </p:grpSp>
          </p:grpSp>
        </p:grpSp>
        <p:grpSp>
          <p:nvGrpSpPr>
            <p:cNvPr id="6" name="Group 22">
              <a:extLst>
                <a:ext uri="{FF2B5EF4-FFF2-40B4-BE49-F238E27FC236}">
                  <a16:creationId xmlns:a16="http://schemas.microsoft.com/office/drawing/2014/main" id="{893D50CA-680B-4387-917B-89127CC4DF39}"/>
                </a:ext>
              </a:extLst>
            </p:cNvPr>
            <p:cNvGrpSpPr>
              <a:grpSpLocks/>
            </p:cNvGrpSpPr>
            <p:nvPr/>
          </p:nvGrpSpPr>
          <p:grpSpPr bwMode="auto">
            <a:xfrm>
              <a:off x="1200" y="2304"/>
              <a:ext cx="2017" cy="1263"/>
              <a:chOff x="2012" y="2873"/>
              <a:chExt cx="2017" cy="1263"/>
            </a:xfrm>
          </p:grpSpPr>
          <p:grpSp>
            <p:nvGrpSpPr>
              <p:cNvPr id="7" name="Group 23">
                <a:extLst>
                  <a:ext uri="{FF2B5EF4-FFF2-40B4-BE49-F238E27FC236}">
                    <a16:creationId xmlns:a16="http://schemas.microsoft.com/office/drawing/2014/main" id="{B06B83C4-DA23-4704-BD05-2801D067E6C8}"/>
                  </a:ext>
                </a:extLst>
              </p:cNvPr>
              <p:cNvGrpSpPr>
                <a:grpSpLocks/>
              </p:cNvGrpSpPr>
              <p:nvPr/>
            </p:nvGrpSpPr>
            <p:grpSpPr bwMode="auto">
              <a:xfrm>
                <a:off x="2709" y="3794"/>
                <a:ext cx="496" cy="342"/>
                <a:chOff x="2709" y="3794"/>
                <a:chExt cx="496" cy="342"/>
              </a:xfrm>
            </p:grpSpPr>
            <p:grpSp>
              <p:nvGrpSpPr>
                <p:cNvPr id="162" name="Group 24">
                  <a:extLst>
                    <a:ext uri="{FF2B5EF4-FFF2-40B4-BE49-F238E27FC236}">
                      <a16:creationId xmlns:a16="http://schemas.microsoft.com/office/drawing/2014/main" id="{ADF4797B-DDB2-4BB9-A393-CA3B1F97ACED}"/>
                    </a:ext>
                  </a:extLst>
                </p:cNvPr>
                <p:cNvGrpSpPr>
                  <a:grpSpLocks/>
                </p:cNvGrpSpPr>
                <p:nvPr/>
              </p:nvGrpSpPr>
              <p:grpSpPr bwMode="auto">
                <a:xfrm>
                  <a:off x="2879" y="3794"/>
                  <a:ext cx="326" cy="318"/>
                  <a:chOff x="2879" y="3794"/>
                  <a:chExt cx="326" cy="318"/>
                </a:xfrm>
              </p:grpSpPr>
              <p:grpSp>
                <p:nvGrpSpPr>
                  <p:cNvPr id="180" name="Group 25">
                    <a:extLst>
                      <a:ext uri="{FF2B5EF4-FFF2-40B4-BE49-F238E27FC236}">
                        <a16:creationId xmlns:a16="http://schemas.microsoft.com/office/drawing/2014/main" id="{3E68DDEE-06BF-4289-9E5E-1F3594A6E7AA}"/>
                      </a:ext>
                    </a:extLst>
                  </p:cNvPr>
                  <p:cNvGrpSpPr>
                    <a:grpSpLocks/>
                  </p:cNvGrpSpPr>
                  <p:nvPr/>
                </p:nvGrpSpPr>
                <p:grpSpPr bwMode="auto">
                  <a:xfrm>
                    <a:off x="2879" y="3794"/>
                    <a:ext cx="231" cy="310"/>
                    <a:chOff x="2879" y="3794"/>
                    <a:chExt cx="231" cy="310"/>
                  </a:xfrm>
                </p:grpSpPr>
                <p:grpSp>
                  <p:nvGrpSpPr>
                    <p:cNvPr id="189" name="Group 26">
                      <a:extLst>
                        <a:ext uri="{FF2B5EF4-FFF2-40B4-BE49-F238E27FC236}">
                          <a16:creationId xmlns:a16="http://schemas.microsoft.com/office/drawing/2014/main" id="{3E6DDF59-2DF7-4009-9395-C1874BDE49C6}"/>
                        </a:ext>
                      </a:extLst>
                    </p:cNvPr>
                    <p:cNvGrpSpPr>
                      <a:grpSpLocks/>
                    </p:cNvGrpSpPr>
                    <p:nvPr/>
                  </p:nvGrpSpPr>
                  <p:grpSpPr bwMode="auto">
                    <a:xfrm>
                      <a:off x="2879" y="3794"/>
                      <a:ext cx="231" cy="310"/>
                      <a:chOff x="2879" y="3794"/>
                      <a:chExt cx="231" cy="310"/>
                    </a:xfrm>
                  </p:grpSpPr>
                  <p:sp>
                    <p:nvSpPr>
                      <p:cNvPr id="194" name="Freeform 27">
                        <a:extLst>
                          <a:ext uri="{FF2B5EF4-FFF2-40B4-BE49-F238E27FC236}">
                            <a16:creationId xmlns:a16="http://schemas.microsoft.com/office/drawing/2014/main" id="{F0B1FB35-C096-43F8-B465-18C4B5A2CAB7}"/>
                          </a:ext>
                        </a:extLst>
                      </p:cNvPr>
                      <p:cNvSpPr>
                        <a:spLocks/>
                      </p:cNvSpPr>
                      <p:nvPr/>
                    </p:nvSpPr>
                    <p:spPr bwMode="auto">
                      <a:xfrm>
                        <a:off x="2879" y="3794"/>
                        <a:ext cx="154" cy="310"/>
                      </a:xfrm>
                      <a:custGeom>
                        <a:avLst/>
                        <a:gdLst>
                          <a:gd name="T0" fmla="*/ 72 w 154"/>
                          <a:gd name="T1" fmla="*/ 0 h 310"/>
                          <a:gd name="T2" fmla="*/ 153 w 154"/>
                          <a:gd name="T3" fmla="*/ 0 h 310"/>
                          <a:gd name="T4" fmla="*/ 152 w 154"/>
                          <a:gd name="T5" fmla="*/ 309 h 310"/>
                          <a:gd name="T6" fmla="*/ 72 w 154"/>
                          <a:gd name="T7" fmla="*/ 307 h 310"/>
                          <a:gd name="T8" fmla="*/ 69 w 154"/>
                          <a:gd name="T9" fmla="*/ 306 h 310"/>
                          <a:gd name="T10" fmla="*/ 67 w 154"/>
                          <a:gd name="T11" fmla="*/ 305 h 310"/>
                          <a:gd name="T12" fmla="*/ 62 w 154"/>
                          <a:gd name="T13" fmla="*/ 304 h 310"/>
                          <a:gd name="T14" fmla="*/ 58 w 154"/>
                          <a:gd name="T15" fmla="*/ 302 h 310"/>
                          <a:gd name="T16" fmla="*/ 53 w 154"/>
                          <a:gd name="T17" fmla="*/ 299 h 310"/>
                          <a:gd name="T18" fmla="*/ 49 w 154"/>
                          <a:gd name="T19" fmla="*/ 296 h 310"/>
                          <a:gd name="T20" fmla="*/ 45 w 154"/>
                          <a:gd name="T21" fmla="*/ 293 h 310"/>
                          <a:gd name="T22" fmla="*/ 42 w 154"/>
                          <a:gd name="T23" fmla="*/ 290 h 310"/>
                          <a:gd name="T24" fmla="*/ 39 w 154"/>
                          <a:gd name="T25" fmla="*/ 287 h 310"/>
                          <a:gd name="T26" fmla="*/ 35 w 154"/>
                          <a:gd name="T27" fmla="*/ 283 h 310"/>
                          <a:gd name="T28" fmla="*/ 33 w 154"/>
                          <a:gd name="T29" fmla="*/ 280 h 310"/>
                          <a:gd name="T30" fmla="*/ 29 w 154"/>
                          <a:gd name="T31" fmla="*/ 274 h 310"/>
                          <a:gd name="T32" fmla="*/ 27 w 154"/>
                          <a:gd name="T33" fmla="*/ 269 h 310"/>
                          <a:gd name="T34" fmla="*/ 24 w 154"/>
                          <a:gd name="T35" fmla="*/ 264 h 310"/>
                          <a:gd name="T36" fmla="*/ 22 w 154"/>
                          <a:gd name="T37" fmla="*/ 261 h 310"/>
                          <a:gd name="T38" fmla="*/ 21 w 154"/>
                          <a:gd name="T39" fmla="*/ 257 h 310"/>
                          <a:gd name="T40" fmla="*/ 17 w 154"/>
                          <a:gd name="T41" fmla="*/ 250 h 310"/>
                          <a:gd name="T42" fmla="*/ 14 w 154"/>
                          <a:gd name="T43" fmla="*/ 242 h 310"/>
                          <a:gd name="T44" fmla="*/ 11 w 154"/>
                          <a:gd name="T45" fmla="*/ 234 h 310"/>
                          <a:gd name="T46" fmla="*/ 9 w 154"/>
                          <a:gd name="T47" fmla="*/ 224 h 310"/>
                          <a:gd name="T48" fmla="*/ 6 w 154"/>
                          <a:gd name="T49" fmla="*/ 214 h 310"/>
                          <a:gd name="T50" fmla="*/ 5 w 154"/>
                          <a:gd name="T51" fmla="*/ 204 h 310"/>
                          <a:gd name="T52" fmla="*/ 2 w 154"/>
                          <a:gd name="T53" fmla="*/ 193 h 310"/>
                          <a:gd name="T54" fmla="*/ 1 w 154"/>
                          <a:gd name="T55" fmla="*/ 180 h 310"/>
                          <a:gd name="T56" fmla="*/ 0 w 154"/>
                          <a:gd name="T57" fmla="*/ 168 h 310"/>
                          <a:gd name="T58" fmla="*/ 0 w 154"/>
                          <a:gd name="T59" fmla="*/ 153 h 310"/>
                          <a:gd name="T60" fmla="*/ 0 w 154"/>
                          <a:gd name="T61" fmla="*/ 134 h 310"/>
                          <a:gd name="T62" fmla="*/ 2 w 154"/>
                          <a:gd name="T63" fmla="*/ 115 h 310"/>
                          <a:gd name="T64" fmla="*/ 5 w 154"/>
                          <a:gd name="T65" fmla="*/ 102 h 310"/>
                          <a:gd name="T66" fmla="*/ 7 w 154"/>
                          <a:gd name="T67" fmla="*/ 90 h 310"/>
                          <a:gd name="T68" fmla="*/ 9 w 154"/>
                          <a:gd name="T69" fmla="*/ 79 h 310"/>
                          <a:gd name="T70" fmla="*/ 11 w 154"/>
                          <a:gd name="T71" fmla="*/ 71 h 310"/>
                          <a:gd name="T72" fmla="*/ 15 w 154"/>
                          <a:gd name="T73" fmla="*/ 60 h 310"/>
                          <a:gd name="T74" fmla="*/ 21 w 154"/>
                          <a:gd name="T75" fmla="*/ 48 h 310"/>
                          <a:gd name="T76" fmla="*/ 25 w 154"/>
                          <a:gd name="T77" fmla="*/ 39 h 310"/>
                          <a:gd name="T78" fmla="*/ 29 w 154"/>
                          <a:gd name="T79" fmla="*/ 33 h 310"/>
                          <a:gd name="T80" fmla="*/ 31 w 154"/>
                          <a:gd name="T81" fmla="*/ 29 h 310"/>
                          <a:gd name="T82" fmla="*/ 34 w 154"/>
                          <a:gd name="T83" fmla="*/ 25 h 310"/>
                          <a:gd name="T84" fmla="*/ 37 w 154"/>
                          <a:gd name="T85" fmla="*/ 21 h 310"/>
                          <a:gd name="T86" fmla="*/ 40 w 154"/>
                          <a:gd name="T87" fmla="*/ 19 h 310"/>
                          <a:gd name="T88" fmla="*/ 43 w 154"/>
                          <a:gd name="T89" fmla="*/ 16 h 310"/>
                          <a:gd name="T90" fmla="*/ 46 w 154"/>
                          <a:gd name="T91" fmla="*/ 13 h 310"/>
                          <a:gd name="T92" fmla="*/ 49 w 154"/>
                          <a:gd name="T93" fmla="*/ 10 h 310"/>
                          <a:gd name="T94" fmla="*/ 52 w 154"/>
                          <a:gd name="T95" fmla="*/ 7 h 310"/>
                          <a:gd name="T96" fmla="*/ 54 w 154"/>
                          <a:gd name="T97" fmla="*/ 6 h 310"/>
                          <a:gd name="T98" fmla="*/ 58 w 154"/>
                          <a:gd name="T99" fmla="*/ 4 h 310"/>
                          <a:gd name="T100" fmla="*/ 61 w 154"/>
                          <a:gd name="T101" fmla="*/ 2 h 310"/>
                          <a:gd name="T102" fmla="*/ 64 w 154"/>
                          <a:gd name="T103" fmla="*/ 1 h 310"/>
                          <a:gd name="T104" fmla="*/ 67 w 154"/>
                          <a:gd name="T105" fmla="*/ 0 h 310"/>
                          <a:gd name="T106" fmla="*/ 69 w 154"/>
                          <a:gd name="T107" fmla="*/ 0 h 310"/>
                          <a:gd name="T108" fmla="*/ 72 w 154"/>
                          <a:gd name="T109" fmla="*/ 0 h 3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4"/>
                          <a:gd name="T166" fmla="*/ 0 h 310"/>
                          <a:gd name="T167" fmla="*/ 154 w 154"/>
                          <a:gd name="T168" fmla="*/ 310 h 31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4" h="310">
                            <a:moveTo>
                              <a:pt x="72" y="0"/>
                            </a:moveTo>
                            <a:lnTo>
                              <a:pt x="153" y="0"/>
                            </a:lnTo>
                            <a:lnTo>
                              <a:pt x="152" y="309"/>
                            </a:lnTo>
                            <a:lnTo>
                              <a:pt x="72" y="307"/>
                            </a:lnTo>
                            <a:lnTo>
                              <a:pt x="69" y="306"/>
                            </a:lnTo>
                            <a:lnTo>
                              <a:pt x="67" y="305"/>
                            </a:lnTo>
                            <a:lnTo>
                              <a:pt x="62" y="304"/>
                            </a:lnTo>
                            <a:lnTo>
                              <a:pt x="58" y="302"/>
                            </a:lnTo>
                            <a:lnTo>
                              <a:pt x="53" y="299"/>
                            </a:lnTo>
                            <a:lnTo>
                              <a:pt x="49" y="296"/>
                            </a:lnTo>
                            <a:lnTo>
                              <a:pt x="45" y="293"/>
                            </a:lnTo>
                            <a:lnTo>
                              <a:pt x="42" y="290"/>
                            </a:lnTo>
                            <a:lnTo>
                              <a:pt x="39" y="287"/>
                            </a:lnTo>
                            <a:lnTo>
                              <a:pt x="35" y="283"/>
                            </a:lnTo>
                            <a:lnTo>
                              <a:pt x="33" y="280"/>
                            </a:lnTo>
                            <a:lnTo>
                              <a:pt x="29" y="274"/>
                            </a:lnTo>
                            <a:lnTo>
                              <a:pt x="27" y="269"/>
                            </a:lnTo>
                            <a:lnTo>
                              <a:pt x="24" y="264"/>
                            </a:lnTo>
                            <a:lnTo>
                              <a:pt x="22" y="261"/>
                            </a:lnTo>
                            <a:lnTo>
                              <a:pt x="21" y="257"/>
                            </a:lnTo>
                            <a:lnTo>
                              <a:pt x="17" y="250"/>
                            </a:lnTo>
                            <a:lnTo>
                              <a:pt x="14" y="242"/>
                            </a:lnTo>
                            <a:lnTo>
                              <a:pt x="11" y="234"/>
                            </a:lnTo>
                            <a:lnTo>
                              <a:pt x="9" y="224"/>
                            </a:lnTo>
                            <a:lnTo>
                              <a:pt x="6" y="214"/>
                            </a:lnTo>
                            <a:lnTo>
                              <a:pt x="5" y="204"/>
                            </a:lnTo>
                            <a:lnTo>
                              <a:pt x="2" y="193"/>
                            </a:lnTo>
                            <a:lnTo>
                              <a:pt x="1" y="180"/>
                            </a:lnTo>
                            <a:lnTo>
                              <a:pt x="0" y="168"/>
                            </a:lnTo>
                            <a:lnTo>
                              <a:pt x="0" y="153"/>
                            </a:lnTo>
                            <a:lnTo>
                              <a:pt x="0" y="134"/>
                            </a:lnTo>
                            <a:lnTo>
                              <a:pt x="2" y="115"/>
                            </a:lnTo>
                            <a:lnTo>
                              <a:pt x="5" y="102"/>
                            </a:lnTo>
                            <a:lnTo>
                              <a:pt x="7" y="90"/>
                            </a:lnTo>
                            <a:lnTo>
                              <a:pt x="9" y="79"/>
                            </a:lnTo>
                            <a:lnTo>
                              <a:pt x="11" y="71"/>
                            </a:lnTo>
                            <a:lnTo>
                              <a:pt x="15" y="60"/>
                            </a:lnTo>
                            <a:lnTo>
                              <a:pt x="21" y="48"/>
                            </a:lnTo>
                            <a:lnTo>
                              <a:pt x="25" y="39"/>
                            </a:lnTo>
                            <a:lnTo>
                              <a:pt x="29" y="33"/>
                            </a:lnTo>
                            <a:lnTo>
                              <a:pt x="31" y="29"/>
                            </a:lnTo>
                            <a:lnTo>
                              <a:pt x="34" y="25"/>
                            </a:lnTo>
                            <a:lnTo>
                              <a:pt x="37" y="21"/>
                            </a:lnTo>
                            <a:lnTo>
                              <a:pt x="40" y="19"/>
                            </a:lnTo>
                            <a:lnTo>
                              <a:pt x="43" y="16"/>
                            </a:lnTo>
                            <a:lnTo>
                              <a:pt x="46" y="13"/>
                            </a:lnTo>
                            <a:lnTo>
                              <a:pt x="49" y="10"/>
                            </a:lnTo>
                            <a:lnTo>
                              <a:pt x="52" y="7"/>
                            </a:lnTo>
                            <a:lnTo>
                              <a:pt x="54" y="6"/>
                            </a:lnTo>
                            <a:lnTo>
                              <a:pt x="58" y="4"/>
                            </a:lnTo>
                            <a:lnTo>
                              <a:pt x="61" y="2"/>
                            </a:lnTo>
                            <a:lnTo>
                              <a:pt x="64" y="1"/>
                            </a:lnTo>
                            <a:lnTo>
                              <a:pt x="67" y="0"/>
                            </a:lnTo>
                            <a:lnTo>
                              <a:pt x="69" y="0"/>
                            </a:lnTo>
                            <a:lnTo>
                              <a:pt x="72" y="0"/>
                            </a:lnTo>
                          </a:path>
                        </a:pathLst>
                      </a:custGeom>
                      <a:solidFill>
                        <a:srgbClr val="202020"/>
                      </a:solidFill>
                      <a:ln w="12700" cap="rnd">
                        <a:noFill/>
                        <a:round/>
                        <a:headEnd/>
                        <a:tailEnd/>
                      </a:ln>
                    </p:spPr>
                    <p:txBody>
                      <a:bodyPr/>
                      <a:lstStyle/>
                      <a:p>
                        <a:endParaRPr lang="nl-BE"/>
                      </a:p>
                    </p:txBody>
                  </p:sp>
                  <p:sp>
                    <p:nvSpPr>
                      <p:cNvPr id="195" name="Oval 28">
                        <a:extLst>
                          <a:ext uri="{FF2B5EF4-FFF2-40B4-BE49-F238E27FC236}">
                            <a16:creationId xmlns:a16="http://schemas.microsoft.com/office/drawing/2014/main" id="{30E25835-061B-4CA9-95C5-1892CE491D57}"/>
                          </a:ext>
                        </a:extLst>
                      </p:cNvPr>
                      <p:cNvSpPr>
                        <a:spLocks noChangeArrowheads="1"/>
                      </p:cNvSpPr>
                      <p:nvPr/>
                    </p:nvSpPr>
                    <p:spPr bwMode="auto">
                      <a:xfrm>
                        <a:off x="2955" y="3794"/>
                        <a:ext cx="155" cy="310"/>
                      </a:xfrm>
                      <a:prstGeom prst="ellipse">
                        <a:avLst/>
                      </a:prstGeom>
                      <a:solidFill>
                        <a:srgbClr val="404040"/>
                      </a:solidFill>
                      <a:ln w="12700">
                        <a:noFill/>
                        <a:round/>
                        <a:headEnd/>
                        <a:tailEnd/>
                      </a:ln>
                    </p:spPr>
                    <p:txBody>
                      <a:bodyPr wrap="none" anchor="ctr"/>
                      <a:lstStyle/>
                      <a:p>
                        <a:endParaRPr lang="fr-BE" dirty="0"/>
                      </a:p>
                    </p:txBody>
                  </p:sp>
                </p:grpSp>
                <p:grpSp>
                  <p:nvGrpSpPr>
                    <p:cNvPr id="190" name="Group 29">
                      <a:extLst>
                        <a:ext uri="{FF2B5EF4-FFF2-40B4-BE49-F238E27FC236}">
                          <a16:creationId xmlns:a16="http://schemas.microsoft.com/office/drawing/2014/main" id="{7D009599-876A-428B-85E8-B887660F2F72}"/>
                        </a:ext>
                      </a:extLst>
                    </p:cNvPr>
                    <p:cNvGrpSpPr>
                      <a:grpSpLocks/>
                    </p:cNvGrpSpPr>
                    <p:nvPr/>
                  </p:nvGrpSpPr>
                  <p:grpSpPr bwMode="auto">
                    <a:xfrm>
                      <a:off x="2989" y="3859"/>
                      <a:ext cx="87" cy="179"/>
                      <a:chOff x="2989" y="3859"/>
                      <a:chExt cx="87" cy="179"/>
                    </a:xfrm>
                  </p:grpSpPr>
                  <p:sp>
                    <p:nvSpPr>
                      <p:cNvPr id="191" name="Oval 30">
                        <a:extLst>
                          <a:ext uri="{FF2B5EF4-FFF2-40B4-BE49-F238E27FC236}">
                            <a16:creationId xmlns:a16="http://schemas.microsoft.com/office/drawing/2014/main" id="{98DFF6A0-9A73-43DF-BFBF-E3D7B079B1F7}"/>
                          </a:ext>
                        </a:extLst>
                      </p:cNvPr>
                      <p:cNvSpPr>
                        <a:spLocks noChangeArrowheads="1"/>
                      </p:cNvSpPr>
                      <p:nvPr/>
                    </p:nvSpPr>
                    <p:spPr bwMode="auto">
                      <a:xfrm>
                        <a:off x="2989" y="3859"/>
                        <a:ext cx="87" cy="179"/>
                      </a:xfrm>
                      <a:prstGeom prst="ellipse">
                        <a:avLst/>
                      </a:prstGeom>
                      <a:solidFill>
                        <a:srgbClr val="A0A0A0"/>
                      </a:solidFill>
                      <a:ln w="12700">
                        <a:noFill/>
                        <a:round/>
                        <a:headEnd/>
                        <a:tailEnd/>
                      </a:ln>
                    </p:spPr>
                    <p:txBody>
                      <a:bodyPr wrap="none" anchor="ctr"/>
                      <a:lstStyle/>
                      <a:p>
                        <a:endParaRPr lang="fr-BE" dirty="0"/>
                      </a:p>
                    </p:txBody>
                  </p:sp>
                  <p:sp>
                    <p:nvSpPr>
                      <p:cNvPr id="192" name="Oval 31">
                        <a:extLst>
                          <a:ext uri="{FF2B5EF4-FFF2-40B4-BE49-F238E27FC236}">
                            <a16:creationId xmlns:a16="http://schemas.microsoft.com/office/drawing/2014/main" id="{10279313-415E-4453-902D-9ED8AABE3242}"/>
                          </a:ext>
                        </a:extLst>
                      </p:cNvPr>
                      <p:cNvSpPr>
                        <a:spLocks noChangeArrowheads="1"/>
                      </p:cNvSpPr>
                      <p:nvPr/>
                    </p:nvSpPr>
                    <p:spPr bwMode="auto">
                      <a:xfrm>
                        <a:off x="2989" y="3864"/>
                        <a:ext cx="81" cy="168"/>
                      </a:xfrm>
                      <a:prstGeom prst="ellipse">
                        <a:avLst/>
                      </a:prstGeom>
                      <a:solidFill>
                        <a:srgbClr val="808080"/>
                      </a:solidFill>
                      <a:ln w="12700">
                        <a:noFill/>
                        <a:round/>
                        <a:headEnd/>
                        <a:tailEnd/>
                      </a:ln>
                    </p:spPr>
                    <p:txBody>
                      <a:bodyPr wrap="none" anchor="ctr"/>
                      <a:lstStyle/>
                      <a:p>
                        <a:endParaRPr lang="fr-BE" dirty="0"/>
                      </a:p>
                    </p:txBody>
                  </p:sp>
                  <p:sp>
                    <p:nvSpPr>
                      <p:cNvPr id="193" name="Oval 32">
                        <a:extLst>
                          <a:ext uri="{FF2B5EF4-FFF2-40B4-BE49-F238E27FC236}">
                            <a16:creationId xmlns:a16="http://schemas.microsoft.com/office/drawing/2014/main" id="{70BA4774-9851-496A-B864-7A06159872AC}"/>
                          </a:ext>
                        </a:extLst>
                      </p:cNvPr>
                      <p:cNvSpPr>
                        <a:spLocks noChangeArrowheads="1"/>
                      </p:cNvSpPr>
                      <p:nvPr/>
                    </p:nvSpPr>
                    <p:spPr bwMode="auto">
                      <a:xfrm>
                        <a:off x="3029" y="3937"/>
                        <a:ext cx="7" cy="23"/>
                      </a:xfrm>
                      <a:prstGeom prst="ellipse">
                        <a:avLst/>
                      </a:prstGeom>
                      <a:solidFill>
                        <a:srgbClr val="404040"/>
                      </a:solidFill>
                      <a:ln w="12700">
                        <a:noFill/>
                        <a:round/>
                        <a:headEnd/>
                        <a:tailEnd/>
                      </a:ln>
                    </p:spPr>
                    <p:txBody>
                      <a:bodyPr wrap="none" anchor="ctr"/>
                      <a:lstStyle/>
                      <a:p>
                        <a:endParaRPr lang="fr-BE" dirty="0"/>
                      </a:p>
                    </p:txBody>
                  </p:sp>
                </p:grpSp>
              </p:grpSp>
              <p:grpSp>
                <p:nvGrpSpPr>
                  <p:cNvPr id="181" name="Group 33">
                    <a:extLst>
                      <a:ext uri="{FF2B5EF4-FFF2-40B4-BE49-F238E27FC236}">
                        <a16:creationId xmlns:a16="http://schemas.microsoft.com/office/drawing/2014/main" id="{634D380B-FCB7-4516-91CA-496991303A47}"/>
                      </a:ext>
                    </a:extLst>
                  </p:cNvPr>
                  <p:cNvGrpSpPr>
                    <a:grpSpLocks/>
                  </p:cNvGrpSpPr>
                  <p:nvPr/>
                </p:nvGrpSpPr>
                <p:grpSpPr bwMode="auto">
                  <a:xfrm>
                    <a:off x="2974" y="3794"/>
                    <a:ext cx="231" cy="318"/>
                    <a:chOff x="2974" y="3794"/>
                    <a:chExt cx="231" cy="318"/>
                  </a:xfrm>
                </p:grpSpPr>
                <p:grpSp>
                  <p:nvGrpSpPr>
                    <p:cNvPr id="182" name="Group 34">
                      <a:extLst>
                        <a:ext uri="{FF2B5EF4-FFF2-40B4-BE49-F238E27FC236}">
                          <a16:creationId xmlns:a16="http://schemas.microsoft.com/office/drawing/2014/main" id="{D110A294-B573-4AA8-B469-3F37A1EA29E8}"/>
                        </a:ext>
                      </a:extLst>
                    </p:cNvPr>
                    <p:cNvGrpSpPr>
                      <a:grpSpLocks/>
                    </p:cNvGrpSpPr>
                    <p:nvPr/>
                  </p:nvGrpSpPr>
                  <p:grpSpPr bwMode="auto">
                    <a:xfrm>
                      <a:off x="2974" y="3794"/>
                      <a:ext cx="231" cy="318"/>
                      <a:chOff x="2974" y="3794"/>
                      <a:chExt cx="231" cy="318"/>
                    </a:xfrm>
                  </p:grpSpPr>
                  <p:sp>
                    <p:nvSpPr>
                      <p:cNvPr id="187" name="Freeform 35">
                        <a:extLst>
                          <a:ext uri="{FF2B5EF4-FFF2-40B4-BE49-F238E27FC236}">
                            <a16:creationId xmlns:a16="http://schemas.microsoft.com/office/drawing/2014/main" id="{E43789CD-E3A6-4E92-863A-B4D4DD515F8F}"/>
                          </a:ext>
                        </a:extLst>
                      </p:cNvPr>
                      <p:cNvSpPr>
                        <a:spLocks/>
                      </p:cNvSpPr>
                      <p:nvPr/>
                    </p:nvSpPr>
                    <p:spPr bwMode="auto">
                      <a:xfrm>
                        <a:off x="2974" y="3794"/>
                        <a:ext cx="154" cy="318"/>
                      </a:xfrm>
                      <a:custGeom>
                        <a:avLst/>
                        <a:gdLst>
                          <a:gd name="T0" fmla="*/ 72 w 154"/>
                          <a:gd name="T1" fmla="*/ 0 h 318"/>
                          <a:gd name="T2" fmla="*/ 153 w 154"/>
                          <a:gd name="T3" fmla="*/ 0 h 318"/>
                          <a:gd name="T4" fmla="*/ 152 w 154"/>
                          <a:gd name="T5" fmla="*/ 317 h 318"/>
                          <a:gd name="T6" fmla="*/ 72 w 154"/>
                          <a:gd name="T7" fmla="*/ 313 h 318"/>
                          <a:gd name="T8" fmla="*/ 69 w 154"/>
                          <a:gd name="T9" fmla="*/ 313 h 318"/>
                          <a:gd name="T10" fmla="*/ 67 w 154"/>
                          <a:gd name="T11" fmla="*/ 312 h 318"/>
                          <a:gd name="T12" fmla="*/ 63 w 154"/>
                          <a:gd name="T13" fmla="*/ 311 h 318"/>
                          <a:gd name="T14" fmla="*/ 58 w 154"/>
                          <a:gd name="T15" fmla="*/ 309 h 318"/>
                          <a:gd name="T16" fmla="*/ 54 w 154"/>
                          <a:gd name="T17" fmla="*/ 306 h 318"/>
                          <a:gd name="T18" fmla="*/ 49 w 154"/>
                          <a:gd name="T19" fmla="*/ 303 h 318"/>
                          <a:gd name="T20" fmla="*/ 46 w 154"/>
                          <a:gd name="T21" fmla="*/ 300 h 318"/>
                          <a:gd name="T22" fmla="*/ 42 w 154"/>
                          <a:gd name="T23" fmla="*/ 297 h 318"/>
                          <a:gd name="T24" fmla="*/ 38 w 154"/>
                          <a:gd name="T25" fmla="*/ 293 h 318"/>
                          <a:gd name="T26" fmla="*/ 36 w 154"/>
                          <a:gd name="T27" fmla="*/ 289 h 318"/>
                          <a:gd name="T28" fmla="*/ 33 w 154"/>
                          <a:gd name="T29" fmla="*/ 287 h 318"/>
                          <a:gd name="T30" fmla="*/ 29 w 154"/>
                          <a:gd name="T31" fmla="*/ 281 h 318"/>
                          <a:gd name="T32" fmla="*/ 28 w 154"/>
                          <a:gd name="T33" fmla="*/ 275 h 318"/>
                          <a:gd name="T34" fmla="*/ 25 w 154"/>
                          <a:gd name="T35" fmla="*/ 271 h 318"/>
                          <a:gd name="T36" fmla="*/ 22 w 154"/>
                          <a:gd name="T37" fmla="*/ 267 h 318"/>
                          <a:gd name="T38" fmla="*/ 21 w 154"/>
                          <a:gd name="T39" fmla="*/ 263 h 318"/>
                          <a:gd name="T40" fmla="*/ 17 w 154"/>
                          <a:gd name="T41" fmla="*/ 256 h 318"/>
                          <a:gd name="T42" fmla="*/ 14 w 154"/>
                          <a:gd name="T43" fmla="*/ 247 h 318"/>
                          <a:gd name="T44" fmla="*/ 11 w 154"/>
                          <a:gd name="T45" fmla="*/ 239 h 318"/>
                          <a:gd name="T46" fmla="*/ 9 w 154"/>
                          <a:gd name="T47" fmla="*/ 230 h 318"/>
                          <a:gd name="T48" fmla="*/ 7 w 154"/>
                          <a:gd name="T49" fmla="*/ 219 h 318"/>
                          <a:gd name="T50" fmla="*/ 5 w 154"/>
                          <a:gd name="T51" fmla="*/ 209 h 318"/>
                          <a:gd name="T52" fmla="*/ 2 w 154"/>
                          <a:gd name="T53" fmla="*/ 197 h 318"/>
                          <a:gd name="T54" fmla="*/ 1 w 154"/>
                          <a:gd name="T55" fmla="*/ 184 h 318"/>
                          <a:gd name="T56" fmla="*/ 0 w 154"/>
                          <a:gd name="T57" fmla="*/ 172 h 318"/>
                          <a:gd name="T58" fmla="*/ 0 w 154"/>
                          <a:gd name="T59" fmla="*/ 157 h 318"/>
                          <a:gd name="T60" fmla="*/ 1 w 154"/>
                          <a:gd name="T61" fmla="*/ 137 h 318"/>
                          <a:gd name="T62" fmla="*/ 2 w 154"/>
                          <a:gd name="T63" fmla="*/ 118 h 318"/>
                          <a:gd name="T64" fmla="*/ 5 w 154"/>
                          <a:gd name="T65" fmla="*/ 105 h 318"/>
                          <a:gd name="T66" fmla="*/ 7 w 154"/>
                          <a:gd name="T67" fmla="*/ 92 h 318"/>
                          <a:gd name="T68" fmla="*/ 10 w 154"/>
                          <a:gd name="T69" fmla="*/ 81 h 318"/>
                          <a:gd name="T70" fmla="*/ 11 w 154"/>
                          <a:gd name="T71" fmla="*/ 72 h 318"/>
                          <a:gd name="T72" fmla="*/ 15 w 154"/>
                          <a:gd name="T73" fmla="*/ 61 h 318"/>
                          <a:gd name="T74" fmla="*/ 21 w 154"/>
                          <a:gd name="T75" fmla="*/ 49 h 318"/>
                          <a:gd name="T76" fmla="*/ 26 w 154"/>
                          <a:gd name="T77" fmla="*/ 40 h 318"/>
                          <a:gd name="T78" fmla="*/ 29 w 154"/>
                          <a:gd name="T79" fmla="*/ 34 h 318"/>
                          <a:gd name="T80" fmla="*/ 31 w 154"/>
                          <a:gd name="T81" fmla="*/ 30 h 318"/>
                          <a:gd name="T82" fmla="*/ 35 w 154"/>
                          <a:gd name="T83" fmla="*/ 25 h 318"/>
                          <a:gd name="T84" fmla="*/ 37 w 154"/>
                          <a:gd name="T85" fmla="*/ 22 h 318"/>
                          <a:gd name="T86" fmla="*/ 40 w 154"/>
                          <a:gd name="T87" fmla="*/ 19 h 318"/>
                          <a:gd name="T88" fmla="*/ 43 w 154"/>
                          <a:gd name="T89" fmla="*/ 16 h 318"/>
                          <a:gd name="T90" fmla="*/ 46 w 154"/>
                          <a:gd name="T91" fmla="*/ 13 h 318"/>
                          <a:gd name="T92" fmla="*/ 49 w 154"/>
                          <a:gd name="T93" fmla="*/ 10 h 318"/>
                          <a:gd name="T94" fmla="*/ 52 w 154"/>
                          <a:gd name="T95" fmla="*/ 8 h 318"/>
                          <a:gd name="T96" fmla="*/ 55 w 154"/>
                          <a:gd name="T97" fmla="*/ 6 h 318"/>
                          <a:gd name="T98" fmla="*/ 58 w 154"/>
                          <a:gd name="T99" fmla="*/ 4 h 318"/>
                          <a:gd name="T100" fmla="*/ 62 w 154"/>
                          <a:gd name="T101" fmla="*/ 2 h 318"/>
                          <a:gd name="T102" fmla="*/ 64 w 154"/>
                          <a:gd name="T103" fmla="*/ 1 h 318"/>
                          <a:gd name="T104" fmla="*/ 67 w 154"/>
                          <a:gd name="T105" fmla="*/ 0 h 318"/>
                          <a:gd name="T106" fmla="*/ 68 w 154"/>
                          <a:gd name="T107" fmla="*/ 0 h 318"/>
                          <a:gd name="T108" fmla="*/ 72 w 154"/>
                          <a:gd name="T109" fmla="*/ 0 h 3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4"/>
                          <a:gd name="T166" fmla="*/ 0 h 318"/>
                          <a:gd name="T167" fmla="*/ 154 w 154"/>
                          <a:gd name="T168" fmla="*/ 318 h 3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4" h="318">
                            <a:moveTo>
                              <a:pt x="72" y="0"/>
                            </a:moveTo>
                            <a:lnTo>
                              <a:pt x="153" y="0"/>
                            </a:lnTo>
                            <a:lnTo>
                              <a:pt x="152" y="317"/>
                            </a:lnTo>
                            <a:lnTo>
                              <a:pt x="72" y="313"/>
                            </a:lnTo>
                            <a:lnTo>
                              <a:pt x="69" y="313"/>
                            </a:lnTo>
                            <a:lnTo>
                              <a:pt x="67" y="312"/>
                            </a:lnTo>
                            <a:lnTo>
                              <a:pt x="63" y="311"/>
                            </a:lnTo>
                            <a:lnTo>
                              <a:pt x="58" y="309"/>
                            </a:lnTo>
                            <a:lnTo>
                              <a:pt x="54" y="306"/>
                            </a:lnTo>
                            <a:lnTo>
                              <a:pt x="49" y="303"/>
                            </a:lnTo>
                            <a:lnTo>
                              <a:pt x="46" y="300"/>
                            </a:lnTo>
                            <a:lnTo>
                              <a:pt x="42" y="297"/>
                            </a:lnTo>
                            <a:lnTo>
                              <a:pt x="38" y="293"/>
                            </a:lnTo>
                            <a:lnTo>
                              <a:pt x="36" y="289"/>
                            </a:lnTo>
                            <a:lnTo>
                              <a:pt x="33" y="287"/>
                            </a:lnTo>
                            <a:lnTo>
                              <a:pt x="29" y="281"/>
                            </a:lnTo>
                            <a:lnTo>
                              <a:pt x="28" y="275"/>
                            </a:lnTo>
                            <a:lnTo>
                              <a:pt x="25" y="271"/>
                            </a:lnTo>
                            <a:lnTo>
                              <a:pt x="22" y="267"/>
                            </a:lnTo>
                            <a:lnTo>
                              <a:pt x="21" y="263"/>
                            </a:lnTo>
                            <a:lnTo>
                              <a:pt x="17" y="256"/>
                            </a:lnTo>
                            <a:lnTo>
                              <a:pt x="14" y="247"/>
                            </a:lnTo>
                            <a:lnTo>
                              <a:pt x="11" y="239"/>
                            </a:lnTo>
                            <a:lnTo>
                              <a:pt x="9" y="230"/>
                            </a:lnTo>
                            <a:lnTo>
                              <a:pt x="7" y="219"/>
                            </a:lnTo>
                            <a:lnTo>
                              <a:pt x="5" y="209"/>
                            </a:lnTo>
                            <a:lnTo>
                              <a:pt x="2" y="197"/>
                            </a:lnTo>
                            <a:lnTo>
                              <a:pt x="1" y="184"/>
                            </a:lnTo>
                            <a:lnTo>
                              <a:pt x="0" y="172"/>
                            </a:lnTo>
                            <a:lnTo>
                              <a:pt x="0" y="157"/>
                            </a:lnTo>
                            <a:lnTo>
                              <a:pt x="1" y="137"/>
                            </a:lnTo>
                            <a:lnTo>
                              <a:pt x="2" y="118"/>
                            </a:lnTo>
                            <a:lnTo>
                              <a:pt x="5" y="105"/>
                            </a:lnTo>
                            <a:lnTo>
                              <a:pt x="7" y="92"/>
                            </a:lnTo>
                            <a:lnTo>
                              <a:pt x="10" y="81"/>
                            </a:lnTo>
                            <a:lnTo>
                              <a:pt x="11" y="72"/>
                            </a:lnTo>
                            <a:lnTo>
                              <a:pt x="15" y="61"/>
                            </a:lnTo>
                            <a:lnTo>
                              <a:pt x="21" y="49"/>
                            </a:lnTo>
                            <a:lnTo>
                              <a:pt x="26" y="40"/>
                            </a:lnTo>
                            <a:lnTo>
                              <a:pt x="29" y="34"/>
                            </a:lnTo>
                            <a:lnTo>
                              <a:pt x="31" y="30"/>
                            </a:lnTo>
                            <a:lnTo>
                              <a:pt x="35" y="25"/>
                            </a:lnTo>
                            <a:lnTo>
                              <a:pt x="37" y="22"/>
                            </a:lnTo>
                            <a:lnTo>
                              <a:pt x="40" y="19"/>
                            </a:lnTo>
                            <a:lnTo>
                              <a:pt x="43" y="16"/>
                            </a:lnTo>
                            <a:lnTo>
                              <a:pt x="46" y="13"/>
                            </a:lnTo>
                            <a:lnTo>
                              <a:pt x="49" y="10"/>
                            </a:lnTo>
                            <a:lnTo>
                              <a:pt x="52" y="8"/>
                            </a:lnTo>
                            <a:lnTo>
                              <a:pt x="55" y="6"/>
                            </a:lnTo>
                            <a:lnTo>
                              <a:pt x="58" y="4"/>
                            </a:lnTo>
                            <a:lnTo>
                              <a:pt x="62" y="2"/>
                            </a:lnTo>
                            <a:lnTo>
                              <a:pt x="64" y="1"/>
                            </a:lnTo>
                            <a:lnTo>
                              <a:pt x="67" y="0"/>
                            </a:lnTo>
                            <a:lnTo>
                              <a:pt x="68" y="0"/>
                            </a:lnTo>
                            <a:lnTo>
                              <a:pt x="72" y="0"/>
                            </a:lnTo>
                          </a:path>
                        </a:pathLst>
                      </a:custGeom>
                      <a:solidFill>
                        <a:srgbClr val="202020"/>
                      </a:solidFill>
                      <a:ln w="12700" cap="rnd">
                        <a:noFill/>
                        <a:round/>
                        <a:headEnd/>
                        <a:tailEnd/>
                      </a:ln>
                    </p:spPr>
                    <p:txBody>
                      <a:bodyPr/>
                      <a:lstStyle/>
                      <a:p>
                        <a:endParaRPr lang="nl-BE"/>
                      </a:p>
                    </p:txBody>
                  </p:sp>
                  <p:sp>
                    <p:nvSpPr>
                      <p:cNvPr id="188" name="Oval 36">
                        <a:extLst>
                          <a:ext uri="{FF2B5EF4-FFF2-40B4-BE49-F238E27FC236}">
                            <a16:creationId xmlns:a16="http://schemas.microsoft.com/office/drawing/2014/main" id="{61AAB3D5-FBAC-42A9-8F47-0559356BC07B}"/>
                          </a:ext>
                        </a:extLst>
                      </p:cNvPr>
                      <p:cNvSpPr>
                        <a:spLocks noChangeArrowheads="1"/>
                      </p:cNvSpPr>
                      <p:nvPr/>
                    </p:nvSpPr>
                    <p:spPr bwMode="auto">
                      <a:xfrm>
                        <a:off x="3051" y="3794"/>
                        <a:ext cx="154" cy="318"/>
                      </a:xfrm>
                      <a:prstGeom prst="ellipse">
                        <a:avLst/>
                      </a:prstGeom>
                      <a:solidFill>
                        <a:srgbClr val="404040"/>
                      </a:solidFill>
                      <a:ln w="12700">
                        <a:noFill/>
                        <a:round/>
                        <a:headEnd/>
                        <a:tailEnd/>
                      </a:ln>
                    </p:spPr>
                    <p:txBody>
                      <a:bodyPr wrap="none" anchor="ctr"/>
                      <a:lstStyle/>
                      <a:p>
                        <a:endParaRPr lang="fr-BE" dirty="0"/>
                      </a:p>
                    </p:txBody>
                  </p:sp>
                </p:grpSp>
                <p:grpSp>
                  <p:nvGrpSpPr>
                    <p:cNvPr id="183" name="Group 37">
                      <a:extLst>
                        <a:ext uri="{FF2B5EF4-FFF2-40B4-BE49-F238E27FC236}">
                          <a16:creationId xmlns:a16="http://schemas.microsoft.com/office/drawing/2014/main" id="{551FEBB3-B0F8-4B26-BD2D-ED6E16146B91}"/>
                        </a:ext>
                      </a:extLst>
                    </p:cNvPr>
                    <p:cNvGrpSpPr>
                      <a:grpSpLocks/>
                    </p:cNvGrpSpPr>
                    <p:nvPr/>
                  </p:nvGrpSpPr>
                  <p:grpSpPr bwMode="auto">
                    <a:xfrm>
                      <a:off x="3084" y="3860"/>
                      <a:ext cx="88" cy="184"/>
                      <a:chOff x="3084" y="3860"/>
                      <a:chExt cx="88" cy="184"/>
                    </a:xfrm>
                  </p:grpSpPr>
                  <p:sp>
                    <p:nvSpPr>
                      <p:cNvPr id="184" name="Oval 38">
                        <a:extLst>
                          <a:ext uri="{FF2B5EF4-FFF2-40B4-BE49-F238E27FC236}">
                            <a16:creationId xmlns:a16="http://schemas.microsoft.com/office/drawing/2014/main" id="{7887471E-1902-407B-B5DA-4C0F36074439}"/>
                          </a:ext>
                        </a:extLst>
                      </p:cNvPr>
                      <p:cNvSpPr>
                        <a:spLocks noChangeArrowheads="1"/>
                      </p:cNvSpPr>
                      <p:nvPr/>
                    </p:nvSpPr>
                    <p:spPr bwMode="auto">
                      <a:xfrm>
                        <a:off x="3084" y="3860"/>
                        <a:ext cx="88" cy="184"/>
                      </a:xfrm>
                      <a:prstGeom prst="ellipse">
                        <a:avLst/>
                      </a:prstGeom>
                      <a:solidFill>
                        <a:srgbClr val="A0A0A0"/>
                      </a:solidFill>
                      <a:ln w="12700">
                        <a:noFill/>
                        <a:round/>
                        <a:headEnd/>
                        <a:tailEnd/>
                      </a:ln>
                    </p:spPr>
                    <p:txBody>
                      <a:bodyPr wrap="none" anchor="ctr"/>
                      <a:lstStyle/>
                      <a:p>
                        <a:endParaRPr lang="fr-BE" dirty="0"/>
                      </a:p>
                    </p:txBody>
                  </p:sp>
                  <p:sp>
                    <p:nvSpPr>
                      <p:cNvPr id="185" name="Oval 39">
                        <a:extLst>
                          <a:ext uri="{FF2B5EF4-FFF2-40B4-BE49-F238E27FC236}">
                            <a16:creationId xmlns:a16="http://schemas.microsoft.com/office/drawing/2014/main" id="{C258FB3E-5E29-4E51-9AF3-BD13B4F3CD0B}"/>
                          </a:ext>
                        </a:extLst>
                      </p:cNvPr>
                      <p:cNvSpPr>
                        <a:spLocks noChangeArrowheads="1"/>
                      </p:cNvSpPr>
                      <p:nvPr/>
                    </p:nvSpPr>
                    <p:spPr bwMode="auto">
                      <a:xfrm>
                        <a:off x="3084" y="3866"/>
                        <a:ext cx="81" cy="171"/>
                      </a:xfrm>
                      <a:prstGeom prst="ellipse">
                        <a:avLst/>
                      </a:prstGeom>
                      <a:solidFill>
                        <a:srgbClr val="808080"/>
                      </a:solidFill>
                      <a:ln w="12700">
                        <a:noFill/>
                        <a:round/>
                        <a:headEnd/>
                        <a:tailEnd/>
                      </a:ln>
                    </p:spPr>
                    <p:txBody>
                      <a:bodyPr wrap="none" anchor="ctr"/>
                      <a:lstStyle/>
                      <a:p>
                        <a:endParaRPr lang="fr-BE" dirty="0"/>
                      </a:p>
                    </p:txBody>
                  </p:sp>
                  <p:sp>
                    <p:nvSpPr>
                      <p:cNvPr id="186" name="Oval 40">
                        <a:extLst>
                          <a:ext uri="{FF2B5EF4-FFF2-40B4-BE49-F238E27FC236}">
                            <a16:creationId xmlns:a16="http://schemas.microsoft.com/office/drawing/2014/main" id="{A799DB2B-0E2A-4999-B8F4-301EF8F163FA}"/>
                          </a:ext>
                        </a:extLst>
                      </p:cNvPr>
                      <p:cNvSpPr>
                        <a:spLocks noChangeArrowheads="1"/>
                      </p:cNvSpPr>
                      <p:nvPr/>
                    </p:nvSpPr>
                    <p:spPr bwMode="auto">
                      <a:xfrm>
                        <a:off x="3124" y="3940"/>
                        <a:ext cx="8" cy="25"/>
                      </a:xfrm>
                      <a:prstGeom prst="ellipse">
                        <a:avLst/>
                      </a:prstGeom>
                      <a:solidFill>
                        <a:srgbClr val="404040"/>
                      </a:solidFill>
                      <a:ln w="12700">
                        <a:noFill/>
                        <a:round/>
                        <a:headEnd/>
                        <a:tailEnd/>
                      </a:ln>
                    </p:spPr>
                    <p:txBody>
                      <a:bodyPr wrap="none" anchor="ctr"/>
                      <a:lstStyle/>
                      <a:p>
                        <a:endParaRPr lang="fr-BE" dirty="0"/>
                      </a:p>
                    </p:txBody>
                  </p:sp>
                </p:grpSp>
              </p:grpSp>
            </p:grpSp>
            <p:grpSp>
              <p:nvGrpSpPr>
                <p:cNvPr id="163" name="Group 41">
                  <a:extLst>
                    <a:ext uri="{FF2B5EF4-FFF2-40B4-BE49-F238E27FC236}">
                      <a16:creationId xmlns:a16="http://schemas.microsoft.com/office/drawing/2014/main" id="{0A35EF57-972C-4731-9810-ECC9A933AA13}"/>
                    </a:ext>
                  </a:extLst>
                </p:cNvPr>
                <p:cNvGrpSpPr>
                  <a:grpSpLocks/>
                </p:cNvGrpSpPr>
                <p:nvPr/>
              </p:nvGrpSpPr>
              <p:grpSpPr bwMode="auto">
                <a:xfrm>
                  <a:off x="2709" y="3804"/>
                  <a:ext cx="343" cy="332"/>
                  <a:chOff x="2709" y="3804"/>
                  <a:chExt cx="343" cy="332"/>
                </a:xfrm>
              </p:grpSpPr>
              <p:grpSp>
                <p:nvGrpSpPr>
                  <p:cNvPr id="164" name="Group 42">
                    <a:extLst>
                      <a:ext uri="{FF2B5EF4-FFF2-40B4-BE49-F238E27FC236}">
                        <a16:creationId xmlns:a16="http://schemas.microsoft.com/office/drawing/2014/main" id="{3DAB9538-E7BE-4B93-9ECA-7F17EC7C8EBE}"/>
                      </a:ext>
                    </a:extLst>
                  </p:cNvPr>
                  <p:cNvGrpSpPr>
                    <a:grpSpLocks/>
                  </p:cNvGrpSpPr>
                  <p:nvPr/>
                </p:nvGrpSpPr>
                <p:grpSpPr bwMode="auto">
                  <a:xfrm>
                    <a:off x="2709" y="3804"/>
                    <a:ext cx="243" cy="325"/>
                    <a:chOff x="2709" y="3804"/>
                    <a:chExt cx="243" cy="325"/>
                  </a:xfrm>
                </p:grpSpPr>
                <p:grpSp>
                  <p:nvGrpSpPr>
                    <p:cNvPr id="173" name="Group 43">
                      <a:extLst>
                        <a:ext uri="{FF2B5EF4-FFF2-40B4-BE49-F238E27FC236}">
                          <a16:creationId xmlns:a16="http://schemas.microsoft.com/office/drawing/2014/main" id="{9CF953B1-9F46-4A13-A8B0-42E5A67F0E61}"/>
                        </a:ext>
                      </a:extLst>
                    </p:cNvPr>
                    <p:cNvGrpSpPr>
                      <a:grpSpLocks/>
                    </p:cNvGrpSpPr>
                    <p:nvPr/>
                  </p:nvGrpSpPr>
                  <p:grpSpPr bwMode="auto">
                    <a:xfrm>
                      <a:off x="2709" y="3804"/>
                      <a:ext cx="243" cy="325"/>
                      <a:chOff x="2709" y="3804"/>
                      <a:chExt cx="243" cy="325"/>
                    </a:xfrm>
                  </p:grpSpPr>
                  <p:sp>
                    <p:nvSpPr>
                      <p:cNvPr id="178" name="Freeform 44">
                        <a:extLst>
                          <a:ext uri="{FF2B5EF4-FFF2-40B4-BE49-F238E27FC236}">
                            <a16:creationId xmlns:a16="http://schemas.microsoft.com/office/drawing/2014/main" id="{E4500063-DA0D-4A64-A9A3-873036230239}"/>
                          </a:ext>
                        </a:extLst>
                      </p:cNvPr>
                      <p:cNvSpPr>
                        <a:spLocks/>
                      </p:cNvSpPr>
                      <p:nvPr/>
                    </p:nvSpPr>
                    <p:spPr bwMode="auto">
                      <a:xfrm>
                        <a:off x="2709" y="3804"/>
                        <a:ext cx="161" cy="325"/>
                      </a:xfrm>
                      <a:custGeom>
                        <a:avLst/>
                        <a:gdLst>
                          <a:gd name="T0" fmla="*/ 76 w 161"/>
                          <a:gd name="T1" fmla="*/ 0 h 325"/>
                          <a:gd name="T2" fmla="*/ 160 w 161"/>
                          <a:gd name="T3" fmla="*/ 0 h 325"/>
                          <a:gd name="T4" fmla="*/ 159 w 161"/>
                          <a:gd name="T5" fmla="*/ 324 h 325"/>
                          <a:gd name="T6" fmla="*/ 76 w 161"/>
                          <a:gd name="T7" fmla="*/ 321 h 325"/>
                          <a:gd name="T8" fmla="*/ 73 w 161"/>
                          <a:gd name="T9" fmla="*/ 320 h 325"/>
                          <a:gd name="T10" fmla="*/ 70 w 161"/>
                          <a:gd name="T11" fmla="*/ 320 h 325"/>
                          <a:gd name="T12" fmla="*/ 66 w 161"/>
                          <a:gd name="T13" fmla="*/ 318 h 325"/>
                          <a:gd name="T14" fmla="*/ 61 w 161"/>
                          <a:gd name="T15" fmla="*/ 317 h 325"/>
                          <a:gd name="T16" fmla="*/ 56 w 161"/>
                          <a:gd name="T17" fmla="*/ 313 h 325"/>
                          <a:gd name="T18" fmla="*/ 51 w 161"/>
                          <a:gd name="T19" fmla="*/ 310 h 325"/>
                          <a:gd name="T20" fmla="*/ 48 w 161"/>
                          <a:gd name="T21" fmla="*/ 307 h 325"/>
                          <a:gd name="T22" fmla="*/ 44 w 161"/>
                          <a:gd name="T23" fmla="*/ 304 h 325"/>
                          <a:gd name="T24" fmla="*/ 40 w 161"/>
                          <a:gd name="T25" fmla="*/ 300 h 325"/>
                          <a:gd name="T26" fmla="*/ 38 w 161"/>
                          <a:gd name="T27" fmla="*/ 296 h 325"/>
                          <a:gd name="T28" fmla="*/ 35 w 161"/>
                          <a:gd name="T29" fmla="*/ 293 h 325"/>
                          <a:gd name="T30" fmla="*/ 31 w 161"/>
                          <a:gd name="T31" fmla="*/ 288 h 325"/>
                          <a:gd name="T32" fmla="*/ 29 w 161"/>
                          <a:gd name="T33" fmla="*/ 282 h 325"/>
                          <a:gd name="T34" fmla="*/ 26 w 161"/>
                          <a:gd name="T35" fmla="*/ 277 h 325"/>
                          <a:gd name="T36" fmla="*/ 24 w 161"/>
                          <a:gd name="T37" fmla="*/ 273 h 325"/>
                          <a:gd name="T38" fmla="*/ 22 w 161"/>
                          <a:gd name="T39" fmla="*/ 269 h 325"/>
                          <a:gd name="T40" fmla="*/ 18 w 161"/>
                          <a:gd name="T41" fmla="*/ 262 h 325"/>
                          <a:gd name="T42" fmla="*/ 15 w 161"/>
                          <a:gd name="T43" fmla="*/ 253 h 325"/>
                          <a:gd name="T44" fmla="*/ 12 w 161"/>
                          <a:gd name="T45" fmla="*/ 244 h 325"/>
                          <a:gd name="T46" fmla="*/ 10 w 161"/>
                          <a:gd name="T47" fmla="*/ 234 h 325"/>
                          <a:gd name="T48" fmla="*/ 7 w 161"/>
                          <a:gd name="T49" fmla="*/ 224 h 325"/>
                          <a:gd name="T50" fmla="*/ 5 w 161"/>
                          <a:gd name="T51" fmla="*/ 214 h 325"/>
                          <a:gd name="T52" fmla="*/ 3 w 161"/>
                          <a:gd name="T53" fmla="*/ 202 h 325"/>
                          <a:gd name="T54" fmla="*/ 1 w 161"/>
                          <a:gd name="T55" fmla="*/ 188 h 325"/>
                          <a:gd name="T56" fmla="*/ 0 w 161"/>
                          <a:gd name="T57" fmla="*/ 176 h 325"/>
                          <a:gd name="T58" fmla="*/ 0 w 161"/>
                          <a:gd name="T59" fmla="*/ 160 h 325"/>
                          <a:gd name="T60" fmla="*/ 1 w 161"/>
                          <a:gd name="T61" fmla="*/ 140 h 325"/>
                          <a:gd name="T62" fmla="*/ 3 w 161"/>
                          <a:gd name="T63" fmla="*/ 121 h 325"/>
                          <a:gd name="T64" fmla="*/ 5 w 161"/>
                          <a:gd name="T65" fmla="*/ 107 h 325"/>
                          <a:gd name="T66" fmla="*/ 8 w 161"/>
                          <a:gd name="T67" fmla="*/ 94 h 325"/>
                          <a:gd name="T68" fmla="*/ 10 w 161"/>
                          <a:gd name="T69" fmla="*/ 83 h 325"/>
                          <a:gd name="T70" fmla="*/ 12 w 161"/>
                          <a:gd name="T71" fmla="*/ 74 h 325"/>
                          <a:gd name="T72" fmla="*/ 16 w 161"/>
                          <a:gd name="T73" fmla="*/ 62 h 325"/>
                          <a:gd name="T74" fmla="*/ 22 w 161"/>
                          <a:gd name="T75" fmla="*/ 51 h 325"/>
                          <a:gd name="T76" fmla="*/ 27 w 161"/>
                          <a:gd name="T77" fmla="*/ 41 h 325"/>
                          <a:gd name="T78" fmla="*/ 30 w 161"/>
                          <a:gd name="T79" fmla="*/ 34 h 325"/>
                          <a:gd name="T80" fmla="*/ 33 w 161"/>
                          <a:gd name="T81" fmla="*/ 30 h 325"/>
                          <a:gd name="T82" fmla="*/ 36 w 161"/>
                          <a:gd name="T83" fmla="*/ 25 h 325"/>
                          <a:gd name="T84" fmla="*/ 39 w 161"/>
                          <a:gd name="T85" fmla="*/ 22 h 325"/>
                          <a:gd name="T86" fmla="*/ 42 w 161"/>
                          <a:gd name="T87" fmla="*/ 20 h 325"/>
                          <a:gd name="T88" fmla="*/ 45 w 161"/>
                          <a:gd name="T89" fmla="*/ 16 h 325"/>
                          <a:gd name="T90" fmla="*/ 49 w 161"/>
                          <a:gd name="T91" fmla="*/ 13 h 325"/>
                          <a:gd name="T92" fmla="*/ 52 w 161"/>
                          <a:gd name="T93" fmla="*/ 10 h 325"/>
                          <a:gd name="T94" fmla="*/ 55 w 161"/>
                          <a:gd name="T95" fmla="*/ 8 h 325"/>
                          <a:gd name="T96" fmla="*/ 58 w 161"/>
                          <a:gd name="T97" fmla="*/ 6 h 325"/>
                          <a:gd name="T98" fmla="*/ 61 w 161"/>
                          <a:gd name="T99" fmla="*/ 4 h 325"/>
                          <a:gd name="T100" fmla="*/ 65 w 161"/>
                          <a:gd name="T101" fmla="*/ 2 h 325"/>
                          <a:gd name="T102" fmla="*/ 68 w 161"/>
                          <a:gd name="T103" fmla="*/ 1 h 325"/>
                          <a:gd name="T104" fmla="*/ 70 w 161"/>
                          <a:gd name="T105" fmla="*/ 0 h 325"/>
                          <a:gd name="T106" fmla="*/ 72 w 161"/>
                          <a:gd name="T107" fmla="*/ 0 h 325"/>
                          <a:gd name="T108" fmla="*/ 76 w 161"/>
                          <a:gd name="T109" fmla="*/ 0 h 32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1"/>
                          <a:gd name="T166" fmla="*/ 0 h 325"/>
                          <a:gd name="T167" fmla="*/ 161 w 161"/>
                          <a:gd name="T168" fmla="*/ 325 h 32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1" h="325">
                            <a:moveTo>
                              <a:pt x="76" y="0"/>
                            </a:moveTo>
                            <a:lnTo>
                              <a:pt x="160" y="0"/>
                            </a:lnTo>
                            <a:lnTo>
                              <a:pt x="159" y="324"/>
                            </a:lnTo>
                            <a:lnTo>
                              <a:pt x="76" y="321"/>
                            </a:lnTo>
                            <a:lnTo>
                              <a:pt x="73" y="320"/>
                            </a:lnTo>
                            <a:lnTo>
                              <a:pt x="70" y="320"/>
                            </a:lnTo>
                            <a:lnTo>
                              <a:pt x="66" y="318"/>
                            </a:lnTo>
                            <a:lnTo>
                              <a:pt x="61" y="317"/>
                            </a:lnTo>
                            <a:lnTo>
                              <a:pt x="56" y="313"/>
                            </a:lnTo>
                            <a:lnTo>
                              <a:pt x="51" y="310"/>
                            </a:lnTo>
                            <a:lnTo>
                              <a:pt x="48" y="307"/>
                            </a:lnTo>
                            <a:lnTo>
                              <a:pt x="44" y="304"/>
                            </a:lnTo>
                            <a:lnTo>
                              <a:pt x="40" y="300"/>
                            </a:lnTo>
                            <a:lnTo>
                              <a:pt x="38" y="296"/>
                            </a:lnTo>
                            <a:lnTo>
                              <a:pt x="35" y="293"/>
                            </a:lnTo>
                            <a:lnTo>
                              <a:pt x="31" y="288"/>
                            </a:lnTo>
                            <a:lnTo>
                              <a:pt x="29" y="282"/>
                            </a:lnTo>
                            <a:lnTo>
                              <a:pt x="26" y="277"/>
                            </a:lnTo>
                            <a:lnTo>
                              <a:pt x="24" y="273"/>
                            </a:lnTo>
                            <a:lnTo>
                              <a:pt x="22" y="269"/>
                            </a:lnTo>
                            <a:lnTo>
                              <a:pt x="18" y="262"/>
                            </a:lnTo>
                            <a:lnTo>
                              <a:pt x="15" y="253"/>
                            </a:lnTo>
                            <a:lnTo>
                              <a:pt x="12" y="244"/>
                            </a:lnTo>
                            <a:lnTo>
                              <a:pt x="10" y="234"/>
                            </a:lnTo>
                            <a:lnTo>
                              <a:pt x="7" y="224"/>
                            </a:lnTo>
                            <a:lnTo>
                              <a:pt x="5" y="214"/>
                            </a:lnTo>
                            <a:lnTo>
                              <a:pt x="3" y="202"/>
                            </a:lnTo>
                            <a:lnTo>
                              <a:pt x="1" y="188"/>
                            </a:lnTo>
                            <a:lnTo>
                              <a:pt x="0" y="176"/>
                            </a:lnTo>
                            <a:lnTo>
                              <a:pt x="0" y="160"/>
                            </a:lnTo>
                            <a:lnTo>
                              <a:pt x="1" y="140"/>
                            </a:lnTo>
                            <a:lnTo>
                              <a:pt x="3" y="121"/>
                            </a:lnTo>
                            <a:lnTo>
                              <a:pt x="5" y="107"/>
                            </a:lnTo>
                            <a:lnTo>
                              <a:pt x="8" y="94"/>
                            </a:lnTo>
                            <a:lnTo>
                              <a:pt x="10" y="83"/>
                            </a:lnTo>
                            <a:lnTo>
                              <a:pt x="12" y="74"/>
                            </a:lnTo>
                            <a:lnTo>
                              <a:pt x="16" y="62"/>
                            </a:lnTo>
                            <a:lnTo>
                              <a:pt x="22" y="51"/>
                            </a:lnTo>
                            <a:lnTo>
                              <a:pt x="27" y="41"/>
                            </a:lnTo>
                            <a:lnTo>
                              <a:pt x="30" y="34"/>
                            </a:lnTo>
                            <a:lnTo>
                              <a:pt x="33" y="30"/>
                            </a:lnTo>
                            <a:lnTo>
                              <a:pt x="36" y="25"/>
                            </a:lnTo>
                            <a:lnTo>
                              <a:pt x="39" y="22"/>
                            </a:lnTo>
                            <a:lnTo>
                              <a:pt x="42" y="20"/>
                            </a:lnTo>
                            <a:lnTo>
                              <a:pt x="45" y="16"/>
                            </a:lnTo>
                            <a:lnTo>
                              <a:pt x="49" y="13"/>
                            </a:lnTo>
                            <a:lnTo>
                              <a:pt x="52" y="10"/>
                            </a:lnTo>
                            <a:lnTo>
                              <a:pt x="55" y="8"/>
                            </a:lnTo>
                            <a:lnTo>
                              <a:pt x="58" y="6"/>
                            </a:lnTo>
                            <a:lnTo>
                              <a:pt x="61" y="4"/>
                            </a:lnTo>
                            <a:lnTo>
                              <a:pt x="65" y="2"/>
                            </a:lnTo>
                            <a:lnTo>
                              <a:pt x="68" y="1"/>
                            </a:lnTo>
                            <a:lnTo>
                              <a:pt x="70" y="0"/>
                            </a:lnTo>
                            <a:lnTo>
                              <a:pt x="72" y="0"/>
                            </a:lnTo>
                            <a:lnTo>
                              <a:pt x="76" y="0"/>
                            </a:lnTo>
                          </a:path>
                        </a:pathLst>
                      </a:custGeom>
                      <a:solidFill>
                        <a:srgbClr val="202020"/>
                      </a:solidFill>
                      <a:ln w="12700" cap="rnd">
                        <a:noFill/>
                        <a:round/>
                        <a:headEnd/>
                        <a:tailEnd/>
                      </a:ln>
                    </p:spPr>
                    <p:txBody>
                      <a:bodyPr/>
                      <a:lstStyle/>
                      <a:p>
                        <a:endParaRPr lang="nl-BE"/>
                      </a:p>
                    </p:txBody>
                  </p:sp>
                  <p:sp>
                    <p:nvSpPr>
                      <p:cNvPr id="179" name="Oval 45">
                        <a:extLst>
                          <a:ext uri="{FF2B5EF4-FFF2-40B4-BE49-F238E27FC236}">
                            <a16:creationId xmlns:a16="http://schemas.microsoft.com/office/drawing/2014/main" id="{A585A5F2-12BC-484C-AB08-562B3A707436}"/>
                          </a:ext>
                        </a:extLst>
                      </p:cNvPr>
                      <p:cNvSpPr>
                        <a:spLocks noChangeArrowheads="1"/>
                      </p:cNvSpPr>
                      <p:nvPr/>
                    </p:nvSpPr>
                    <p:spPr bwMode="auto">
                      <a:xfrm>
                        <a:off x="2789" y="3804"/>
                        <a:ext cx="163" cy="325"/>
                      </a:xfrm>
                      <a:prstGeom prst="ellipse">
                        <a:avLst/>
                      </a:prstGeom>
                      <a:solidFill>
                        <a:srgbClr val="404040"/>
                      </a:solidFill>
                      <a:ln w="12700">
                        <a:noFill/>
                        <a:round/>
                        <a:headEnd/>
                        <a:tailEnd/>
                      </a:ln>
                    </p:spPr>
                    <p:txBody>
                      <a:bodyPr wrap="none" anchor="ctr"/>
                      <a:lstStyle/>
                      <a:p>
                        <a:endParaRPr lang="fr-BE" dirty="0"/>
                      </a:p>
                    </p:txBody>
                  </p:sp>
                </p:grpSp>
                <p:grpSp>
                  <p:nvGrpSpPr>
                    <p:cNvPr id="174" name="Group 46">
                      <a:extLst>
                        <a:ext uri="{FF2B5EF4-FFF2-40B4-BE49-F238E27FC236}">
                          <a16:creationId xmlns:a16="http://schemas.microsoft.com/office/drawing/2014/main" id="{8482B918-2220-4D91-8903-6FB8B64BA525}"/>
                        </a:ext>
                      </a:extLst>
                    </p:cNvPr>
                    <p:cNvGrpSpPr>
                      <a:grpSpLocks/>
                    </p:cNvGrpSpPr>
                    <p:nvPr/>
                  </p:nvGrpSpPr>
                  <p:grpSpPr bwMode="auto">
                    <a:xfrm>
                      <a:off x="2825" y="3872"/>
                      <a:ext cx="91" cy="188"/>
                      <a:chOff x="2825" y="3872"/>
                      <a:chExt cx="91" cy="188"/>
                    </a:xfrm>
                  </p:grpSpPr>
                  <p:sp>
                    <p:nvSpPr>
                      <p:cNvPr id="175" name="Oval 47">
                        <a:extLst>
                          <a:ext uri="{FF2B5EF4-FFF2-40B4-BE49-F238E27FC236}">
                            <a16:creationId xmlns:a16="http://schemas.microsoft.com/office/drawing/2014/main" id="{8E435483-89D0-40B6-B9BE-26E58ACC5999}"/>
                          </a:ext>
                        </a:extLst>
                      </p:cNvPr>
                      <p:cNvSpPr>
                        <a:spLocks noChangeArrowheads="1"/>
                      </p:cNvSpPr>
                      <p:nvPr/>
                    </p:nvSpPr>
                    <p:spPr bwMode="auto">
                      <a:xfrm>
                        <a:off x="2825" y="3872"/>
                        <a:ext cx="91" cy="188"/>
                      </a:xfrm>
                      <a:prstGeom prst="ellipse">
                        <a:avLst/>
                      </a:prstGeom>
                      <a:solidFill>
                        <a:srgbClr val="A0A0A0"/>
                      </a:solidFill>
                      <a:ln w="12700">
                        <a:noFill/>
                        <a:round/>
                        <a:headEnd/>
                        <a:tailEnd/>
                      </a:ln>
                    </p:spPr>
                    <p:txBody>
                      <a:bodyPr wrap="none" anchor="ctr"/>
                      <a:lstStyle/>
                      <a:p>
                        <a:endParaRPr lang="fr-BE" dirty="0"/>
                      </a:p>
                    </p:txBody>
                  </p:sp>
                  <p:sp>
                    <p:nvSpPr>
                      <p:cNvPr id="176" name="Oval 48">
                        <a:extLst>
                          <a:ext uri="{FF2B5EF4-FFF2-40B4-BE49-F238E27FC236}">
                            <a16:creationId xmlns:a16="http://schemas.microsoft.com/office/drawing/2014/main" id="{8519E608-EB67-420C-A934-D762343591AF}"/>
                          </a:ext>
                        </a:extLst>
                      </p:cNvPr>
                      <p:cNvSpPr>
                        <a:spLocks noChangeArrowheads="1"/>
                      </p:cNvSpPr>
                      <p:nvPr/>
                    </p:nvSpPr>
                    <p:spPr bwMode="auto">
                      <a:xfrm>
                        <a:off x="2825" y="3877"/>
                        <a:ext cx="84" cy="176"/>
                      </a:xfrm>
                      <a:prstGeom prst="ellipse">
                        <a:avLst/>
                      </a:prstGeom>
                      <a:solidFill>
                        <a:srgbClr val="808080"/>
                      </a:solidFill>
                      <a:ln w="12700">
                        <a:noFill/>
                        <a:round/>
                        <a:headEnd/>
                        <a:tailEnd/>
                      </a:ln>
                    </p:spPr>
                    <p:txBody>
                      <a:bodyPr wrap="none" anchor="ctr"/>
                      <a:lstStyle/>
                      <a:p>
                        <a:endParaRPr lang="fr-BE" dirty="0"/>
                      </a:p>
                    </p:txBody>
                  </p:sp>
                  <p:sp>
                    <p:nvSpPr>
                      <p:cNvPr id="177" name="Oval 49">
                        <a:extLst>
                          <a:ext uri="{FF2B5EF4-FFF2-40B4-BE49-F238E27FC236}">
                            <a16:creationId xmlns:a16="http://schemas.microsoft.com/office/drawing/2014/main" id="{5061BB56-F148-4BEE-8F6D-348A0558AE45}"/>
                          </a:ext>
                        </a:extLst>
                      </p:cNvPr>
                      <p:cNvSpPr>
                        <a:spLocks noChangeArrowheads="1"/>
                      </p:cNvSpPr>
                      <p:nvPr/>
                    </p:nvSpPr>
                    <p:spPr bwMode="auto">
                      <a:xfrm>
                        <a:off x="2866" y="3953"/>
                        <a:ext cx="8" cy="26"/>
                      </a:xfrm>
                      <a:prstGeom prst="ellipse">
                        <a:avLst/>
                      </a:prstGeom>
                      <a:solidFill>
                        <a:srgbClr val="404040"/>
                      </a:solidFill>
                      <a:ln w="12700">
                        <a:noFill/>
                        <a:round/>
                        <a:headEnd/>
                        <a:tailEnd/>
                      </a:ln>
                    </p:spPr>
                    <p:txBody>
                      <a:bodyPr wrap="none" anchor="ctr"/>
                      <a:lstStyle/>
                      <a:p>
                        <a:endParaRPr lang="fr-BE" dirty="0"/>
                      </a:p>
                    </p:txBody>
                  </p:sp>
                </p:grpSp>
              </p:grpSp>
              <p:grpSp>
                <p:nvGrpSpPr>
                  <p:cNvPr id="165" name="Group 50">
                    <a:extLst>
                      <a:ext uri="{FF2B5EF4-FFF2-40B4-BE49-F238E27FC236}">
                        <a16:creationId xmlns:a16="http://schemas.microsoft.com/office/drawing/2014/main" id="{D477DEC3-162A-4A1B-A6B2-543CACF0B1F7}"/>
                      </a:ext>
                    </a:extLst>
                  </p:cNvPr>
                  <p:cNvGrpSpPr>
                    <a:grpSpLocks/>
                  </p:cNvGrpSpPr>
                  <p:nvPr/>
                </p:nvGrpSpPr>
                <p:grpSpPr bwMode="auto">
                  <a:xfrm>
                    <a:off x="2809" y="3804"/>
                    <a:ext cx="243" cy="332"/>
                    <a:chOff x="2809" y="3804"/>
                    <a:chExt cx="243" cy="332"/>
                  </a:xfrm>
                </p:grpSpPr>
                <p:grpSp>
                  <p:nvGrpSpPr>
                    <p:cNvPr id="166" name="Group 51">
                      <a:extLst>
                        <a:ext uri="{FF2B5EF4-FFF2-40B4-BE49-F238E27FC236}">
                          <a16:creationId xmlns:a16="http://schemas.microsoft.com/office/drawing/2014/main" id="{23227D51-1CE9-4E8C-B8F5-0BB7B0575941}"/>
                        </a:ext>
                      </a:extLst>
                    </p:cNvPr>
                    <p:cNvGrpSpPr>
                      <a:grpSpLocks/>
                    </p:cNvGrpSpPr>
                    <p:nvPr/>
                  </p:nvGrpSpPr>
                  <p:grpSpPr bwMode="auto">
                    <a:xfrm>
                      <a:off x="2809" y="3804"/>
                      <a:ext cx="243" cy="332"/>
                      <a:chOff x="2809" y="3804"/>
                      <a:chExt cx="243" cy="332"/>
                    </a:xfrm>
                  </p:grpSpPr>
                  <p:sp>
                    <p:nvSpPr>
                      <p:cNvPr id="171" name="Freeform 52">
                        <a:extLst>
                          <a:ext uri="{FF2B5EF4-FFF2-40B4-BE49-F238E27FC236}">
                            <a16:creationId xmlns:a16="http://schemas.microsoft.com/office/drawing/2014/main" id="{2F42735E-F07E-414D-A162-27EC14429660}"/>
                          </a:ext>
                        </a:extLst>
                      </p:cNvPr>
                      <p:cNvSpPr>
                        <a:spLocks/>
                      </p:cNvSpPr>
                      <p:nvPr/>
                    </p:nvSpPr>
                    <p:spPr bwMode="auto">
                      <a:xfrm>
                        <a:off x="2809" y="3804"/>
                        <a:ext cx="161" cy="332"/>
                      </a:xfrm>
                      <a:custGeom>
                        <a:avLst/>
                        <a:gdLst>
                          <a:gd name="T0" fmla="*/ 75 w 161"/>
                          <a:gd name="T1" fmla="*/ 0 h 332"/>
                          <a:gd name="T2" fmla="*/ 160 w 161"/>
                          <a:gd name="T3" fmla="*/ 0 h 332"/>
                          <a:gd name="T4" fmla="*/ 159 w 161"/>
                          <a:gd name="T5" fmla="*/ 331 h 332"/>
                          <a:gd name="T6" fmla="*/ 75 w 161"/>
                          <a:gd name="T7" fmla="*/ 329 h 332"/>
                          <a:gd name="T8" fmla="*/ 72 w 161"/>
                          <a:gd name="T9" fmla="*/ 328 h 332"/>
                          <a:gd name="T10" fmla="*/ 70 w 161"/>
                          <a:gd name="T11" fmla="*/ 327 h 332"/>
                          <a:gd name="T12" fmla="*/ 65 w 161"/>
                          <a:gd name="T13" fmla="*/ 326 h 332"/>
                          <a:gd name="T14" fmla="*/ 61 w 161"/>
                          <a:gd name="T15" fmla="*/ 324 h 332"/>
                          <a:gd name="T16" fmla="*/ 56 w 161"/>
                          <a:gd name="T17" fmla="*/ 321 h 332"/>
                          <a:gd name="T18" fmla="*/ 51 w 161"/>
                          <a:gd name="T19" fmla="*/ 318 h 332"/>
                          <a:gd name="T20" fmla="*/ 47 w 161"/>
                          <a:gd name="T21" fmla="*/ 314 h 332"/>
                          <a:gd name="T22" fmla="*/ 43 w 161"/>
                          <a:gd name="T23" fmla="*/ 310 h 332"/>
                          <a:gd name="T24" fmla="*/ 40 w 161"/>
                          <a:gd name="T25" fmla="*/ 308 h 332"/>
                          <a:gd name="T26" fmla="*/ 37 w 161"/>
                          <a:gd name="T27" fmla="*/ 303 h 332"/>
                          <a:gd name="T28" fmla="*/ 34 w 161"/>
                          <a:gd name="T29" fmla="*/ 300 h 332"/>
                          <a:gd name="T30" fmla="*/ 31 w 161"/>
                          <a:gd name="T31" fmla="*/ 294 h 332"/>
                          <a:gd name="T32" fmla="*/ 29 w 161"/>
                          <a:gd name="T33" fmla="*/ 289 h 332"/>
                          <a:gd name="T34" fmla="*/ 26 w 161"/>
                          <a:gd name="T35" fmla="*/ 283 h 332"/>
                          <a:gd name="T36" fmla="*/ 24 w 161"/>
                          <a:gd name="T37" fmla="*/ 279 h 332"/>
                          <a:gd name="T38" fmla="*/ 22 w 161"/>
                          <a:gd name="T39" fmla="*/ 275 h 332"/>
                          <a:gd name="T40" fmla="*/ 18 w 161"/>
                          <a:gd name="T41" fmla="*/ 268 h 332"/>
                          <a:gd name="T42" fmla="*/ 15 w 161"/>
                          <a:gd name="T43" fmla="*/ 260 h 332"/>
                          <a:gd name="T44" fmla="*/ 12 w 161"/>
                          <a:gd name="T45" fmla="*/ 250 h 332"/>
                          <a:gd name="T46" fmla="*/ 9 w 161"/>
                          <a:gd name="T47" fmla="*/ 240 h 332"/>
                          <a:gd name="T48" fmla="*/ 7 w 161"/>
                          <a:gd name="T49" fmla="*/ 229 h 332"/>
                          <a:gd name="T50" fmla="*/ 5 w 161"/>
                          <a:gd name="T51" fmla="*/ 219 h 332"/>
                          <a:gd name="T52" fmla="*/ 2 w 161"/>
                          <a:gd name="T53" fmla="*/ 207 h 332"/>
                          <a:gd name="T54" fmla="*/ 1 w 161"/>
                          <a:gd name="T55" fmla="*/ 193 h 332"/>
                          <a:gd name="T56" fmla="*/ 0 w 161"/>
                          <a:gd name="T57" fmla="*/ 180 h 332"/>
                          <a:gd name="T58" fmla="*/ 0 w 161"/>
                          <a:gd name="T59" fmla="*/ 164 h 332"/>
                          <a:gd name="T60" fmla="*/ 1 w 161"/>
                          <a:gd name="T61" fmla="*/ 144 h 332"/>
                          <a:gd name="T62" fmla="*/ 2 w 161"/>
                          <a:gd name="T63" fmla="*/ 124 h 332"/>
                          <a:gd name="T64" fmla="*/ 5 w 161"/>
                          <a:gd name="T65" fmla="*/ 109 h 332"/>
                          <a:gd name="T66" fmla="*/ 8 w 161"/>
                          <a:gd name="T67" fmla="*/ 96 h 332"/>
                          <a:gd name="T68" fmla="*/ 10 w 161"/>
                          <a:gd name="T69" fmla="*/ 85 h 332"/>
                          <a:gd name="T70" fmla="*/ 12 w 161"/>
                          <a:gd name="T71" fmla="*/ 76 h 332"/>
                          <a:gd name="T72" fmla="*/ 16 w 161"/>
                          <a:gd name="T73" fmla="*/ 64 h 332"/>
                          <a:gd name="T74" fmla="*/ 22 w 161"/>
                          <a:gd name="T75" fmla="*/ 52 h 332"/>
                          <a:gd name="T76" fmla="*/ 27 w 161"/>
                          <a:gd name="T77" fmla="*/ 42 h 332"/>
                          <a:gd name="T78" fmla="*/ 30 w 161"/>
                          <a:gd name="T79" fmla="*/ 35 h 332"/>
                          <a:gd name="T80" fmla="*/ 33 w 161"/>
                          <a:gd name="T81" fmla="*/ 31 h 332"/>
                          <a:gd name="T82" fmla="*/ 36 w 161"/>
                          <a:gd name="T83" fmla="*/ 26 h 332"/>
                          <a:gd name="T84" fmla="*/ 39 w 161"/>
                          <a:gd name="T85" fmla="*/ 22 h 332"/>
                          <a:gd name="T86" fmla="*/ 41 w 161"/>
                          <a:gd name="T87" fmla="*/ 20 h 332"/>
                          <a:gd name="T88" fmla="*/ 44 w 161"/>
                          <a:gd name="T89" fmla="*/ 17 h 332"/>
                          <a:gd name="T90" fmla="*/ 48 w 161"/>
                          <a:gd name="T91" fmla="*/ 14 h 332"/>
                          <a:gd name="T92" fmla="*/ 51 w 161"/>
                          <a:gd name="T93" fmla="*/ 11 h 332"/>
                          <a:gd name="T94" fmla="*/ 54 w 161"/>
                          <a:gd name="T95" fmla="*/ 8 h 332"/>
                          <a:gd name="T96" fmla="*/ 57 w 161"/>
                          <a:gd name="T97" fmla="*/ 6 h 332"/>
                          <a:gd name="T98" fmla="*/ 60 w 161"/>
                          <a:gd name="T99" fmla="*/ 4 h 332"/>
                          <a:gd name="T100" fmla="*/ 64 w 161"/>
                          <a:gd name="T101" fmla="*/ 3 h 332"/>
                          <a:gd name="T102" fmla="*/ 67 w 161"/>
                          <a:gd name="T103" fmla="*/ 1 h 332"/>
                          <a:gd name="T104" fmla="*/ 70 w 161"/>
                          <a:gd name="T105" fmla="*/ 1 h 332"/>
                          <a:gd name="T106" fmla="*/ 72 w 161"/>
                          <a:gd name="T107" fmla="*/ 0 h 332"/>
                          <a:gd name="T108" fmla="*/ 75 w 161"/>
                          <a:gd name="T109" fmla="*/ 0 h 33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1"/>
                          <a:gd name="T166" fmla="*/ 0 h 332"/>
                          <a:gd name="T167" fmla="*/ 161 w 161"/>
                          <a:gd name="T168" fmla="*/ 332 h 33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1" h="332">
                            <a:moveTo>
                              <a:pt x="75" y="0"/>
                            </a:moveTo>
                            <a:lnTo>
                              <a:pt x="160" y="0"/>
                            </a:lnTo>
                            <a:lnTo>
                              <a:pt x="159" y="331"/>
                            </a:lnTo>
                            <a:lnTo>
                              <a:pt x="75" y="329"/>
                            </a:lnTo>
                            <a:lnTo>
                              <a:pt x="72" y="328"/>
                            </a:lnTo>
                            <a:lnTo>
                              <a:pt x="70" y="327"/>
                            </a:lnTo>
                            <a:lnTo>
                              <a:pt x="65" y="326"/>
                            </a:lnTo>
                            <a:lnTo>
                              <a:pt x="61" y="324"/>
                            </a:lnTo>
                            <a:lnTo>
                              <a:pt x="56" y="321"/>
                            </a:lnTo>
                            <a:lnTo>
                              <a:pt x="51" y="318"/>
                            </a:lnTo>
                            <a:lnTo>
                              <a:pt x="47" y="314"/>
                            </a:lnTo>
                            <a:lnTo>
                              <a:pt x="43" y="310"/>
                            </a:lnTo>
                            <a:lnTo>
                              <a:pt x="40" y="308"/>
                            </a:lnTo>
                            <a:lnTo>
                              <a:pt x="37" y="303"/>
                            </a:lnTo>
                            <a:lnTo>
                              <a:pt x="34" y="300"/>
                            </a:lnTo>
                            <a:lnTo>
                              <a:pt x="31" y="294"/>
                            </a:lnTo>
                            <a:lnTo>
                              <a:pt x="29" y="289"/>
                            </a:lnTo>
                            <a:lnTo>
                              <a:pt x="26" y="283"/>
                            </a:lnTo>
                            <a:lnTo>
                              <a:pt x="24" y="279"/>
                            </a:lnTo>
                            <a:lnTo>
                              <a:pt x="22" y="275"/>
                            </a:lnTo>
                            <a:lnTo>
                              <a:pt x="18" y="268"/>
                            </a:lnTo>
                            <a:lnTo>
                              <a:pt x="15" y="260"/>
                            </a:lnTo>
                            <a:lnTo>
                              <a:pt x="12" y="250"/>
                            </a:lnTo>
                            <a:lnTo>
                              <a:pt x="9" y="240"/>
                            </a:lnTo>
                            <a:lnTo>
                              <a:pt x="7" y="229"/>
                            </a:lnTo>
                            <a:lnTo>
                              <a:pt x="5" y="219"/>
                            </a:lnTo>
                            <a:lnTo>
                              <a:pt x="2" y="207"/>
                            </a:lnTo>
                            <a:lnTo>
                              <a:pt x="1" y="193"/>
                            </a:lnTo>
                            <a:lnTo>
                              <a:pt x="0" y="180"/>
                            </a:lnTo>
                            <a:lnTo>
                              <a:pt x="0" y="164"/>
                            </a:lnTo>
                            <a:lnTo>
                              <a:pt x="1" y="144"/>
                            </a:lnTo>
                            <a:lnTo>
                              <a:pt x="2" y="124"/>
                            </a:lnTo>
                            <a:lnTo>
                              <a:pt x="5" y="109"/>
                            </a:lnTo>
                            <a:lnTo>
                              <a:pt x="8" y="96"/>
                            </a:lnTo>
                            <a:lnTo>
                              <a:pt x="10" y="85"/>
                            </a:lnTo>
                            <a:lnTo>
                              <a:pt x="12" y="76"/>
                            </a:lnTo>
                            <a:lnTo>
                              <a:pt x="16" y="64"/>
                            </a:lnTo>
                            <a:lnTo>
                              <a:pt x="22" y="52"/>
                            </a:lnTo>
                            <a:lnTo>
                              <a:pt x="27" y="42"/>
                            </a:lnTo>
                            <a:lnTo>
                              <a:pt x="30" y="35"/>
                            </a:lnTo>
                            <a:lnTo>
                              <a:pt x="33" y="31"/>
                            </a:lnTo>
                            <a:lnTo>
                              <a:pt x="36" y="26"/>
                            </a:lnTo>
                            <a:lnTo>
                              <a:pt x="39" y="22"/>
                            </a:lnTo>
                            <a:lnTo>
                              <a:pt x="41" y="20"/>
                            </a:lnTo>
                            <a:lnTo>
                              <a:pt x="44" y="17"/>
                            </a:lnTo>
                            <a:lnTo>
                              <a:pt x="48" y="14"/>
                            </a:lnTo>
                            <a:lnTo>
                              <a:pt x="51" y="11"/>
                            </a:lnTo>
                            <a:lnTo>
                              <a:pt x="54" y="8"/>
                            </a:lnTo>
                            <a:lnTo>
                              <a:pt x="57" y="6"/>
                            </a:lnTo>
                            <a:lnTo>
                              <a:pt x="60" y="4"/>
                            </a:lnTo>
                            <a:lnTo>
                              <a:pt x="64" y="3"/>
                            </a:lnTo>
                            <a:lnTo>
                              <a:pt x="67" y="1"/>
                            </a:lnTo>
                            <a:lnTo>
                              <a:pt x="70" y="1"/>
                            </a:lnTo>
                            <a:lnTo>
                              <a:pt x="72" y="0"/>
                            </a:lnTo>
                            <a:lnTo>
                              <a:pt x="75" y="0"/>
                            </a:lnTo>
                          </a:path>
                        </a:pathLst>
                      </a:custGeom>
                      <a:solidFill>
                        <a:srgbClr val="202020"/>
                      </a:solidFill>
                      <a:ln w="12700" cap="rnd">
                        <a:noFill/>
                        <a:round/>
                        <a:headEnd/>
                        <a:tailEnd/>
                      </a:ln>
                    </p:spPr>
                    <p:txBody>
                      <a:bodyPr/>
                      <a:lstStyle/>
                      <a:p>
                        <a:endParaRPr lang="nl-BE"/>
                      </a:p>
                    </p:txBody>
                  </p:sp>
                  <p:sp>
                    <p:nvSpPr>
                      <p:cNvPr id="172" name="Oval 53">
                        <a:extLst>
                          <a:ext uri="{FF2B5EF4-FFF2-40B4-BE49-F238E27FC236}">
                            <a16:creationId xmlns:a16="http://schemas.microsoft.com/office/drawing/2014/main" id="{57E140A9-F190-412F-9A5B-4E6FBBB89C5B}"/>
                          </a:ext>
                        </a:extLst>
                      </p:cNvPr>
                      <p:cNvSpPr>
                        <a:spLocks noChangeArrowheads="1"/>
                      </p:cNvSpPr>
                      <p:nvPr/>
                    </p:nvSpPr>
                    <p:spPr bwMode="auto">
                      <a:xfrm>
                        <a:off x="2888" y="3804"/>
                        <a:ext cx="164" cy="332"/>
                      </a:xfrm>
                      <a:prstGeom prst="ellipse">
                        <a:avLst/>
                      </a:prstGeom>
                      <a:solidFill>
                        <a:srgbClr val="404040"/>
                      </a:solidFill>
                      <a:ln w="12700">
                        <a:noFill/>
                        <a:round/>
                        <a:headEnd/>
                        <a:tailEnd/>
                      </a:ln>
                    </p:spPr>
                    <p:txBody>
                      <a:bodyPr wrap="none" anchor="ctr"/>
                      <a:lstStyle/>
                      <a:p>
                        <a:endParaRPr lang="fr-BE" dirty="0"/>
                      </a:p>
                    </p:txBody>
                  </p:sp>
                </p:grpSp>
                <p:grpSp>
                  <p:nvGrpSpPr>
                    <p:cNvPr id="167" name="Group 54">
                      <a:extLst>
                        <a:ext uri="{FF2B5EF4-FFF2-40B4-BE49-F238E27FC236}">
                          <a16:creationId xmlns:a16="http://schemas.microsoft.com/office/drawing/2014/main" id="{34C7B639-FE9F-4D07-9892-17358EB23E85}"/>
                        </a:ext>
                      </a:extLst>
                    </p:cNvPr>
                    <p:cNvGrpSpPr>
                      <a:grpSpLocks/>
                    </p:cNvGrpSpPr>
                    <p:nvPr/>
                  </p:nvGrpSpPr>
                  <p:grpSpPr bwMode="auto">
                    <a:xfrm>
                      <a:off x="2924" y="3874"/>
                      <a:ext cx="92" cy="192"/>
                      <a:chOff x="2924" y="3874"/>
                      <a:chExt cx="92" cy="192"/>
                    </a:xfrm>
                  </p:grpSpPr>
                  <p:sp>
                    <p:nvSpPr>
                      <p:cNvPr id="168" name="Oval 55">
                        <a:extLst>
                          <a:ext uri="{FF2B5EF4-FFF2-40B4-BE49-F238E27FC236}">
                            <a16:creationId xmlns:a16="http://schemas.microsoft.com/office/drawing/2014/main" id="{1B4D2E64-7D89-47C4-9228-6F2C29C45FC5}"/>
                          </a:ext>
                        </a:extLst>
                      </p:cNvPr>
                      <p:cNvSpPr>
                        <a:spLocks noChangeArrowheads="1"/>
                      </p:cNvSpPr>
                      <p:nvPr/>
                    </p:nvSpPr>
                    <p:spPr bwMode="auto">
                      <a:xfrm>
                        <a:off x="2924" y="3874"/>
                        <a:ext cx="92" cy="192"/>
                      </a:xfrm>
                      <a:prstGeom prst="ellipse">
                        <a:avLst/>
                      </a:prstGeom>
                      <a:solidFill>
                        <a:srgbClr val="A0A0A0"/>
                      </a:solidFill>
                      <a:ln w="12700">
                        <a:noFill/>
                        <a:round/>
                        <a:headEnd/>
                        <a:tailEnd/>
                      </a:ln>
                    </p:spPr>
                    <p:txBody>
                      <a:bodyPr wrap="none" anchor="ctr"/>
                      <a:lstStyle/>
                      <a:p>
                        <a:endParaRPr lang="fr-BE" dirty="0"/>
                      </a:p>
                    </p:txBody>
                  </p:sp>
                  <p:sp>
                    <p:nvSpPr>
                      <p:cNvPr id="169" name="Oval 56">
                        <a:extLst>
                          <a:ext uri="{FF2B5EF4-FFF2-40B4-BE49-F238E27FC236}">
                            <a16:creationId xmlns:a16="http://schemas.microsoft.com/office/drawing/2014/main" id="{5D624F66-FC08-4AC9-9464-7E99F6FB5FB5}"/>
                          </a:ext>
                        </a:extLst>
                      </p:cNvPr>
                      <p:cNvSpPr>
                        <a:spLocks noChangeArrowheads="1"/>
                      </p:cNvSpPr>
                      <p:nvPr/>
                    </p:nvSpPr>
                    <p:spPr bwMode="auto">
                      <a:xfrm>
                        <a:off x="2924" y="3879"/>
                        <a:ext cx="85" cy="179"/>
                      </a:xfrm>
                      <a:prstGeom prst="ellipse">
                        <a:avLst/>
                      </a:prstGeom>
                      <a:solidFill>
                        <a:srgbClr val="808080"/>
                      </a:solidFill>
                      <a:ln w="12700">
                        <a:noFill/>
                        <a:round/>
                        <a:headEnd/>
                        <a:tailEnd/>
                      </a:ln>
                    </p:spPr>
                    <p:txBody>
                      <a:bodyPr wrap="none" anchor="ctr"/>
                      <a:lstStyle/>
                      <a:p>
                        <a:endParaRPr lang="fr-BE" dirty="0"/>
                      </a:p>
                    </p:txBody>
                  </p:sp>
                  <p:sp>
                    <p:nvSpPr>
                      <p:cNvPr id="170" name="Oval 57">
                        <a:extLst>
                          <a:ext uri="{FF2B5EF4-FFF2-40B4-BE49-F238E27FC236}">
                            <a16:creationId xmlns:a16="http://schemas.microsoft.com/office/drawing/2014/main" id="{E310C005-98EE-43AC-8E42-1281796A007F}"/>
                          </a:ext>
                        </a:extLst>
                      </p:cNvPr>
                      <p:cNvSpPr>
                        <a:spLocks noChangeArrowheads="1"/>
                      </p:cNvSpPr>
                      <p:nvPr/>
                    </p:nvSpPr>
                    <p:spPr bwMode="auto">
                      <a:xfrm>
                        <a:off x="2965" y="3957"/>
                        <a:ext cx="9" cy="26"/>
                      </a:xfrm>
                      <a:prstGeom prst="ellipse">
                        <a:avLst/>
                      </a:prstGeom>
                      <a:solidFill>
                        <a:srgbClr val="404040"/>
                      </a:solidFill>
                      <a:ln w="12700">
                        <a:noFill/>
                        <a:round/>
                        <a:headEnd/>
                        <a:tailEnd/>
                      </a:ln>
                    </p:spPr>
                    <p:txBody>
                      <a:bodyPr wrap="none" anchor="ctr"/>
                      <a:lstStyle/>
                      <a:p>
                        <a:endParaRPr lang="fr-BE" dirty="0"/>
                      </a:p>
                    </p:txBody>
                  </p:sp>
                </p:grpSp>
              </p:grpSp>
            </p:grpSp>
          </p:grpSp>
          <p:grpSp>
            <p:nvGrpSpPr>
              <p:cNvPr id="8" name="Group 58">
                <a:extLst>
                  <a:ext uri="{FF2B5EF4-FFF2-40B4-BE49-F238E27FC236}">
                    <a16:creationId xmlns:a16="http://schemas.microsoft.com/office/drawing/2014/main" id="{5CFB132C-88A2-48AE-A4AB-BCCC14432C5F}"/>
                  </a:ext>
                </a:extLst>
              </p:cNvPr>
              <p:cNvGrpSpPr>
                <a:grpSpLocks/>
              </p:cNvGrpSpPr>
              <p:nvPr/>
            </p:nvGrpSpPr>
            <p:grpSpPr bwMode="auto">
              <a:xfrm>
                <a:off x="3650" y="3326"/>
                <a:ext cx="379" cy="515"/>
                <a:chOff x="3650" y="3326"/>
                <a:chExt cx="379" cy="515"/>
              </a:xfrm>
            </p:grpSpPr>
            <p:grpSp>
              <p:nvGrpSpPr>
                <p:cNvPr id="138" name="Group 59">
                  <a:extLst>
                    <a:ext uri="{FF2B5EF4-FFF2-40B4-BE49-F238E27FC236}">
                      <a16:creationId xmlns:a16="http://schemas.microsoft.com/office/drawing/2014/main" id="{AF83E1B1-3BFD-41AA-9A35-2EBD6937AD82}"/>
                    </a:ext>
                  </a:extLst>
                </p:cNvPr>
                <p:cNvGrpSpPr>
                  <a:grpSpLocks/>
                </p:cNvGrpSpPr>
                <p:nvPr/>
              </p:nvGrpSpPr>
              <p:grpSpPr bwMode="auto">
                <a:xfrm>
                  <a:off x="3650" y="3326"/>
                  <a:ext cx="281" cy="121"/>
                  <a:chOff x="3650" y="3326"/>
                  <a:chExt cx="281" cy="121"/>
                </a:xfrm>
              </p:grpSpPr>
              <p:sp>
                <p:nvSpPr>
                  <p:cNvPr id="160" name="Freeform 60">
                    <a:extLst>
                      <a:ext uri="{FF2B5EF4-FFF2-40B4-BE49-F238E27FC236}">
                        <a16:creationId xmlns:a16="http://schemas.microsoft.com/office/drawing/2014/main" id="{D317E903-8058-4684-B9B6-AB4F209D2BCF}"/>
                      </a:ext>
                    </a:extLst>
                  </p:cNvPr>
                  <p:cNvSpPr>
                    <a:spLocks/>
                  </p:cNvSpPr>
                  <p:nvPr/>
                </p:nvSpPr>
                <p:spPr bwMode="auto">
                  <a:xfrm>
                    <a:off x="3650" y="3326"/>
                    <a:ext cx="281" cy="121"/>
                  </a:xfrm>
                  <a:custGeom>
                    <a:avLst/>
                    <a:gdLst>
                      <a:gd name="T0" fmla="*/ 209 w 281"/>
                      <a:gd name="T1" fmla="*/ 0 h 121"/>
                      <a:gd name="T2" fmla="*/ 217 w 281"/>
                      <a:gd name="T3" fmla="*/ 1 h 121"/>
                      <a:gd name="T4" fmla="*/ 224 w 281"/>
                      <a:gd name="T5" fmla="*/ 3 h 121"/>
                      <a:gd name="T6" fmla="*/ 229 w 281"/>
                      <a:gd name="T7" fmla="*/ 6 h 121"/>
                      <a:gd name="T8" fmla="*/ 233 w 281"/>
                      <a:gd name="T9" fmla="*/ 10 h 121"/>
                      <a:gd name="T10" fmla="*/ 236 w 281"/>
                      <a:gd name="T11" fmla="*/ 14 h 121"/>
                      <a:gd name="T12" fmla="*/ 239 w 281"/>
                      <a:gd name="T13" fmla="*/ 19 h 121"/>
                      <a:gd name="T14" fmla="*/ 280 w 281"/>
                      <a:gd name="T15" fmla="*/ 120 h 121"/>
                      <a:gd name="T16" fmla="*/ 203 w 281"/>
                      <a:gd name="T17" fmla="*/ 91 h 121"/>
                      <a:gd name="T18" fmla="*/ 0 w 281"/>
                      <a:gd name="T19" fmla="*/ 91 h 121"/>
                      <a:gd name="T20" fmla="*/ 0 w 281"/>
                      <a:gd name="T21" fmla="*/ 0 h 121"/>
                      <a:gd name="T22" fmla="*/ 209 w 281"/>
                      <a:gd name="T23" fmla="*/ 0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1"/>
                      <a:gd name="T37" fmla="*/ 0 h 121"/>
                      <a:gd name="T38" fmla="*/ 281 w 281"/>
                      <a:gd name="T39" fmla="*/ 121 h 1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1" h="121">
                        <a:moveTo>
                          <a:pt x="209" y="0"/>
                        </a:moveTo>
                        <a:lnTo>
                          <a:pt x="217" y="1"/>
                        </a:lnTo>
                        <a:lnTo>
                          <a:pt x="224" y="3"/>
                        </a:lnTo>
                        <a:lnTo>
                          <a:pt x="229" y="6"/>
                        </a:lnTo>
                        <a:lnTo>
                          <a:pt x="233" y="10"/>
                        </a:lnTo>
                        <a:lnTo>
                          <a:pt x="236" y="14"/>
                        </a:lnTo>
                        <a:lnTo>
                          <a:pt x="239" y="19"/>
                        </a:lnTo>
                        <a:lnTo>
                          <a:pt x="280" y="120"/>
                        </a:lnTo>
                        <a:lnTo>
                          <a:pt x="203" y="91"/>
                        </a:lnTo>
                        <a:lnTo>
                          <a:pt x="0" y="91"/>
                        </a:lnTo>
                        <a:lnTo>
                          <a:pt x="0" y="0"/>
                        </a:lnTo>
                        <a:lnTo>
                          <a:pt x="209" y="0"/>
                        </a:lnTo>
                      </a:path>
                    </a:pathLst>
                  </a:custGeom>
                  <a:solidFill>
                    <a:srgbClr val="FF0000"/>
                  </a:solidFill>
                  <a:ln w="12700" cap="rnd">
                    <a:solidFill>
                      <a:srgbClr val="000000"/>
                    </a:solidFill>
                    <a:round/>
                    <a:headEnd/>
                    <a:tailEnd/>
                  </a:ln>
                </p:spPr>
                <p:txBody>
                  <a:bodyPr/>
                  <a:lstStyle/>
                  <a:p>
                    <a:endParaRPr lang="nl-BE"/>
                  </a:p>
                </p:txBody>
              </p:sp>
              <p:sp>
                <p:nvSpPr>
                  <p:cNvPr id="161" name="Freeform 61">
                    <a:extLst>
                      <a:ext uri="{FF2B5EF4-FFF2-40B4-BE49-F238E27FC236}">
                        <a16:creationId xmlns:a16="http://schemas.microsoft.com/office/drawing/2014/main" id="{6298897C-FA0C-4DC6-8A2A-39715B517FDC}"/>
                      </a:ext>
                    </a:extLst>
                  </p:cNvPr>
                  <p:cNvSpPr>
                    <a:spLocks/>
                  </p:cNvSpPr>
                  <p:nvPr/>
                </p:nvSpPr>
                <p:spPr bwMode="auto">
                  <a:xfrm>
                    <a:off x="3698" y="3335"/>
                    <a:ext cx="197" cy="98"/>
                  </a:xfrm>
                  <a:custGeom>
                    <a:avLst/>
                    <a:gdLst>
                      <a:gd name="T0" fmla="*/ 196 w 197"/>
                      <a:gd name="T1" fmla="*/ 97 h 98"/>
                      <a:gd name="T2" fmla="*/ 184 w 197"/>
                      <a:gd name="T3" fmla="*/ 25 h 98"/>
                      <a:gd name="T4" fmla="*/ 181 w 197"/>
                      <a:gd name="T5" fmla="*/ 17 h 98"/>
                      <a:gd name="T6" fmla="*/ 178 w 197"/>
                      <a:gd name="T7" fmla="*/ 11 h 98"/>
                      <a:gd name="T8" fmla="*/ 175 w 197"/>
                      <a:gd name="T9" fmla="*/ 7 h 98"/>
                      <a:gd name="T10" fmla="*/ 171 w 197"/>
                      <a:gd name="T11" fmla="*/ 3 h 98"/>
                      <a:gd name="T12" fmla="*/ 166 w 197"/>
                      <a:gd name="T13" fmla="*/ 1 h 98"/>
                      <a:gd name="T14" fmla="*/ 160 w 197"/>
                      <a:gd name="T15" fmla="*/ 0 h 98"/>
                      <a:gd name="T16" fmla="*/ 17 w 197"/>
                      <a:gd name="T17" fmla="*/ 0 h 98"/>
                      <a:gd name="T18" fmla="*/ 9 w 197"/>
                      <a:gd name="T19" fmla="*/ 2 h 98"/>
                      <a:gd name="T20" fmla="*/ 3 w 197"/>
                      <a:gd name="T21" fmla="*/ 6 h 98"/>
                      <a:gd name="T22" fmla="*/ 0 w 197"/>
                      <a:gd name="T23" fmla="*/ 13 h 98"/>
                      <a:gd name="T24" fmla="*/ 0 w 197"/>
                      <a:gd name="T25" fmla="*/ 97 h 98"/>
                      <a:gd name="T26" fmla="*/ 196 w 197"/>
                      <a:gd name="T27" fmla="*/ 97 h 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
                      <a:gd name="T43" fmla="*/ 0 h 98"/>
                      <a:gd name="T44" fmla="*/ 197 w 197"/>
                      <a:gd name="T45" fmla="*/ 98 h 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 h="98">
                        <a:moveTo>
                          <a:pt x="196" y="97"/>
                        </a:moveTo>
                        <a:lnTo>
                          <a:pt x="184" y="25"/>
                        </a:lnTo>
                        <a:lnTo>
                          <a:pt x="181" y="17"/>
                        </a:lnTo>
                        <a:lnTo>
                          <a:pt x="178" y="11"/>
                        </a:lnTo>
                        <a:lnTo>
                          <a:pt x="175" y="7"/>
                        </a:lnTo>
                        <a:lnTo>
                          <a:pt x="171" y="3"/>
                        </a:lnTo>
                        <a:lnTo>
                          <a:pt x="166" y="1"/>
                        </a:lnTo>
                        <a:lnTo>
                          <a:pt x="160" y="0"/>
                        </a:lnTo>
                        <a:lnTo>
                          <a:pt x="17" y="0"/>
                        </a:lnTo>
                        <a:lnTo>
                          <a:pt x="9" y="2"/>
                        </a:lnTo>
                        <a:lnTo>
                          <a:pt x="3" y="6"/>
                        </a:lnTo>
                        <a:lnTo>
                          <a:pt x="0" y="13"/>
                        </a:lnTo>
                        <a:lnTo>
                          <a:pt x="0" y="97"/>
                        </a:lnTo>
                        <a:lnTo>
                          <a:pt x="196" y="97"/>
                        </a:lnTo>
                      </a:path>
                    </a:pathLst>
                  </a:custGeom>
                  <a:solidFill>
                    <a:srgbClr val="FF0000"/>
                  </a:solidFill>
                  <a:ln w="12700" cap="rnd">
                    <a:solidFill>
                      <a:srgbClr val="000000"/>
                    </a:solidFill>
                    <a:round/>
                    <a:headEnd/>
                    <a:tailEnd/>
                  </a:ln>
                </p:spPr>
                <p:txBody>
                  <a:bodyPr/>
                  <a:lstStyle/>
                  <a:p>
                    <a:endParaRPr lang="nl-BE"/>
                  </a:p>
                </p:txBody>
              </p:sp>
            </p:grpSp>
            <p:sp>
              <p:nvSpPr>
                <p:cNvPr id="139" name="Freeform 62">
                  <a:extLst>
                    <a:ext uri="{FF2B5EF4-FFF2-40B4-BE49-F238E27FC236}">
                      <a16:creationId xmlns:a16="http://schemas.microsoft.com/office/drawing/2014/main" id="{4281CAF0-03DC-49DD-99C1-E509B867FC5B}"/>
                    </a:ext>
                  </a:extLst>
                </p:cNvPr>
                <p:cNvSpPr>
                  <a:spLocks/>
                </p:cNvSpPr>
                <p:nvPr/>
              </p:nvSpPr>
              <p:spPr bwMode="auto">
                <a:xfrm>
                  <a:off x="3807" y="3717"/>
                  <a:ext cx="219" cy="124"/>
                </a:xfrm>
                <a:custGeom>
                  <a:avLst/>
                  <a:gdLst>
                    <a:gd name="T0" fmla="*/ 0 w 219"/>
                    <a:gd name="T1" fmla="*/ 11 h 124"/>
                    <a:gd name="T2" fmla="*/ 204 w 219"/>
                    <a:gd name="T3" fmla="*/ 0 h 124"/>
                    <a:gd name="T4" fmla="*/ 218 w 219"/>
                    <a:gd name="T5" fmla="*/ 11 h 124"/>
                    <a:gd name="T6" fmla="*/ 218 w 219"/>
                    <a:gd name="T7" fmla="*/ 54 h 124"/>
                    <a:gd name="T8" fmla="*/ 203 w 219"/>
                    <a:gd name="T9" fmla="*/ 58 h 124"/>
                    <a:gd name="T10" fmla="*/ 218 w 219"/>
                    <a:gd name="T11" fmla="*/ 78 h 124"/>
                    <a:gd name="T12" fmla="*/ 218 w 219"/>
                    <a:gd name="T13" fmla="*/ 113 h 124"/>
                    <a:gd name="T14" fmla="*/ 210 w 219"/>
                    <a:gd name="T15" fmla="*/ 120 h 124"/>
                    <a:gd name="T16" fmla="*/ 186 w 219"/>
                    <a:gd name="T17" fmla="*/ 123 h 124"/>
                    <a:gd name="T18" fmla="*/ 186 w 219"/>
                    <a:gd name="T19" fmla="*/ 46 h 124"/>
                    <a:gd name="T20" fmla="*/ 185 w 219"/>
                    <a:gd name="T21" fmla="*/ 39 h 124"/>
                    <a:gd name="T22" fmla="*/ 182 w 219"/>
                    <a:gd name="T23" fmla="*/ 33 h 124"/>
                    <a:gd name="T24" fmla="*/ 177 w 219"/>
                    <a:gd name="T25" fmla="*/ 29 h 124"/>
                    <a:gd name="T26" fmla="*/ 172 w 219"/>
                    <a:gd name="T27" fmla="*/ 27 h 124"/>
                    <a:gd name="T28" fmla="*/ 169 w 219"/>
                    <a:gd name="T29" fmla="*/ 26 h 124"/>
                    <a:gd name="T30" fmla="*/ 0 w 219"/>
                    <a:gd name="T31" fmla="*/ 33 h 124"/>
                    <a:gd name="T32" fmla="*/ 0 w 219"/>
                    <a:gd name="T33" fmla="*/ 11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9"/>
                    <a:gd name="T52" fmla="*/ 0 h 124"/>
                    <a:gd name="T53" fmla="*/ 219 w 219"/>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9" h="124">
                      <a:moveTo>
                        <a:pt x="0" y="11"/>
                      </a:moveTo>
                      <a:lnTo>
                        <a:pt x="204" y="0"/>
                      </a:lnTo>
                      <a:lnTo>
                        <a:pt x="218" y="11"/>
                      </a:lnTo>
                      <a:lnTo>
                        <a:pt x="218" y="54"/>
                      </a:lnTo>
                      <a:lnTo>
                        <a:pt x="203" y="58"/>
                      </a:lnTo>
                      <a:lnTo>
                        <a:pt x="218" y="78"/>
                      </a:lnTo>
                      <a:lnTo>
                        <a:pt x="218" y="113"/>
                      </a:lnTo>
                      <a:lnTo>
                        <a:pt x="210" y="120"/>
                      </a:lnTo>
                      <a:lnTo>
                        <a:pt x="186" y="123"/>
                      </a:lnTo>
                      <a:lnTo>
                        <a:pt x="186" y="46"/>
                      </a:lnTo>
                      <a:lnTo>
                        <a:pt x="185" y="39"/>
                      </a:lnTo>
                      <a:lnTo>
                        <a:pt x="182" y="33"/>
                      </a:lnTo>
                      <a:lnTo>
                        <a:pt x="177" y="29"/>
                      </a:lnTo>
                      <a:lnTo>
                        <a:pt x="172" y="27"/>
                      </a:lnTo>
                      <a:lnTo>
                        <a:pt x="169" y="26"/>
                      </a:lnTo>
                      <a:lnTo>
                        <a:pt x="0" y="33"/>
                      </a:lnTo>
                      <a:lnTo>
                        <a:pt x="0" y="11"/>
                      </a:lnTo>
                    </a:path>
                  </a:pathLst>
                </a:custGeom>
                <a:solidFill>
                  <a:srgbClr val="FF0000"/>
                </a:solidFill>
                <a:ln w="12700" cap="rnd">
                  <a:solidFill>
                    <a:srgbClr val="000000"/>
                  </a:solidFill>
                  <a:round/>
                  <a:headEnd/>
                  <a:tailEnd/>
                </a:ln>
              </p:spPr>
              <p:txBody>
                <a:bodyPr/>
                <a:lstStyle/>
                <a:p>
                  <a:endParaRPr lang="nl-BE"/>
                </a:p>
              </p:txBody>
            </p:sp>
            <p:grpSp>
              <p:nvGrpSpPr>
                <p:cNvPr id="140" name="Group 63">
                  <a:extLst>
                    <a:ext uri="{FF2B5EF4-FFF2-40B4-BE49-F238E27FC236}">
                      <a16:creationId xmlns:a16="http://schemas.microsoft.com/office/drawing/2014/main" id="{771EDBB9-677C-441A-81E8-7AD01974F531}"/>
                    </a:ext>
                  </a:extLst>
                </p:cNvPr>
                <p:cNvGrpSpPr>
                  <a:grpSpLocks/>
                </p:cNvGrpSpPr>
                <p:nvPr/>
              </p:nvGrpSpPr>
              <p:grpSpPr bwMode="auto">
                <a:xfrm>
                  <a:off x="3726" y="3416"/>
                  <a:ext cx="303" cy="335"/>
                  <a:chOff x="3726" y="3416"/>
                  <a:chExt cx="303" cy="335"/>
                </a:xfrm>
              </p:grpSpPr>
              <p:grpSp>
                <p:nvGrpSpPr>
                  <p:cNvPr id="141" name="Group 64">
                    <a:extLst>
                      <a:ext uri="{FF2B5EF4-FFF2-40B4-BE49-F238E27FC236}">
                        <a16:creationId xmlns:a16="http://schemas.microsoft.com/office/drawing/2014/main" id="{08753DE4-A349-44BD-B964-6A52CB3F700E}"/>
                      </a:ext>
                    </a:extLst>
                  </p:cNvPr>
                  <p:cNvGrpSpPr>
                    <a:grpSpLocks/>
                  </p:cNvGrpSpPr>
                  <p:nvPr/>
                </p:nvGrpSpPr>
                <p:grpSpPr bwMode="auto">
                  <a:xfrm>
                    <a:off x="3726" y="3416"/>
                    <a:ext cx="126" cy="335"/>
                    <a:chOff x="3726" y="3416"/>
                    <a:chExt cx="126" cy="335"/>
                  </a:xfrm>
                </p:grpSpPr>
                <p:sp>
                  <p:nvSpPr>
                    <p:cNvPr id="158" name="Freeform 65">
                      <a:extLst>
                        <a:ext uri="{FF2B5EF4-FFF2-40B4-BE49-F238E27FC236}">
                          <a16:creationId xmlns:a16="http://schemas.microsoft.com/office/drawing/2014/main" id="{C9A31D9E-2575-4BCB-8E0F-02E73A464B89}"/>
                        </a:ext>
                      </a:extLst>
                    </p:cNvPr>
                    <p:cNvSpPr>
                      <a:spLocks/>
                    </p:cNvSpPr>
                    <p:nvPr/>
                  </p:nvSpPr>
                  <p:spPr bwMode="auto">
                    <a:xfrm>
                      <a:off x="3726" y="3416"/>
                      <a:ext cx="126" cy="335"/>
                    </a:xfrm>
                    <a:custGeom>
                      <a:avLst/>
                      <a:gdLst>
                        <a:gd name="T0" fmla="*/ 0 w 126"/>
                        <a:gd name="T1" fmla="*/ 0 h 335"/>
                        <a:gd name="T2" fmla="*/ 125 w 126"/>
                        <a:gd name="T3" fmla="*/ 2 h 335"/>
                        <a:gd name="T4" fmla="*/ 125 w 126"/>
                        <a:gd name="T5" fmla="*/ 334 h 335"/>
                        <a:gd name="T6" fmla="*/ 0 w 126"/>
                        <a:gd name="T7" fmla="*/ 334 h 335"/>
                        <a:gd name="T8" fmla="*/ 0 w 126"/>
                        <a:gd name="T9" fmla="*/ 0 h 335"/>
                        <a:gd name="T10" fmla="*/ 0 60000 65536"/>
                        <a:gd name="T11" fmla="*/ 0 60000 65536"/>
                        <a:gd name="T12" fmla="*/ 0 60000 65536"/>
                        <a:gd name="T13" fmla="*/ 0 60000 65536"/>
                        <a:gd name="T14" fmla="*/ 0 60000 65536"/>
                        <a:gd name="T15" fmla="*/ 0 w 126"/>
                        <a:gd name="T16" fmla="*/ 0 h 335"/>
                        <a:gd name="T17" fmla="*/ 126 w 126"/>
                        <a:gd name="T18" fmla="*/ 335 h 335"/>
                      </a:gdLst>
                      <a:ahLst/>
                      <a:cxnLst>
                        <a:cxn ang="T10">
                          <a:pos x="T0" y="T1"/>
                        </a:cxn>
                        <a:cxn ang="T11">
                          <a:pos x="T2" y="T3"/>
                        </a:cxn>
                        <a:cxn ang="T12">
                          <a:pos x="T4" y="T5"/>
                        </a:cxn>
                        <a:cxn ang="T13">
                          <a:pos x="T6" y="T7"/>
                        </a:cxn>
                        <a:cxn ang="T14">
                          <a:pos x="T8" y="T9"/>
                        </a:cxn>
                      </a:cxnLst>
                      <a:rect l="T15" t="T16" r="T17" b="T18"/>
                      <a:pathLst>
                        <a:path w="126" h="335">
                          <a:moveTo>
                            <a:pt x="0" y="0"/>
                          </a:moveTo>
                          <a:lnTo>
                            <a:pt x="125" y="2"/>
                          </a:lnTo>
                          <a:lnTo>
                            <a:pt x="125" y="334"/>
                          </a:lnTo>
                          <a:lnTo>
                            <a:pt x="0" y="334"/>
                          </a:lnTo>
                          <a:lnTo>
                            <a:pt x="0" y="0"/>
                          </a:lnTo>
                        </a:path>
                      </a:pathLst>
                    </a:custGeom>
                    <a:solidFill>
                      <a:srgbClr val="FF0000"/>
                    </a:solidFill>
                    <a:ln w="12700" cap="rnd">
                      <a:solidFill>
                        <a:srgbClr val="000000"/>
                      </a:solidFill>
                      <a:round/>
                      <a:headEnd/>
                      <a:tailEnd/>
                    </a:ln>
                  </p:spPr>
                  <p:txBody>
                    <a:bodyPr/>
                    <a:lstStyle/>
                    <a:p>
                      <a:endParaRPr lang="nl-BE"/>
                    </a:p>
                  </p:txBody>
                </p:sp>
                <p:sp>
                  <p:nvSpPr>
                    <p:cNvPr id="159" name="Freeform 66">
                      <a:extLst>
                        <a:ext uri="{FF2B5EF4-FFF2-40B4-BE49-F238E27FC236}">
                          <a16:creationId xmlns:a16="http://schemas.microsoft.com/office/drawing/2014/main" id="{51C19221-89FC-44E1-829F-8C2F7BF8EB29}"/>
                        </a:ext>
                      </a:extLst>
                    </p:cNvPr>
                    <p:cNvSpPr>
                      <a:spLocks/>
                    </p:cNvSpPr>
                    <p:nvPr/>
                  </p:nvSpPr>
                  <p:spPr bwMode="auto">
                    <a:xfrm>
                      <a:off x="3726" y="3464"/>
                      <a:ext cx="126" cy="285"/>
                    </a:xfrm>
                    <a:custGeom>
                      <a:avLst/>
                      <a:gdLst>
                        <a:gd name="T0" fmla="*/ 0 w 126"/>
                        <a:gd name="T1" fmla="*/ 0 h 285"/>
                        <a:gd name="T2" fmla="*/ 125 w 126"/>
                        <a:gd name="T3" fmla="*/ 0 h 285"/>
                        <a:gd name="T4" fmla="*/ 125 w 126"/>
                        <a:gd name="T5" fmla="*/ 284 h 285"/>
                        <a:gd name="T6" fmla="*/ 0 w 126"/>
                        <a:gd name="T7" fmla="*/ 284 h 285"/>
                        <a:gd name="T8" fmla="*/ 0 w 126"/>
                        <a:gd name="T9" fmla="*/ 0 h 285"/>
                        <a:gd name="T10" fmla="*/ 0 60000 65536"/>
                        <a:gd name="T11" fmla="*/ 0 60000 65536"/>
                        <a:gd name="T12" fmla="*/ 0 60000 65536"/>
                        <a:gd name="T13" fmla="*/ 0 60000 65536"/>
                        <a:gd name="T14" fmla="*/ 0 60000 65536"/>
                        <a:gd name="T15" fmla="*/ 0 w 126"/>
                        <a:gd name="T16" fmla="*/ 0 h 285"/>
                        <a:gd name="T17" fmla="*/ 126 w 126"/>
                        <a:gd name="T18" fmla="*/ 285 h 285"/>
                      </a:gdLst>
                      <a:ahLst/>
                      <a:cxnLst>
                        <a:cxn ang="T10">
                          <a:pos x="T0" y="T1"/>
                        </a:cxn>
                        <a:cxn ang="T11">
                          <a:pos x="T2" y="T3"/>
                        </a:cxn>
                        <a:cxn ang="T12">
                          <a:pos x="T4" y="T5"/>
                        </a:cxn>
                        <a:cxn ang="T13">
                          <a:pos x="T6" y="T7"/>
                        </a:cxn>
                        <a:cxn ang="T14">
                          <a:pos x="T8" y="T9"/>
                        </a:cxn>
                      </a:cxnLst>
                      <a:rect l="T15" t="T16" r="T17" b="T18"/>
                      <a:pathLst>
                        <a:path w="126" h="285">
                          <a:moveTo>
                            <a:pt x="0" y="0"/>
                          </a:moveTo>
                          <a:lnTo>
                            <a:pt x="125" y="0"/>
                          </a:lnTo>
                          <a:lnTo>
                            <a:pt x="125" y="284"/>
                          </a:lnTo>
                          <a:lnTo>
                            <a:pt x="0" y="284"/>
                          </a:lnTo>
                          <a:lnTo>
                            <a:pt x="0" y="0"/>
                          </a:lnTo>
                        </a:path>
                      </a:pathLst>
                    </a:custGeom>
                    <a:solidFill>
                      <a:srgbClr val="FF0000"/>
                    </a:solidFill>
                    <a:ln w="12700" cap="rnd">
                      <a:solidFill>
                        <a:srgbClr val="000000"/>
                      </a:solidFill>
                      <a:round/>
                      <a:headEnd/>
                      <a:tailEnd/>
                    </a:ln>
                  </p:spPr>
                  <p:txBody>
                    <a:bodyPr/>
                    <a:lstStyle/>
                    <a:p>
                      <a:endParaRPr lang="nl-BE"/>
                    </a:p>
                  </p:txBody>
                </p:sp>
              </p:grpSp>
              <p:grpSp>
                <p:nvGrpSpPr>
                  <p:cNvPr id="142" name="Group 67">
                    <a:extLst>
                      <a:ext uri="{FF2B5EF4-FFF2-40B4-BE49-F238E27FC236}">
                        <a16:creationId xmlns:a16="http://schemas.microsoft.com/office/drawing/2014/main" id="{6F0E2D7A-A840-42A0-8C05-19BC9CDFD3A8}"/>
                      </a:ext>
                    </a:extLst>
                  </p:cNvPr>
                  <p:cNvGrpSpPr>
                    <a:grpSpLocks/>
                  </p:cNvGrpSpPr>
                  <p:nvPr/>
                </p:nvGrpSpPr>
                <p:grpSpPr bwMode="auto">
                  <a:xfrm>
                    <a:off x="3850" y="3417"/>
                    <a:ext cx="179" cy="331"/>
                    <a:chOff x="3850" y="3417"/>
                    <a:chExt cx="179" cy="331"/>
                  </a:xfrm>
                </p:grpSpPr>
                <p:grpSp>
                  <p:nvGrpSpPr>
                    <p:cNvPr id="143" name="Group 68">
                      <a:extLst>
                        <a:ext uri="{FF2B5EF4-FFF2-40B4-BE49-F238E27FC236}">
                          <a16:creationId xmlns:a16="http://schemas.microsoft.com/office/drawing/2014/main" id="{A166A975-1AB8-4B96-B2C1-9CE037536434}"/>
                        </a:ext>
                      </a:extLst>
                    </p:cNvPr>
                    <p:cNvGrpSpPr>
                      <a:grpSpLocks/>
                    </p:cNvGrpSpPr>
                    <p:nvPr/>
                  </p:nvGrpSpPr>
                  <p:grpSpPr bwMode="auto">
                    <a:xfrm>
                      <a:off x="3850" y="3417"/>
                      <a:ext cx="157" cy="331"/>
                      <a:chOff x="3850" y="3417"/>
                      <a:chExt cx="157" cy="331"/>
                    </a:xfrm>
                  </p:grpSpPr>
                  <p:sp>
                    <p:nvSpPr>
                      <p:cNvPr id="153" name="Freeform 69">
                        <a:extLst>
                          <a:ext uri="{FF2B5EF4-FFF2-40B4-BE49-F238E27FC236}">
                            <a16:creationId xmlns:a16="http://schemas.microsoft.com/office/drawing/2014/main" id="{F77174CE-EF5A-4E15-88AD-70F79B5A9E44}"/>
                          </a:ext>
                        </a:extLst>
                      </p:cNvPr>
                      <p:cNvSpPr>
                        <a:spLocks/>
                      </p:cNvSpPr>
                      <p:nvPr/>
                    </p:nvSpPr>
                    <p:spPr bwMode="auto">
                      <a:xfrm>
                        <a:off x="3850" y="3417"/>
                        <a:ext cx="157" cy="331"/>
                      </a:xfrm>
                      <a:custGeom>
                        <a:avLst/>
                        <a:gdLst>
                          <a:gd name="T0" fmla="*/ 0 w 157"/>
                          <a:gd name="T1" fmla="*/ 0 h 331"/>
                          <a:gd name="T2" fmla="*/ 108 w 157"/>
                          <a:gd name="T3" fmla="*/ 38 h 331"/>
                          <a:gd name="T4" fmla="*/ 118 w 157"/>
                          <a:gd name="T5" fmla="*/ 55 h 331"/>
                          <a:gd name="T6" fmla="*/ 140 w 157"/>
                          <a:gd name="T7" fmla="*/ 136 h 331"/>
                          <a:gd name="T8" fmla="*/ 141 w 157"/>
                          <a:gd name="T9" fmla="*/ 149 h 331"/>
                          <a:gd name="T10" fmla="*/ 135 w 157"/>
                          <a:gd name="T11" fmla="*/ 146 h 331"/>
                          <a:gd name="T12" fmla="*/ 106 w 157"/>
                          <a:gd name="T13" fmla="*/ 146 h 331"/>
                          <a:gd name="T14" fmla="*/ 55 w 157"/>
                          <a:gd name="T15" fmla="*/ 145 h 331"/>
                          <a:gd name="T16" fmla="*/ 55 w 157"/>
                          <a:gd name="T17" fmla="*/ 52 h 331"/>
                          <a:gd name="T18" fmla="*/ 106 w 157"/>
                          <a:gd name="T19" fmla="*/ 63 h 331"/>
                          <a:gd name="T20" fmla="*/ 106 w 157"/>
                          <a:gd name="T21" fmla="*/ 146 h 331"/>
                          <a:gd name="T22" fmla="*/ 112 w 157"/>
                          <a:gd name="T23" fmla="*/ 146 h 331"/>
                          <a:gd name="T24" fmla="*/ 112 w 157"/>
                          <a:gd name="T25" fmla="*/ 64 h 331"/>
                          <a:gd name="T26" fmla="*/ 135 w 157"/>
                          <a:gd name="T27" fmla="*/ 146 h 331"/>
                          <a:gd name="T28" fmla="*/ 141 w 157"/>
                          <a:gd name="T29" fmla="*/ 149 h 331"/>
                          <a:gd name="T30" fmla="*/ 143 w 157"/>
                          <a:gd name="T31" fmla="*/ 164 h 331"/>
                          <a:gd name="T32" fmla="*/ 150 w 157"/>
                          <a:gd name="T33" fmla="*/ 177 h 331"/>
                          <a:gd name="T34" fmla="*/ 156 w 157"/>
                          <a:gd name="T35" fmla="*/ 186 h 331"/>
                          <a:gd name="T36" fmla="*/ 156 w 157"/>
                          <a:gd name="T37" fmla="*/ 302 h 331"/>
                          <a:gd name="T38" fmla="*/ 156 w 157"/>
                          <a:gd name="T39" fmla="*/ 324 h 331"/>
                          <a:gd name="T40" fmla="*/ 0 w 157"/>
                          <a:gd name="T41" fmla="*/ 330 h 331"/>
                          <a:gd name="T42" fmla="*/ 0 w 157"/>
                          <a:gd name="T43" fmla="*/ 0 h 3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7"/>
                          <a:gd name="T67" fmla="*/ 0 h 331"/>
                          <a:gd name="T68" fmla="*/ 157 w 157"/>
                          <a:gd name="T69" fmla="*/ 331 h 3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7" h="331">
                            <a:moveTo>
                              <a:pt x="0" y="0"/>
                            </a:moveTo>
                            <a:lnTo>
                              <a:pt x="108" y="38"/>
                            </a:lnTo>
                            <a:lnTo>
                              <a:pt x="118" y="55"/>
                            </a:lnTo>
                            <a:lnTo>
                              <a:pt x="140" y="136"/>
                            </a:lnTo>
                            <a:lnTo>
                              <a:pt x="141" y="149"/>
                            </a:lnTo>
                            <a:lnTo>
                              <a:pt x="135" y="146"/>
                            </a:lnTo>
                            <a:lnTo>
                              <a:pt x="106" y="146"/>
                            </a:lnTo>
                            <a:lnTo>
                              <a:pt x="55" y="145"/>
                            </a:lnTo>
                            <a:lnTo>
                              <a:pt x="55" y="52"/>
                            </a:lnTo>
                            <a:lnTo>
                              <a:pt x="106" y="63"/>
                            </a:lnTo>
                            <a:lnTo>
                              <a:pt x="106" y="146"/>
                            </a:lnTo>
                            <a:lnTo>
                              <a:pt x="112" y="146"/>
                            </a:lnTo>
                            <a:lnTo>
                              <a:pt x="112" y="64"/>
                            </a:lnTo>
                            <a:lnTo>
                              <a:pt x="135" y="146"/>
                            </a:lnTo>
                            <a:lnTo>
                              <a:pt x="141" y="149"/>
                            </a:lnTo>
                            <a:lnTo>
                              <a:pt x="143" y="164"/>
                            </a:lnTo>
                            <a:lnTo>
                              <a:pt x="150" y="177"/>
                            </a:lnTo>
                            <a:lnTo>
                              <a:pt x="156" y="186"/>
                            </a:lnTo>
                            <a:lnTo>
                              <a:pt x="156" y="302"/>
                            </a:lnTo>
                            <a:lnTo>
                              <a:pt x="156" y="324"/>
                            </a:lnTo>
                            <a:lnTo>
                              <a:pt x="0" y="330"/>
                            </a:lnTo>
                            <a:lnTo>
                              <a:pt x="0" y="0"/>
                            </a:lnTo>
                          </a:path>
                        </a:pathLst>
                      </a:custGeom>
                      <a:solidFill>
                        <a:srgbClr val="FF0000"/>
                      </a:solidFill>
                      <a:ln w="12700" cap="rnd">
                        <a:solidFill>
                          <a:srgbClr val="000000"/>
                        </a:solidFill>
                        <a:round/>
                        <a:headEnd/>
                        <a:tailEnd/>
                      </a:ln>
                    </p:spPr>
                    <p:txBody>
                      <a:bodyPr/>
                      <a:lstStyle/>
                      <a:p>
                        <a:endParaRPr lang="nl-BE"/>
                      </a:p>
                    </p:txBody>
                  </p:sp>
                  <p:sp>
                    <p:nvSpPr>
                      <p:cNvPr id="154" name="Freeform 70">
                        <a:extLst>
                          <a:ext uri="{FF2B5EF4-FFF2-40B4-BE49-F238E27FC236}">
                            <a16:creationId xmlns:a16="http://schemas.microsoft.com/office/drawing/2014/main" id="{50FF107A-B155-4A48-9D8F-B8C975FCBC8C}"/>
                          </a:ext>
                        </a:extLst>
                      </p:cNvPr>
                      <p:cNvSpPr>
                        <a:spLocks/>
                      </p:cNvSpPr>
                      <p:nvPr/>
                    </p:nvSpPr>
                    <p:spPr bwMode="auto">
                      <a:xfrm>
                        <a:off x="3893" y="3583"/>
                        <a:ext cx="88" cy="128"/>
                      </a:xfrm>
                      <a:custGeom>
                        <a:avLst/>
                        <a:gdLst>
                          <a:gd name="T0" fmla="*/ 0 w 88"/>
                          <a:gd name="T1" fmla="*/ 0 h 128"/>
                          <a:gd name="T2" fmla="*/ 87 w 88"/>
                          <a:gd name="T3" fmla="*/ 2 h 128"/>
                          <a:gd name="T4" fmla="*/ 87 w 88"/>
                          <a:gd name="T5" fmla="*/ 124 h 128"/>
                          <a:gd name="T6" fmla="*/ 0 w 88"/>
                          <a:gd name="T7" fmla="*/ 127 h 128"/>
                          <a:gd name="T8" fmla="*/ 0 w 88"/>
                          <a:gd name="T9" fmla="*/ 0 h 128"/>
                          <a:gd name="T10" fmla="*/ 0 60000 65536"/>
                          <a:gd name="T11" fmla="*/ 0 60000 65536"/>
                          <a:gd name="T12" fmla="*/ 0 60000 65536"/>
                          <a:gd name="T13" fmla="*/ 0 60000 65536"/>
                          <a:gd name="T14" fmla="*/ 0 60000 65536"/>
                          <a:gd name="T15" fmla="*/ 0 w 88"/>
                          <a:gd name="T16" fmla="*/ 0 h 128"/>
                          <a:gd name="T17" fmla="*/ 88 w 88"/>
                          <a:gd name="T18" fmla="*/ 128 h 128"/>
                        </a:gdLst>
                        <a:ahLst/>
                        <a:cxnLst>
                          <a:cxn ang="T10">
                            <a:pos x="T0" y="T1"/>
                          </a:cxn>
                          <a:cxn ang="T11">
                            <a:pos x="T2" y="T3"/>
                          </a:cxn>
                          <a:cxn ang="T12">
                            <a:pos x="T4" y="T5"/>
                          </a:cxn>
                          <a:cxn ang="T13">
                            <a:pos x="T6" y="T7"/>
                          </a:cxn>
                          <a:cxn ang="T14">
                            <a:pos x="T8" y="T9"/>
                          </a:cxn>
                        </a:cxnLst>
                        <a:rect l="T15" t="T16" r="T17" b="T18"/>
                        <a:pathLst>
                          <a:path w="88" h="128">
                            <a:moveTo>
                              <a:pt x="0" y="0"/>
                            </a:moveTo>
                            <a:lnTo>
                              <a:pt x="87" y="2"/>
                            </a:lnTo>
                            <a:lnTo>
                              <a:pt x="87" y="124"/>
                            </a:lnTo>
                            <a:lnTo>
                              <a:pt x="0" y="127"/>
                            </a:lnTo>
                            <a:lnTo>
                              <a:pt x="0" y="0"/>
                            </a:lnTo>
                          </a:path>
                        </a:pathLst>
                      </a:custGeom>
                      <a:solidFill>
                        <a:srgbClr val="FF0000"/>
                      </a:solidFill>
                      <a:ln w="12700" cap="rnd">
                        <a:solidFill>
                          <a:srgbClr val="000000"/>
                        </a:solidFill>
                        <a:round/>
                        <a:headEnd/>
                        <a:tailEnd/>
                      </a:ln>
                    </p:spPr>
                    <p:txBody>
                      <a:bodyPr/>
                      <a:lstStyle/>
                      <a:p>
                        <a:endParaRPr lang="nl-BE"/>
                      </a:p>
                    </p:txBody>
                  </p:sp>
                  <p:sp>
                    <p:nvSpPr>
                      <p:cNvPr id="155" name="Freeform 71">
                        <a:extLst>
                          <a:ext uri="{FF2B5EF4-FFF2-40B4-BE49-F238E27FC236}">
                            <a16:creationId xmlns:a16="http://schemas.microsoft.com/office/drawing/2014/main" id="{C8AF3F90-0947-4140-BD43-4BFA2AD9E4DD}"/>
                          </a:ext>
                        </a:extLst>
                      </p:cNvPr>
                      <p:cNvSpPr>
                        <a:spLocks/>
                      </p:cNvSpPr>
                      <p:nvPr/>
                    </p:nvSpPr>
                    <p:spPr bwMode="auto">
                      <a:xfrm>
                        <a:off x="3908" y="3569"/>
                        <a:ext cx="21" cy="6"/>
                      </a:xfrm>
                      <a:custGeom>
                        <a:avLst/>
                        <a:gdLst>
                          <a:gd name="T0" fmla="*/ 0 w 21"/>
                          <a:gd name="T1" fmla="*/ 0 h 6"/>
                          <a:gd name="T2" fmla="*/ 20 w 21"/>
                          <a:gd name="T3" fmla="*/ 0 h 6"/>
                          <a:gd name="T4" fmla="*/ 20 w 21"/>
                          <a:gd name="T5" fmla="*/ 5 h 6"/>
                          <a:gd name="T6" fmla="*/ 0 w 21"/>
                          <a:gd name="T7" fmla="*/ 5 h 6"/>
                          <a:gd name="T8" fmla="*/ 0 w 21"/>
                          <a:gd name="T9" fmla="*/ 0 h 6"/>
                          <a:gd name="T10" fmla="*/ 0 60000 65536"/>
                          <a:gd name="T11" fmla="*/ 0 60000 65536"/>
                          <a:gd name="T12" fmla="*/ 0 60000 65536"/>
                          <a:gd name="T13" fmla="*/ 0 60000 65536"/>
                          <a:gd name="T14" fmla="*/ 0 60000 65536"/>
                          <a:gd name="T15" fmla="*/ 0 w 21"/>
                          <a:gd name="T16" fmla="*/ 0 h 6"/>
                          <a:gd name="T17" fmla="*/ 21 w 21"/>
                          <a:gd name="T18" fmla="*/ 6 h 6"/>
                        </a:gdLst>
                        <a:ahLst/>
                        <a:cxnLst>
                          <a:cxn ang="T10">
                            <a:pos x="T0" y="T1"/>
                          </a:cxn>
                          <a:cxn ang="T11">
                            <a:pos x="T2" y="T3"/>
                          </a:cxn>
                          <a:cxn ang="T12">
                            <a:pos x="T4" y="T5"/>
                          </a:cxn>
                          <a:cxn ang="T13">
                            <a:pos x="T6" y="T7"/>
                          </a:cxn>
                          <a:cxn ang="T14">
                            <a:pos x="T8" y="T9"/>
                          </a:cxn>
                        </a:cxnLst>
                        <a:rect l="T15" t="T16" r="T17" b="T18"/>
                        <a:pathLst>
                          <a:path w="21" h="6">
                            <a:moveTo>
                              <a:pt x="0" y="0"/>
                            </a:moveTo>
                            <a:lnTo>
                              <a:pt x="20" y="0"/>
                            </a:lnTo>
                            <a:lnTo>
                              <a:pt x="20" y="5"/>
                            </a:lnTo>
                            <a:lnTo>
                              <a:pt x="0" y="5"/>
                            </a:lnTo>
                            <a:lnTo>
                              <a:pt x="0" y="0"/>
                            </a:lnTo>
                          </a:path>
                        </a:pathLst>
                      </a:custGeom>
                      <a:solidFill>
                        <a:srgbClr val="FF0000"/>
                      </a:solidFill>
                      <a:ln w="12700" cap="rnd">
                        <a:solidFill>
                          <a:srgbClr val="000000"/>
                        </a:solidFill>
                        <a:round/>
                        <a:headEnd/>
                        <a:tailEnd/>
                      </a:ln>
                    </p:spPr>
                    <p:txBody>
                      <a:bodyPr/>
                      <a:lstStyle/>
                      <a:p>
                        <a:endParaRPr lang="nl-BE"/>
                      </a:p>
                    </p:txBody>
                  </p:sp>
                  <p:sp>
                    <p:nvSpPr>
                      <p:cNvPr id="156" name="Line 72">
                        <a:extLst>
                          <a:ext uri="{FF2B5EF4-FFF2-40B4-BE49-F238E27FC236}">
                            <a16:creationId xmlns:a16="http://schemas.microsoft.com/office/drawing/2014/main" id="{86E94A75-B8EE-4930-9269-CF8EACFE0D5B}"/>
                          </a:ext>
                        </a:extLst>
                      </p:cNvPr>
                      <p:cNvSpPr>
                        <a:spLocks noChangeShapeType="1"/>
                      </p:cNvSpPr>
                      <p:nvPr/>
                    </p:nvSpPr>
                    <p:spPr bwMode="auto">
                      <a:xfrm>
                        <a:off x="3860" y="3448"/>
                        <a:ext cx="108" cy="23"/>
                      </a:xfrm>
                      <a:prstGeom prst="line">
                        <a:avLst/>
                      </a:prstGeom>
                      <a:noFill/>
                      <a:ln w="12700">
                        <a:solidFill>
                          <a:srgbClr val="000000"/>
                        </a:solidFill>
                        <a:round/>
                        <a:headEnd/>
                        <a:tailEnd/>
                      </a:ln>
                    </p:spPr>
                    <p:txBody>
                      <a:bodyPr wrap="none" anchor="ctr"/>
                      <a:lstStyle/>
                      <a:p>
                        <a:endParaRPr lang="nl-BE"/>
                      </a:p>
                    </p:txBody>
                  </p:sp>
                  <p:sp>
                    <p:nvSpPr>
                      <p:cNvPr id="157" name="Line 73">
                        <a:extLst>
                          <a:ext uri="{FF2B5EF4-FFF2-40B4-BE49-F238E27FC236}">
                            <a16:creationId xmlns:a16="http://schemas.microsoft.com/office/drawing/2014/main" id="{852573BF-2E77-4493-982D-32B0473DC214}"/>
                          </a:ext>
                        </a:extLst>
                      </p:cNvPr>
                      <p:cNvSpPr>
                        <a:spLocks noChangeShapeType="1"/>
                      </p:cNvSpPr>
                      <p:nvPr/>
                    </p:nvSpPr>
                    <p:spPr bwMode="auto">
                      <a:xfrm>
                        <a:off x="3893" y="3460"/>
                        <a:ext cx="0" cy="261"/>
                      </a:xfrm>
                      <a:prstGeom prst="line">
                        <a:avLst/>
                      </a:prstGeom>
                      <a:noFill/>
                      <a:ln w="12700">
                        <a:solidFill>
                          <a:srgbClr val="000000"/>
                        </a:solidFill>
                        <a:round/>
                        <a:headEnd/>
                        <a:tailEnd/>
                      </a:ln>
                    </p:spPr>
                    <p:txBody>
                      <a:bodyPr wrap="none" anchor="ctr"/>
                      <a:lstStyle/>
                      <a:p>
                        <a:endParaRPr lang="nl-BE"/>
                      </a:p>
                    </p:txBody>
                  </p:sp>
                </p:grpSp>
                <p:grpSp>
                  <p:nvGrpSpPr>
                    <p:cNvPr id="144" name="Group 74">
                      <a:extLst>
                        <a:ext uri="{FF2B5EF4-FFF2-40B4-BE49-F238E27FC236}">
                          <a16:creationId xmlns:a16="http://schemas.microsoft.com/office/drawing/2014/main" id="{F1BA608B-EF8B-4F1B-BF11-C83EBB5BEA04}"/>
                        </a:ext>
                      </a:extLst>
                    </p:cNvPr>
                    <p:cNvGrpSpPr>
                      <a:grpSpLocks/>
                    </p:cNvGrpSpPr>
                    <p:nvPr/>
                  </p:nvGrpSpPr>
                  <p:grpSpPr bwMode="auto">
                    <a:xfrm>
                      <a:off x="3948" y="3455"/>
                      <a:ext cx="81" cy="148"/>
                      <a:chOff x="3948" y="3455"/>
                      <a:chExt cx="81" cy="148"/>
                    </a:xfrm>
                  </p:grpSpPr>
                  <p:grpSp>
                    <p:nvGrpSpPr>
                      <p:cNvPr id="145" name="Group 75">
                        <a:extLst>
                          <a:ext uri="{FF2B5EF4-FFF2-40B4-BE49-F238E27FC236}">
                            <a16:creationId xmlns:a16="http://schemas.microsoft.com/office/drawing/2014/main" id="{49405BDD-F70D-43EA-AC6F-07DCF96E5D2F}"/>
                          </a:ext>
                        </a:extLst>
                      </p:cNvPr>
                      <p:cNvGrpSpPr>
                        <a:grpSpLocks/>
                      </p:cNvGrpSpPr>
                      <p:nvPr/>
                    </p:nvGrpSpPr>
                    <p:grpSpPr bwMode="auto">
                      <a:xfrm>
                        <a:off x="3948" y="3455"/>
                        <a:ext cx="71" cy="148"/>
                        <a:chOff x="3948" y="3455"/>
                        <a:chExt cx="71" cy="148"/>
                      </a:xfrm>
                    </p:grpSpPr>
                    <p:sp>
                      <p:nvSpPr>
                        <p:cNvPr id="151" name="Line 76">
                          <a:extLst>
                            <a:ext uri="{FF2B5EF4-FFF2-40B4-BE49-F238E27FC236}">
                              <a16:creationId xmlns:a16="http://schemas.microsoft.com/office/drawing/2014/main" id="{BA3A99C6-5A98-4DDD-9DD1-183E7245F810}"/>
                            </a:ext>
                          </a:extLst>
                        </p:cNvPr>
                        <p:cNvSpPr>
                          <a:spLocks noChangeShapeType="1"/>
                        </p:cNvSpPr>
                        <p:nvPr/>
                      </p:nvSpPr>
                      <p:spPr bwMode="auto">
                        <a:xfrm flipH="1" flipV="1">
                          <a:off x="3948" y="3455"/>
                          <a:ext cx="71" cy="33"/>
                        </a:xfrm>
                        <a:prstGeom prst="line">
                          <a:avLst/>
                        </a:prstGeom>
                        <a:noFill/>
                        <a:ln w="12700">
                          <a:solidFill>
                            <a:srgbClr val="A0A0A0"/>
                          </a:solidFill>
                          <a:round/>
                          <a:headEnd/>
                          <a:tailEnd/>
                        </a:ln>
                      </p:spPr>
                      <p:txBody>
                        <a:bodyPr wrap="none" anchor="ctr"/>
                        <a:lstStyle/>
                        <a:p>
                          <a:endParaRPr lang="nl-BE"/>
                        </a:p>
                      </p:txBody>
                    </p:sp>
                    <p:sp>
                      <p:nvSpPr>
                        <p:cNvPr id="152" name="Line 77">
                          <a:extLst>
                            <a:ext uri="{FF2B5EF4-FFF2-40B4-BE49-F238E27FC236}">
                              <a16:creationId xmlns:a16="http://schemas.microsoft.com/office/drawing/2014/main" id="{F136BA46-141A-4D33-B955-F412286EC954}"/>
                            </a:ext>
                          </a:extLst>
                        </p:cNvPr>
                        <p:cNvSpPr>
                          <a:spLocks noChangeShapeType="1"/>
                        </p:cNvSpPr>
                        <p:nvPr/>
                      </p:nvSpPr>
                      <p:spPr bwMode="auto">
                        <a:xfrm flipV="1">
                          <a:off x="3987" y="3584"/>
                          <a:ext cx="23" cy="19"/>
                        </a:xfrm>
                        <a:prstGeom prst="line">
                          <a:avLst/>
                        </a:prstGeom>
                        <a:noFill/>
                        <a:ln w="12700">
                          <a:solidFill>
                            <a:srgbClr val="A0A0A0"/>
                          </a:solidFill>
                          <a:round/>
                          <a:headEnd/>
                          <a:tailEnd/>
                        </a:ln>
                      </p:spPr>
                      <p:txBody>
                        <a:bodyPr wrap="none" anchor="ctr"/>
                        <a:lstStyle/>
                        <a:p>
                          <a:endParaRPr lang="nl-BE"/>
                        </a:p>
                      </p:txBody>
                    </p:sp>
                  </p:grpSp>
                  <p:grpSp>
                    <p:nvGrpSpPr>
                      <p:cNvPr id="146" name="Group 78">
                        <a:extLst>
                          <a:ext uri="{FF2B5EF4-FFF2-40B4-BE49-F238E27FC236}">
                            <a16:creationId xmlns:a16="http://schemas.microsoft.com/office/drawing/2014/main" id="{E3E870C6-E02C-4122-AEDB-E9A5757CE917}"/>
                          </a:ext>
                        </a:extLst>
                      </p:cNvPr>
                      <p:cNvGrpSpPr>
                        <a:grpSpLocks/>
                      </p:cNvGrpSpPr>
                      <p:nvPr/>
                    </p:nvGrpSpPr>
                    <p:grpSpPr bwMode="auto">
                      <a:xfrm>
                        <a:off x="3993" y="3483"/>
                        <a:ext cx="36" cy="107"/>
                        <a:chOff x="3993" y="3483"/>
                        <a:chExt cx="36" cy="107"/>
                      </a:xfrm>
                    </p:grpSpPr>
                    <p:sp>
                      <p:nvSpPr>
                        <p:cNvPr id="147" name="Freeform 79">
                          <a:extLst>
                            <a:ext uri="{FF2B5EF4-FFF2-40B4-BE49-F238E27FC236}">
                              <a16:creationId xmlns:a16="http://schemas.microsoft.com/office/drawing/2014/main" id="{C0112F35-5355-45C9-B5E5-3D52485C004B}"/>
                            </a:ext>
                          </a:extLst>
                        </p:cNvPr>
                        <p:cNvSpPr>
                          <a:spLocks/>
                        </p:cNvSpPr>
                        <p:nvPr/>
                      </p:nvSpPr>
                      <p:spPr bwMode="auto">
                        <a:xfrm>
                          <a:off x="3993" y="3483"/>
                          <a:ext cx="36" cy="107"/>
                        </a:xfrm>
                        <a:custGeom>
                          <a:avLst/>
                          <a:gdLst>
                            <a:gd name="T0" fmla="*/ 0 w 36"/>
                            <a:gd name="T1" fmla="*/ 0 h 107"/>
                            <a:gd name="T2" fmla="*/ 35 w 36"/>
                            <a:gd name="T3" fmla="*/ 0 h 107"/>
                            <a:gd name="T4" fmla="*/ 35 w 36"/>
                            <a:gd name="T5" fmla="*/ 106 h 107"/>
                            <a:gd name="T6" fmla="*/ 0 w 36"/>
                            <a:gd name="T7" fmla="*/ 102 h 107"/>
                            <a:gd name="T8" fmla="*/ 0 w 36"/>
                            <a:gd name="T9" fmla="*/ 0 h 107"/>
                            <a:gd name="T10" fmla="*/ 0 60000 65536"/>
                            <a:gd name="T11" fmla="*/ 0 60000 65536"/>
                            <a:gd name="T12" fmla="*/ 0 60000 65536"/>
                            <a:gd name="T13" fmla="*/ 0 60000 65536"/>
                            <a:gd name="T14" fmla="*/ 0 60000 65536"/>
                            <a:gd name="T15" fmla="*/ 0 w 36"/>
                            <a:gd name="T16" fmla="*/ 0 h 107"/>
                            <a:gd name="T17" fmla="*/ 36 w 36"/>
                            <a:gd name="T18" fmla="*/ 107 h 107"/>
                          </a:gdLst>
                          <a:ahLst/>
                          <a:cxnLst>
                            <a:cxn ang="T10">
                              <a:pos x="T0" y="T1"/>
                            </a:cxn>
                            <a:cxn ang="T11">
                              <a:pos x="T2" y="T3"/>
                            </a:cxn>
                            <a:cxn ang="T12">
                              <a:pos x="T4" y="T5"/>
                            </a:cxn>
                            <a:cxn ang="T13">
                              <a:pos x="T6" y="T7"/>
                            </a:cxn>
                            <a:cxn ang="T14">
                              <a:pos x="T8" y="T9"/>
                            </a:cxn>
                          </a:cxnLst>
                          <a:rect l="T15" t="T16" r="T17" b="T18"/>
                          <a:pathLst>
                            <a:path w="36" h="107">
                              <a:moveTo>
                                <a:pt x="0" y="0"/>
                              </a:moveTo>
                              <a:lnTo>
                                <a:pt x="35" y="0"/>
                              </a:lnTo>
                              <a:lnTo>
                                <a:pt x="35" y="106"/>
                              </a:lnTo>
                              <a:lnTo>
                                <a:pt x="0" y="102"/>
                              </a:lnTo>
                              <a:lnTo>
                                <a:pt x="0" y="0"/>
                              </a:lnTo>
                            </a:path>
                          </a:pathLst>
                        </a:custGeom>
                        <a:solidFill>
                          <a:srgbClr val="FF0000"/>
                        </a:solidFill>
                        <a:ln w="12700" cap="rnd">
                          <a:solidFill>
                            <a:srgbClr val="000000"/>
                          </a:solidFill>
                          <a:round/>
                          <a:headEnd/>
                          <a:tailEnd/>
                        </a:ln>
                      </p:spPr>
                      <p:txBody>
                        <a:bodyPr/>
                        <a:lstStyle/>
                        <a:p>
                          <a:endParaRPr lang="nl-BE"/>
                        </a:p>
                      </p:txBody>
                    </p:sp>
                    <p:sp>
                      <p:nvSpPr>
                        <p:cNvPr id="148" name="Line 80">
                          <a:extLst>
                            <a:ext uri="{FF2B5EF4-FFF2-40B4-BE49-F238E27FC236}">
                              <a16:creationId xmlns:a16="http://schemas.microsoft.com/office/drawing/2014/main" id="{5209F869-8652-45E0-92BF-878670BE7559}"/>
                            </a:ext>
                          </a:extLst>
                        </p:cNvPr>
                        <p:cNvSpPr>
                          <a:spLocks noChangeShapeType="1"/>
                        </p:cNvSpPr>
                        <p:nvPr/>
                      </p:nvSpPr>
                      <p:spPr bwMode="auto">
                        <a:xfrm>
                          <a:off x="4000" y="3496"/>
                          <a:ext cx="26" cy="26"/>
                        </a:xfrm>
                        <a:prstGeom prst="line">
                          <a:avLst/>
                        </a:prstGeom>
                        <a:noFill/>
                        <a:ln w="12700">
                          <a:solidFill>
                            <a:srgbClr val="E0E0E0"/>
                          </a:solidFill>
                          <a:round/>
                          <a:headEnd/>
                          <a:tailEnd/>
                        </a:ln>
                      </p:spPr>
                      <p:txBody>
                        <a:bodyPr wrap="none" anchor="ctr"/>
                        <a:lstStyle/>
                        <a:p>
                          <a:endParaRPr lang="nl-BE"/>
                        </a:p>
                      </p:txBody>
                    </p:sp>
                    <p:sp>
                      <p:nvSpPr>
                        <p:cNvPr id="149" name="Line 81">
                          <a:extLst>
                            <a:ext uri="{FF2B5EF4-FFF2-40B4-BE49-F238E27FC236}">
                              <a16:creationId xmlns:a16="http://schemas.microsoft.com/office/drawing/2014/main" id="{34A616CB-26C3-4D77-9E3E-48C769572522}"/>
                            </a:ext>
                          </a:extLst>
                        </p:cNvPr>
                        <p:cNvSpPr>
                          <a:spLocks noChangeShapeType="1"/>
                        </p:cNvSpPr>
                        <p:nvPr/>
                      </p:nvSpPr>
                      <p:spPr bwMode="auto">
                        <a:xfrm>
                          <a:off x="4004" y="3545"/>
                          <a:ext cx="22" cy="22"/>
                        </a:xfrm>
                        <a:prstGeom prst="line">
                          <a:avLst/>
                        </a:prstGeom>
                        <a:noFill/>
                        <a:ln w="12700">
                          <a:solidFill>
                            <a:srgbClr val="E0E0E0"/>
                          </a:solidFill>
                          <a:round/>
                          <a:headEnd/>
                          <a:tailEnd/>
                        </a:ln>
                      </p:spPr>
                      <p:txBody>
                        <a:bodyPr wrap="none" anchor="ctr"/>
                        <a:lstStyle/>
                        <a:p>
                          <a:endParaRPr lang="nl-BE"/>
                        </a:p>
                      </p:txBody>
                    </p:sp>
                    <p:sp>
                      <p:nvSpPr>
                        <p:cNvPr id="150" name="Line 82">
                          <a:extLst>
                            <a:ext uri="{FF2B5EF4-FFF2-40B4-BE49-F238E27FC236}">
                              <a16:creationId xmlns:a16="http://schemas.microsoft.com/office/drawing/2014/main" id="{98A76EE3-509B-428C-905F-24BB46ABC79B}"/>
                            </a:ext>
                          </a:extLst>
                        </p:cNvPr>
                        <p:cNvSpPr>
                          <a:spLocks noChangeShapeType="1"/>
                        </p:cNvSpPr>
                        <p:nvPr/>
                      </p:nvSpPr>
                      <p:spPr bwMode="auto">
                        <a:xfrm>
                          <a:off x="4003" y="3512"/>
                          <a:ext cx="23" cy="22"/>
                        </a:xfrm>
                        <a:prstGeom prst="line">
                          <a:avLst/>
                        </a:prstGeom>
                        <a:noFill/>
                        <a:ln w="12700">
                          <a:solidFill>
                            <a:srgbClr val="E0E0E0"/>
                          </a:solidFill>
                          <a:round/>
                          <a:headEnd/>
                          <a:tailEnd/>
                        </a:ln>
                      </p:spPr>
                      <p:txBody>
                        <a:bodyPr wrap="none" anchor="ctr"/>
                        <a:lstStyle/>
                        <a:p>
                          <a:endParaRPr lang="nl-BE"/>
                        </a:p>
                      </p:txBody>
                    </p:sp>
                  </p:grpSp>
                </p:grpSp>
              </p:grpSp>
            </p:grpSp>
          </p:grpSp>
          <p:grpSp>
            <p:nvGrpSpPr>
              <p:cNvPr id="9" name="Group 83">
                <a:extLst>
                  <a:ext uri="{FF2B5EF4-FFF2-40B4-BE49-F238E27FC236}">
                    <a16:creationId xmlns:a16="http://schemas.microsoft.com/office/drawing/2014/main" id="{3A70607C-6380-47AB-8ADC-78244C2284AB}"/>
                  </a:ext>
                </a:extLst>
              </p:cNvPr>
              <p:cNvGrpSpPr>
                <a:grpSpLocks/>
              </p:cNvGrpSpPr>
              <p:nvPr/>
            </p:nvGrpSpPr>
            <p:grpSpPr bwMode="auto">
              <a:xfrm>
                <a:off x="3826" y="3746"/>
                <a:ext cx="161" cy="179"/>
                <a:chOff x="3826" y="3746"/>
                <a:chExt cx="161" cy="179"/>
              </a:xfrm>
            </p:grpSpPr>
            <p:grpSp>
              <p:nvGrpSpPr>
                <p:cNvPr id="122" name="Group 84">
                  <a:extLst>
                    <a:ext uri="{FF2B5EF4-FFF2-40B4-BE49-F238E27FC236}">
                      <a16:creationId xmlns:a16="http://schemas.microsoft.com/office/drawing/2014/main" id="{D462D614-5E38-4EE9-96B6-36A20D95A603}"/>
                    </a:ext>
                  </a:extLst>
                </p:cNvPr>
                <p:cNvGrpSpPr>
                  <a:grpSpLocks/>
                </p:cNvGrpSpPr>
                <p:nvPr/>
              </p:nvGrpSpPr>
              <p:grpSpPr bwMode="auto">
                <a:xfrm>
                  <a:off x="3826" y="3746"/>
                  <a:ext cx="113" cy="175"/>
                  <a:chOff x="3826" y="3746"/>
                  <a:chExt cx="113" cy="175"/>
                </a:xfrm>
              </p:grpSpPr>
              <p:grpSp>
                <p:nvGrpSpPr>
                  <p:cNvPr id="131" name="Group 85">
                    <a:extLst>
                      <a:ext uri="{FF2B5EF4-FFF2-40B4-BE49-F238E27FC236}">
                        <a16:creationId xmlns:a16="http://schemas.microsoft.com/office/drawing/2014/main" id="{50021E45-B9BF-4E08-9CAB-25B896777970}"/>
                      </a:ext>
                    </a:extLst>
                  </p:cNvPr>
                  <p:cNvGrpSpPr>
                    <a:grpSpLocks/>
                  </p:cNvGrpSpPr>
                  <p:nvPr/>
                </p:nvGrpSpPr>
                <p:grpSpPr bwMode="auto">
                  <a:xfrm>
                    <a:off x="3826" y="3746"/>
                    <a:ext cx="113" cy="175"/>
                    <a:chOff x="3826" y="3746"/>
                    <a:chExt cx="113" cy="175"/>
                  </a:xfrm>
                </p:grpSpPr>
                <p:sp>
                  <p:nvSpPr>
                    <p:cNvPr id="136" name="Freeform 86">
                      <a:extLst>
                        <a:ext uri="{FF2B5EF4-FFF2-40B4-BE49-F238E27FC236}">
                          <a16:creationId xmlns:a16="http://schemas.microsoft.com/office/drawing/2014/main" id="{0CF3048D-276B-462B-8F74-DD9D63050412}"/>
                        </a:ext>
                      </a:extLst>
                    </p:cNvPr>
                    <p:cNvSpPr>
                      <a:spLocks/>
                    </p:cNvSpPr>
                    <p:nvPr/>
                  </p:nvSpPr>
                  <p:spPr bwMode="auto">
                    <a:xfrm>
                      <a:off x="3826" y="3746"/>
                      <a:ext cx="73" cy="175"/>
                    </a:xfrm>
                    <a:custGeom>
                      <a:avLst/>
                      <a:gdLst>
                        <a:gd name="T0" fmla="*/ 34 w 73"/>
                        <a:gd name="T1" fmla="*/ 0 h 175"/>
                        <a:gd name="T2" fmla="*/ 72 w 73"/>
                        <a:gd name="T3" fmla="*/ 0 h 175"/>
                        <a:gd name="T4" fmla="*/ 72 w 73"/>
                        <a:gd name="T5" fmla="*/ 174 h 175"/>
                        <a:gd name="T6" fmla="*/ 34 w 73"/>
                        <a:gd name="T7" fmla="*/ 172 h 175"/>
                        <a:gd name="T8" fmla="*/ 33 w 73"/>
                        <a:gd name="T9" fmla="*/ 172 h 175"/>
                        <a:gd name="T10" fmla="*/ 32 w 73"/>
                        <a:gd name="T11" fmla="*/ 172 h 175"/>
                        <a:gd name="T12" fmla="*/ 30 w 73"/>
                        <a:gd name="T13" fmla="*/ 171 h 175"/>
                        <a:gd name="T14" fmla="*/ 27 w 73"/>
                        <a:gd name="T15" fmla="*/ 170 h 175"/>
                        <a:gd name="T16" fmla="*/ 25 w 73"/>
                        <a:gd name="T17" fmla="*/ 169 h 175"/>
                        <a:gd name="T18" fmla="*/ 23 w 73"/>
                        <a:gd name="T19" fmla="*/ 167 h 175"/>
                        <a:gd name="T20" fmla="*/ 21 w 73"/>
                        <a:gd name="T21" fmla="*/ 164 h 175"/>
                        <a:gd name="T22" fmla="*/ 19 w 73"/>
                        <a:gd name="T23" fmla="*/ 163 h 175"/>
                        <a:gd name="T24" fmla="*/ 18 w 73"/>
                        <a:gd name="T25" fmla="*/ 162 h 175"/>
                        <a:gd name="T26" fmla="*/ 17 w 73"/>
                        <a:gd name="T27" fmla="*/ 160 h 175"/>
                        <a:gd name="T28" fmla="*/ 15 w 73"/>
                        <a:gd name="T29" fmla="*/ 158 h 175"/>
                        <a:gd name="T30" fmla="*/ 14 w 73"/>
                        <a:gd name="T31" fmla="*/ 154 h 175"/>
                        <a:gd name="T32" fmla="*/ 13 w 73"/>
                        <a:gd name="T33" fmla="*/ 152 h 175"/>
                        <a:gd name="T34" fmla="*/ 11 w 73"/>
                        <a:gd name="T35" fmla="*/ 149 h 175"/>
                        <a:gd name="T36" fmla="*/ 10 w 73"/>
                        <a:gd name="T37" fmla="*/ 146 h 175"/>
                        <a:gd name="T38" fmla="*/ 9 w 73"/>
                        <a:gd name="T39" fmla="*/ 144 h 175"/>
                        <a:gd name="T40" fmla="*/ 8 w 73"/>
                        <a:gd name="T41" fmla="*/ 141 h 175"/>
                        <a:gd name="T42" fmla="*/ 6 w 73"/>
                        <a:gd name="T43" fmla="*/ 136 h 175"/>
                        <a:gd name="T44" fmla="*/ 5 w 73"/>
                        <a:gd name="T45" fmla="*/ 131 h 175"/>
                        <a:gd name="T46" fmla="*/ 4 w 73"/>
                        <a:gd name="T47" fmla="*/ 126 h 175"/>
                        <a:gd name="T48" fmla="*/ 3 w 73"/>
                        <a:gd name="T49" fmla="*/ 120 h 175"/>
                        <a:gd name="T50" fmla="*/ 2 w 73"/>
                        <a:gd name="T51" fmla="*/ 115 h 175"/>
                        <a:gd name="T52" fmla="*/ 1 w 73"/>
                        <a:gd name="T53" fmla="*/ 108 h 175"/>
                        <a:gd name="T54" fmla="*/ 0 w 73"/>
                        <a:gd name="T55" fmla="*/ 101 h 175"/>
                        <a:gd name="T56" fmla="*/ 0 w 73"/>
                        <a:gd name="T57" fmla="*/ 95 h 175"/>
                        <a:gd name="T58" fmla="*/ 0 w 73"/>
                        <a:gd name="T59" fmla="*/ 86 h 175"/>
                        <a:gd name="T60" fmla="*/ 0 w 73"/>
                        <a:gd name="T61" fmla="*/ 76 h 175"/>
                        <a:gd name="T62" fmla="*/ 1 w 73"/>
                        <a:gd name="T63" fmla="*/ 65 h 175"/>
                        <a:gd name="T64" fmla="*/ 2 w 73"/>
                        <a:gd name="T65" fmla="*/ 58 h 175"/>
                        <a:gd name="T66" fmla="*/ 3 w 73"/>
                        <a:gd name="T67" fmla="*/ 51 h 175"/>
                        <a:gd name="T68" fmla="*/ 4 w 73"/>
                        <a:gd name="T69" fmla="*/ 45 h 175"/>
                        <a:gd name="T70" fmla="*/ 5 w 73"/>
                        <a:gd name="T71" fmla="*/ 40 h 175"/>
                        <a:gd name="T72" fmla="*/ 7 w 73"/>
                        <a:gd name="T73" fmla="*/ 34 h 175"/>
                        <a:gd name="T74" fmla="*/ 10 w 73"/>
                        <a:gd name="T75" fmla="*/ 28 h 175"/>
                        <a:gd name="T76" fmla="*/ 12 w 73"/>
                        <a:gd name="T77" fmla="*/ 23 h 175"/>
                        <a:gd name="T78" fmla="*/ 14 w 73"/>
                        <a:gd name="T79" fmla="*/ 19 h 175"/>
                        <a:gd name="T80" fmla="*/ 15 w 73"/>
                        <a:gd name="T81" fmla="*/ 17 h 175"/>
                        <a:gd name="T82" fmla="*/ 16 w 73"/>
                        <a:gd name="T83" fmla="*/ 14 h 175"/>
                        <a:gd name="T84" fmla="*/ 18 w 73"/>
                        <a:gd name="T85" fmla="*/ 12 h 175"/>
                        <a:gd name="T86" fmla="*/ 18 w 73"/>
                        <a:gd name="T87" fmla="*/ 11 h 175"/>
                        <a:gd name="T88" fmla="*/ 20 w 73"/>
                        <a:gd name="T89" fmla="*/ 10 h 175"/>
                        <a:gd name="T90" fmla="*/ 22 w 73"/>
                        <a:gd name="T91" fmla="*/ 8 h 175"/>
                        <a:gd name="T92" fmla="*/ 23 w 73"/>
                        <a:gd name="T93" fmla="*/ 6 h 175"/>
                        <a:gd name="T94" fmla="*/ 24 w 73"/>
                        <a:gd name="T95" fmla="*/ 5 h 175"/>
                        <a:gd name="T96" fmla="*/ 26 w 73"/>
                        <a:gd name="T97" fmla="*/ 4 h 175"/>
                        <a:gd name="T98" fmla="*/ 27 w 73"/>
                        <a:gd name="T99" fmla="*/ 2 h 175"/>
                        <a:gd name="T100" fmla="*/ 29 w 73"/>
                        <a:gd name="T101" fmla="*/ 2 h 175"/>
                        <a:gd name="T102" fmla="*/ 30 w 73"/>
                        <a:gd name="T103" fmla="*/ 1 h 175"/>
                        <a:gd name="T104" fmla="*/ 32 w 73"/>
                        <a:gd name="T105" fmla="*/ 0 h 175"/>
                        <a:gd name="T106" fmla="*/ 32 w 73"/>
                        <a:gd name="T107" fmla="*/ 0 h 175"/>
                        <a:gd name="T108" fmla="*/ 34 w 73"/>
                        <a:gd name="T109" fmla="*/ 0 h 1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
                        <a:gd name="T166" fmla="*/ 0 h 175"/>
                        <a:gd name="T167" fmla="*/ 73 w 73"/>
                        <a:gd name="T168" fmla="*/ 175 h 17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 h="175">
                          <a:moveTo>
                            <a:pt x="34" y="0"/>
                          </a:moveTo>
                          <a:lnTo>
                            <a:pt x="72" y="0"/>
                          </a:lnTo>
                          <a:lnTo>
                            <a:pt x="72" y="174"/>
                          </a:lnTo>
                          <a:lnTo>
                            <a:pt x="34" y="172"/>
                          </a:lnTo>
                          <a:lnTo>
                            <a:pt x="33" y="172"/>
                          </a:lnTo>
                          <a:lnTo>
                            <a:pt x="32" y="172"/>
                          </a:lnTo>
                          <a:lnTo>
                            <a:pt x="30" y="171"/>
                          </a:lnTo>
                          <a:lnTo>
                            <a:pt x="27" y="170"/>
                          </a:lnTo>
                          <a:lnTo>
                            <a:pt x="25" y="169"/>
                          </a:lnTo>
                          <a:lnTo>
                            <a:pt x="23" y="167"/>
                          </a:lnTo>
                          <a:lnTo>
                            <a:pt x="21" y="164"/>
                          </a:lnTo>
                          <a:lnTo>
                            <a:pt x="19" y="163"/>
                          </a:lnTo>
                          <a:lnTo>
                            <a:pt x="18" y="162"/>
                          </a:lnTo>
                          <a:lnTo>
                            <a:pt x="17" y="160"/>
                          </a:lnTo>
                          <a:lnTo>
                            <a:pt x="15" y="158"/>
                          </a:lnTo>
                          <a:lnTo>
                            <a:pt x="14" y="154"/>
                          </a:lnTo>
                          <a:lnTo>
                            <a:pt x="13" y="152"/>
                          </a:lnTo>
                          <a:lnTo>
                            <a:pt x="11" y="149"/>
                          </a:lnTo>
                          <a:lnTo>
                            <a:pt x="10" y="146"/>
                          </a:lnTo>
                          <a:lnTo>
                            <a:pt x="9" y="144"/>
                          </a:lnTo>
                          <a:lnTo>
                            <a:pt x="8" y="141"/>
                          </a:lnTo>
                          <a:lnTo>
                            <a:pt x="6" y="136"/>
                          </a:lnTo>
                          <a:lnTo>
                            <a:pt x="5" y="131"/>
                          </a:lnTo>
                          <a:lnTo>
                            <a:pt x="4" y="126"/>
                          </a:lnTo>
                          <a:lnTo>
                            <a:pt x="3" y="120"/>
                          </a:lnTo>
                          <a:lnTo>
                            <a:pt x="2" y="115"/>
                          </a:lnTo>
                          <a:lnTo>
                            <a:pt x="1" y="108"/>
                          </a:lnTo>
                          <a:lnTo>
                            <a:pt x="0" y="101"/>
                          </a:lnTo>
                          <a:lnTo>
                            <a:pt x="0" y="95"/>
                          </a:lnTo>
                          <a:lnTo>
                            <a:pt x="0" y="86"/>
                          </a:lnTo>
                          <a:lnTo>
                            <a:pt x="0" y="76"/>
                          </a:lnTo>
                          <a:lnTo>
                            <a:pt x="1" y="65"/>
                          </a:lnTo>
                          <a:lnTo>
                            <a:pt x="2" y="58"/>
                          </a:lnTo>
                          <a:lnTo>
                            <a:pt x="3" y="51"/>
                          </a:lnTo>
                          <a:lnTo>
                            <a:pt x="4" y="45"/>
                          </a:lnTo>
                          <a:lnTo>
                            <a:pt x="5" y="40"/>
                          </a:lnTo>
                          <a:lnTo>
                            <a:pt x="7" y="34"/>
                          </a:lnTo>
                          <a:lnTo>
                            <a:pt x="10" y="28"/>
                          </a:lnTo>
                          <a:lnTo>
                            <a:pt x="12" y="23"/>
                          </a:lnTo>
                          <a:lnTo>
                            <a:pt x="14" y="19"/>
                          </a:lnTo>
                          <a:lnTo>
                            <a:pt x="15" y="17"/>
                          </a:lnTo>
                          <a:lnTo>
                            <a:pt x="16" y="14"/>
                          </a:lnTo>
                          <a:lnTo>
                            <a:pt x="18" y="12"/>
                          </a:lnTo>
                          <a:lnTo>
                            <a:pt x="18" y="11"/>
                          </a:lnTo>
                          <a:lnTo>
                            <a:pt x="20" y="10"/>
                          </a:lnTo>
                          <a:lnTo>
                            <a:pt x="22" y="8"/>
                          </a:lnTo>
                          <a:lnTo>
                            <a:pt x="23" y="6"/>
                          </a:lnTo>
                          <a:lnTo>
                            <a:pt x="24" y="5"/>
                          </a:lnTo>
                          <a:lnTo>
                            <a:pt x="26" y="4"/>
                          </a:lnTo>
                          <a:lnTo>
                            <a:pt x="27" y="2"/>
                          </a:lnTo>
                          <a:lnTo>
                            <a:pt x="29" y="2"/>
                          </a:lnTo>
                          <a:lnTo>
                            <a:pt x="30" y="1"/>
                          </a:lnTo>
                          <a:lnTo>
                            <a:pt x="32" y="0"/>
                          </a:lnTo>
                          <a:lnTo>
                            <a:pt x="34" y="0"/>
                          </a:lnTo>
                        </a:path>
                      </a:pathLst>
                    </a:custGeom>
                    <a:solidFill>
                      <a:srgbClr val="202020"/>
                    </a:solidFill>
                    <a:ln w="12700" cap="rnd">
                      <a:noFill/>
                      <a:round/>
                      <a:headEnd/>
                      <a:tailEnd/>
                    </a:ln>
                  </p:spPr>
                  <p:txBody>
                    <a:bodyPr/>
                    <a:lstStyle/>
                    <a:p>
                      <a:endParaRPr lang="nl-BE"/>
                    </a:p>
                  </p:txBody>
                </p:sp>
                <p:sp>
                  <p:nvSpPr>
                    <p:cNvPr id="137" name="Oval 87">
                      <a:extLst>
                        <a:ext uri="{FF2B5EF4-FFF2-40B4-BE49-F238E27FC236}">
                          <a16:creationId xmlns:a16="http://schemas.microsoft.com/office/drawing/2014/main" id="{122C9BED-C8E6-4761-87EF-29BBB564957F}"/>
                        </a:ext>
                      </a:extLst>
                    </p:cNvPr>
                    <p:cNvSpPr>
                      <a:spLocks noChangeArrowheads="1"/>
                    </p:cNvSpPr>
                    <p:nvPr/>
                  </p:nvSpPr>
                  <p:spPr bwMode="auto">
                    <a:xfrm>
                      <a:off x="3864" y="3746"/>
                      <a:ext cx="75" cy="175"/>
                    </a:xfrm>
                    <a:prstGeom prst="ellipse">
                      <a:avLst/>
                    </a:prstGeom>
                    <a:solidFill>
                      <a:srgbClr val="404040"/>
                    </a:solidFill>
                    <a:ln w="12700">
                      <a:noFill/>
                      <a:round/>
                      <a:headEnd/>
                      <a:tailEnd/>
                    </a:ln>
                  </p:spPr>
                  <p:txBody>
                    <a:bodyPr wrap="none" anchor="ctr"/>
                    <a:lstStyle/>
                    <a:p>
                      <a:endParaRPr lang="fr-BE" dirty="0"/>
                    </a:p>
                  </p:txBody>
                </p:sp>
              </p:grpSp>
              <p:grpSp>
                <p:nvGrpSpPr>
                  <p:cNvPr id="132" name="Group 88">
                    <a:extLst>
                      <a:ext uri="{FF2B5EF4-FFF2-40B4-BE49-F238E27FC236}">
                        <a16:creationId xmlns:a16="http://schemas.microsoft.com/office/drawing/2014/main" id="{D3AC35AC-B639-4653-B34D-0C30257F90F4}"/>
                      </a:ext>
                    </a:extLst>
                  </p:cNvPr>
                  <p:cNvGrpSpPr>
                    <a:grpSpLocks/>
                  </p:cNvGrpSpPr>
                  <p:nvPr/>
                </p:nvGrpSpPr>
                <p:grpSpPr bwMode="auto">
                  <a:xfrm>
                    <a:off x="3881" y="3784"/>
                    <a:ext cx="40" cy="99"/>
                    <a:chOff x="3881" y="3784"/>
                    <a:chExt cx="40" cy="99"/>
                  </a:xfrm>
                </p:grpSpPr>
                <p:sp>
                  <p:nvSpPr>
                    <p:cNvPr id="133" name="Oval 89">
                      <a:extLst>
                        <a:ext uri="{FF2B5EF4-FFF2-40B4-BE49-F238E27FC236}">
                          <a16:creationId xmlns:a16="http://schemas.microsoft.com/office/drawing/2014/main" id="{E89970FF-9781-4360-B978-A5C46810D1C4}"/>
                        </a:ext>
                      </a:extLst>
                    </p:cNvPr>
                    <p:cNvSpPr>
                      <a:spLocks noChangeArrowheads="1"/>
                    </p:cNvSpPr>
                    <p:nvPr/>
                  </p:nvSpPr>
                  <p:spPr bwMode="auto">
                    <a:xfrm>
                      <a:off x="3881" y="3784"/>
                      <a:ext cx="40" cy="99"/>
                    </a:xfrm>
                    <a:prstGeom prst="ellipse">
                      <a:avLst/>
                    </a:prstGeom>
                    <a:solidFill>
                      <a:srgbClr val="A0A0A0"/>
                    </a:solidFill>
                    <a:ln w="12700">
                      <a:noFill/>
                      <a:round/>
                      <a:headEnd/>
                      <a:tailEnd/>
                    </a:ln>
                  </p:spPr>
                  <p:txBody>
                    <a:bodyPr wrap="none" anchor="ctr"/>
                    <a:lstStyle/>
                    <a:p>
                      <a:endParaRPr lang="fr-BE" dirty="0"/>
                    </a:p>
                  </p:txBody>
                </p:sp>
                <p:sp>
                  <p:nvSpPr>
                    <p:cNvPr id="134" name="Oval 90">
                      <a:extLst>
                        <a:ext uri="{FF2B5EF4-FFF2-40B4-BE49-F238E27FC236}">
                          <a16:creationId xmlns:a16="http://schemas.microsoft.com/office/drawing/2014/main" id="{CF979AA6-56A2-46B1-B95F-0EFD8739A6E1}"/>
                        </a:ext>
                      </a:extLst>
                    </p:cNvPr>
                    <p:cNvSpPr>
                      <a:spLocks noChangeArrowheads="1"/>
                    </p:cNvSpPr>
                    <p:nvPr/>
                  </p:nvSpPr>
                  <p:spPr bwMode="auto">
                    <a:xfrm>
                      <a:off x="3882" y="3787"/>
                      <a:ext cx="36" cy="92"/>
                    </a:xfrm>
                    <a:prstGeom prst="ellipse">
                      <a:avLst/>
                    </a:prstGeom>
                    <a:solidFill>
                      <a:srgbClr val="808080"/>
                    </a:solidFill>
                    <a:ln w="12700">
                      <a:noFill/>
                      <a:round/>
                      <a:headEnd/>
                      <a:tailEnd/>
                    </a:ln>
                  </p:spPr>
                  <p:txBody>
                    <a:bodyPr wrap="none" anchor="ctr"/>
                    <a:lstStyle/>
                    <a:p>
                      <a:endParaRPr lang="fr-BE" dirty="0"/>
                    </a:p>
                  </p:txBody>
                </p:sp>
                <p:sp>
                  <p:nvSpPr>
                    <p:cNvPr id="135" name="Oval 91">
                      <a:extLst>
                        <a:ext uri="{FF2B5EF4-FFF2-40B4-BE49-F238E27FC236}">
                          <a16:creationId xmlns:a16="http://schemas.microsoft.com/office/drawing/2014/main" id="{EEEB7001-241C-4BF5-A354-9A2DB723265D}"/>
                        </a:ext>
                      </a:extLst>
                    </p:cNvPr>
                    <p:cNvSpPr>
                      <a:spLocks noChangeArrowheads="1"/>
                    </p:cNvSpPr>
                    <p:nvPr/>
                  </p:nvSpPr>
                  <p:spPr bwMode="auto">
                    <a:xfrm flipH="1">
                      <a:off x="3901" y="3828"/>
                      <a:ext cx="1" cy="10"/>
                    </a:xfrm>
                    <a:prstGeom prst="ellipse">
                      <a:avLst/>
                    </a:prstGeom>
                    <a:solidFill>
                      <a:srgbClr val="404040"/>
                    </a:solidFill>
                    <a:ln w="12700">
                      <a:noFill/>
                      <a:round/>
                      <a:headEnd/>
                      <a:tailEnd/>
                    </a:ln>
                  </p:spPr>
                  <p:txBody>
                    <a:bodyPr wrap="none" anchor="ctr"/>
                    <a:lstStyle/>
                    <a:p>
                      <a:endParaRPr lang="fr-BE" dirty="0"/>
                    </a:p>
                  </p:txBody>
                </p:sp>
              </p:grpSp>
            </p:grpSp>
            <p:grpSp>
              <p:nvGrpSpPr>
                <p:cNvPr id="123" name="Group 92">
                  <a:extLst>
                    <a:ext uri="{FF2B5EF4-FFF2-40B4-BE49-F238E27FC236}">
                      <a16:creationId xmlns:a16="http://schemas.microsoft.com/office/drawing/2014/main" id="{D290F369-242C-4456-A472-68306B84D85F}"/>
                    </a:ext>
                  </a:extLst>
                </p:cNvPr>
                <p:cNvGrpSpPr>
                  <a:grpSpLocks/>
                </p:cNvGrpSpPr>
                <p:nvPr/>
              </p:nvGrpSpPr>
              <p:grpSpPr bwMode="auto">
                <a:xfrm>
                  <a:off x="3874" y="3746"/>
                  <a:ext cx="113" cy="179"/>
                  <a:chOff x="3874" y="3746"/>
                  <a:chExt cx="113" cy="179"/>
                </a:xfrm>
              </p:grpSpPr>
              <p:grpSp>
                <p:nvGrpSpPr>
                  <p:cNvPr id="124" name="Group 93">
                    <a:extLst>
                      <a:ext uri="{FF2B5EF4-FFF2-40B4-BE49-F238E27FC236}">
                        <a16:creationId xmlns:a16="http://schemas.microsoft.com/office/drawing/2014/main" id="{E043E61F-09A8-406C-A6F2-0CB51BECF911}"/>
                      </a:ext>
                    </a:extLst>
                  </p:cNvPr>
                  <p:cNvGrpSpPr>
                    <a:grpSpLocks/>
                  </p:cNvGrpSpPr>
                  <p:nvPr/>
                </p:nvGrpSpPr>
                <p:grpSpPr bwMode="auto">
                  <a:xfrm>
                    <a:off x="3874" y="3746"/>
                    <a:ext cx="113" cy="179"/>
                    <a:chOff x="3874" y="3746"/>
                    <a:chExt cx="113" cy="179"/>
                  </a:xfrm>
                </p:grpSpPr>
                <p:sp>
                  <p:nvSpPr>
                    <p:cNvPr id="129" name="Freeform 94">
                      <a:extLst>
                        <a:ext uri="{FF2B5EF4-FFF2-40B4-BE49-F238E27FC236}">
                          <a16:creationId xmlns:a16="http://schemas.microsoft.com/office/drawing/2014/main" id="{C661D953-408A-4226-B231-DCAC63CD60DE}"/>
                        </a:ext>
                      </a:extLst>
                    </p:cNvPr>
                    <p:cNvSpPr>
                      <a:spLocks/>
                    </p:cNvSpPr>
                    <p:nvPr/>
                  </p:nvSpPr>
                  <p:spPr bwMode="auto">
                    <a:xfrm>
                      <a:off x="3874" y="3746"/>
                      <a:ext cx="74" cy="179"/>
                    </a:xfrm>
                    <a:custGeom>
                      <a:avLst/>
                      <a:gdLst>
                        <a:gd name="T0" fmla="*/ 34 w 74"/>
                        <a:gd name="T1" fmla="*/ 0 h 179"/>
                        <a:gd name="T2" fmla="*/ 73 w 74"/>
                        <a:gd name="T3" fmla="*/ 0 h 179"/>
                        <a:gd name="T4" fmla="*/ 72 w 74"/>
                        <a:gd name="T5" fmla="*/ 178 h 179"/>
                        <a:gd name="T6" fmla="*/ 34 w 74"/>
                        <a:gd name="T7" fmla="*/ 177 h 179"/>
                        <a:gd name="T8" fmla="*/ 32 w 74"/>
                        <a:gd name="T9" fmla="*/ 176 h 179"/>
                        <a:gd name="T10" fmla="*/ 32 w 74"/>
                        <a:gd name="T11" fmla="*/ 175 h 179"/>
                        <a:gd name="T12" fmla="*/ 30 w 74"/>
                        <a:gd name="T13" fmla="*/ 175 h 179"/>
                        <a:gd name="T14" fmla="*/ 27 w 74"/>
                        <a:gd name="T15" fmla="*/ 174 h 179"/>
                        <a:gd name="T16" fmla="*/ 25 w 74"/>
                        <a:gd name="T17" fmla="*/ 172 h 179"/>
                        <a:gd name="T18" fmla="*/ 23 w 74"/>
                        <a:gd name="T19" fmla="*/ 171 h 179"/>
                        <a:gd name="T20" fmla="*/ 21 w 74"/>
                        <a:gd name="T21" fmla="*/ 169 h 179"/>
                        <a:gd name="T22" fmla="*/ 20 w 74"/>
                        <a:gd name="T23" fmla="*/ 167 h 179"/>
                        <a:gd name="T24" fmla="*/ 18 w 74"/>
                        <a:gd name="T25" fmla="*/ 165 h 179"/>
                        <a:gd name="T26" fmla="*/ 17 w 74"/>
                        <a:gd name="T27" fmla="*/ 163 h 179"/>
                        <a:gd name="T28" fmla="*/ 15 w 74"/>
                        <a:gd name="T29" fmla="*/ 162 h 179"/>
                        <a:gd name="T30" fmla="*/ 14 w 74"/>
                        <a:gd name="T31" fmla="*/ 158 h 179"/>
                        <a:gd name="T32" fmla="*/ 13 w 74"/>
                        <a:gd name="T33" fmla="*/ 155 h 179"/>
                        <a:gd name="T34" fmla="*/ 12 w 74"/>
                        <a:gd name="T35" fmla="*/ 152 h 179"/>
                        <a:gd name="T36" fmla="*/ 10 w 74"/>
                        <a:gd name="T37" fmla="*/ 150 h 179"/>
                        <a:gd name="T38" fmla="*/ 9 w 74"/>
                        <a:gd name="T39" fmla="*/ 148 h 179"/>
                        <a:gd name="T40" fmla="*/ 8 w 74"/>
                        <a:gd name="T41" fmla="*/ 144 h 179"/>
                        <a:gd name="T42" fmla="*/ 6 w 74"/>
                        <a:gd name="T43" fmla="*/ 140 h 179"/>
                        <a:gd name="T44" fmla="*/ 5 w 74"/>
                        <a:gd name="T45" fmla="*/ 134 h 179"/>
                        <a:gd name="T46" fmla="*/ 4 w 74"/>
                        <a:gd name="T47" fmla="*/ 129 h 179"/>
                        <a:gd name="T48" fmla="*/ 3 w 74"/>
                        <a:gd name="T49" fmla="*/ 123 h 179"/>
                        <a:gd name="T50" fmla="*/ 2 w 74"/>
                        <a:gd name="T51" fmla="*/ 118 h 179"/>
                        <a:gd name="T52" fmla="*/ 1 w 74"/>
                        <a:gd name="T53" fmla="*/ 111 h 179"/>
                        <a:gd name="T54" fmla="*/ 0 w 74"/>
                        <a:gd name="T55" fmla="*/ 104 h 179"/>
                        <a:gd name="T56" fmla="*/ 0 w 74"/>
                        <a:gd name="T57" fmla="*/ 97 h 179"/>
                        <a:gd name="T58" fmla="*/ 0 w 74"/>
                        <a:gd name="T59" fmla="*/ 88 h 179"/>
                        <a:gd name="T60" fmla="*/ 0 w 74"/>
                        <a:gd name="T61" fmla="*/ 78 h 179"/>
                        <a:gd name="T62" fmla="*/ 1 w 74"/>
                        <a:gd name="T63" fmla="*/ 67 h 179"/>
                        <a:gd name="T64" fmla="*/ 2 w 74"/>
                        <a:gd name="T65" fmla="*/ 59 h 179"/>
                        <a:gd name="T66" fmla="*/ 3 w 74"/>
                        <a:gd name="T67" fmla="*/ 52 h 179"/>
                        <a:gd name="T68" fmla="*/ 4 w 74"/>
                        <a:gd name="T69" fmla="*/ 46 h 179"/>
                        <a:gd name="T70" fmla="*/ 5 w 74"/>
                        <a:gd name="T71" fmla="*/ 41 h 179"/>
                        <a:gd name="T72" fmla="*/ 7 w 74"/>
                        <a:gd name="T73" fmla="*/ 35 h 179"/>
                        <a:gd name="T74" fmla="*/ 10 w 74"/>
                        <a:gd name="T75" fmla="*/ 29 h 179"/>
                        <a:gd name="T76" fmla="*/ 12 w 74"/>
                        <a:gd name="T77" fmla="*/ 23 h 179"/>
                        <a:gd name="T78" fmla="*/ 14 w 74"/>
                        <a:gd name="T79" fmla="*/ 20 h 179"/>
                        <a:gd name="T80" fmla="*/ 14 w 74"/>
                        <a:gd name="T81" fmla="*/ 17 h 179"/>
                        <a:gd name="T82" fmla="*/ 16 w 74"/>
                        <a:gd name="T83" fmla="*/ 15 h 179"/>
                        <a:gd name="T84" fmla="*/ 17 w 74"/>
                        <a:gd name="T85" fmla="*/ 12 h 179"/>
                        <a:gd name="T86" fmla="*/ 19 w 74"/>
                        <a:gd name="T87" fmla="*/ 11 h 179"/>
                        <a:gd name="T88" fmla="*/ 20 w 74"/>
                        <a:gd name="T89" fmla="*/ 10 h 179"/>
                        <a:gd name="T90" fmla="*/ 22 w 74"/>
                        <a:gd name="T91" fmla="*/ 8 h 179"/>
                        <a:gd name="T92" fmla="*/ 23 w 74"/>
                        <a:gd name="T93" fmla="*/ 6 h 179"/>
                        <a:gd name="T94" fmla="*/ 24 w 74"/>
                        <a:gd name="T95" fmla="*/ 5 h 179"/>
                        <a:gd name="T96" fmla="*/ 26 w 74"/>
                        <a:gd name="T97" fmla="*/ 4 h 179"/>
                        <a:gd name="T98" fmla="*/ 27 w 74"/>
                        <a:gd name="T99" fmla="*/ 3 h 179"/>
                        <a:gd name="T100" fmla="*/ 29 w 74"/>
                        <a:gd name="T101" fmla="*/ 2 h 179"/>
                        <a:gd name="T102" fmla="*/ 30 w 74"/>
                        <a:gd name="T103" fmla="*/ 1 h 179"/>
                        <a:gd name="T104" fmla="*/ 32 w 74"/>
                        <a:gd name="T105" fmla="*/ 1 h 179"/>
                        <a:gd name="T106" fmla="*/ 32 w 74"/>
                        <a:gd name="T107" fmla="*/ 0 h 179"/>
                        <a:gd name="T108" fmla="*/ 34 w 74"/>
                        <a:gd name="T109" fmla="*/ 0 h 1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4"/>
                        <a:gd name="T166" fmla="*/ 0 h 179"/>
                        <a:gd name="T167" fmla="*/ 74 w 74"/>
                        <a:gd name="T168" fmla="*/ 179 h 1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4" h="179">
                          <a:moveTo>
                            <a:pt x="34" y="0"/>
                          </a:moveTo>
                          <a:lnTo>
                            <a:pt x="73" y="0"/>
                          </a:lnTo>
                          <a:lnTo>
                            <a:pt x="72" y="178"/>
                          </a:lnTo>
                          <a:lnTo>
                            <a:pt x="34" y="177"/>
                          </a:lnTo>
                          <a:lnTo>
                            <a:pt x="32" y="176"/>
                          </a:lnTo>
                          <a:lnTo>
                            <a:pt x="32" y="175"/>
                          </a:lnTo>
                          <a:lnTo>
                            <a:pt x="30" y="175"/>
                          </a:lnTo>
                          <a:lnTo>
                            <a:pt x="27" y="174"/>
                          </a:lnTo>
                          <a:lnTo>
                            <a:pt x="25" y="172"/>
                          </a:lnTo>
                          <a:lnTo>
                            <a:pt x="23" y="171"/>
                          </a:lnTo>
                          <a:lnTo>
                            <a:pt x="21" y="169"/>
                          </a:lnTo>
                          <a:lnTo>
                            <a:pt x="20" y="167"/>
                          </a:lnTo>
                          <a:lnTo>
                            <a:pt x="18" y="165"/>
                          </a:lnTo>
                          <a:lnTo>
                            <a:pt x="17" y="163"/>
                          </a:lnTo>
                          <a:lnTo>
                            <a:pt x="15" y="162"/>
                          </a:lnTo>
                          <a:lnTo>
                            <a:pt x="14" y="158"/>
                          </a:lnTo>
                          <a:lnTo>
                            <a:pt x="13" y="155"/>
                          </a:lnTo>
                          <a:lnTo>
                            <a:pt x="12" y="152"/>
                          </a:lnTo>
                          <a:lnTo>
                            <a:pt x="10" y="150"/>
                          </a:lnTo>
                          <a:lnTo>
                            <a:pt x="9" y="148"/>
                          </a:lnTo>
                          <a:lnTo>
                            <a:pt x="8" y="144"/>
                          </a:lnTo>
                          <a:lnTo>
                            <a:pt x="6" y="140"/>
                          </a:lnTo>
                          <a:lnTo>
                            <a:pt x="5" y="134"/>
                          </a:lnTo>
                          <a:lnTo>
                            <a:pt x="4" y="129"/>
                          </a:lnTo>
                          <a:lnTo>
                            <a:pt x="3" y="123"/>
                          </a:lnTo>
                          <a:lnTo>
                            <a:pt x="2" y="118"/>
                          </a:lnTo>
                          <a:lnTo>
                            <a:pt x="1" y="111"/>
                          </a:lnTo>
                          <a:lnTo>
                            <a:pt x="0" y="104"/>
                          </a:lnTo>
                          <a:lnTo>
                            <a:pt x="0" y="97"/>
                          </a:lnTo>
                          <a:lnTo>
                            <a:pt x="0" y="88"/>
                          </a:lnTo>
                          <a:lnTo>
                            <a:pt x="0" y="78"/>
                          </a:lnTo>
                          <a:lnTo>
                            <a:pt x="1" y="67"/>
                          </a:lnTo>
                          <a:lnTo>
                            <a:pt x="2" y="59"/>
                          </a:lnTo>
                          <a:lnTo>
                            <a:pt x="3" y="52"/>
                          </a:lnTo>
                          <a:lnTo>
                            <a:pt x="4" y="46"/>
                          </a:lnTo>
                          <a:lnTo>
                            <a:pt x="5" y="41"/>
                          </a:lnTo>
                          <a:lnTo>
                            <a:pt x="7" y="35"/>
                          </a:lnTo>
                          <a:lnTo>
                            <a:pt x="10" y="29"/>
                          </a:lnTo>
                          <a:lnTo>
                            <a:pt x="12" y="23"/>
                          </a:lnTo>
                          <a:lnTo>
                            <a:pt x="14" y="20"/>
                          </a:lnTo>
                          <a:lnTo>
                            <a:pt x="14" y="17"/>
                          </a:lnTo>
                          <a:lnTo>
                            <a:pt x="16" y="15"/>
                          </a:lnTo>
                          <a:lnTo>
                            <a:pt x="17" y="12"/>
                          </a:lnTo>
                          <a:lnTo>
                            <a:pt x="19" y="11"/>
                          </a:lnTo>
                          <a:lnTo>
                            <a:pt x="20" y="10"/>
                          </a:lnTo>
                          <a:lnTo>
                            <a:pt x="22" y="8"/>
                          </a:lnTo>
                          <a:lnTo>
                            <a:pt x="23" y="6"/>
                          </a:lnTo>
                          <a:lnTo>
                            <a:pt x="24" y="5"/>
                          </a:lnTo>
                          <a:lnTo>
                            <a:pt x="26" y="4"/>
                          </a:lnTo>
                          <a:lnTo>
                            <a:pt x="27" y="3"/>
                          </a:lnTo>
                          <a:lnTo>
                            <a:pt x="29" y="2"/>
                          </a:lnTo>
                          <a:lnTo>
                            <a:pt x="30" y="1"/>
                          </a:lnTo>
                          <a:lnTo>
                            <a:pt x="32" y="1"/>
                          </a:lnTo>
                          <a:lnTo>
                            <a:pt x="32" y="0"/>
                          </a:lnTo>
                          <a:lnTo>
                            <a:pt x="34" y="0"/>
                          </a:lnTo>
                        </a:path>
                      </a:pathLst>
                    </a:custGeom>
                    <a:solidFill>
                      <a:srgbClr val="202020"/>
                    </a:solidFill>
                    <a:ln w="12700" cap="rnd">
                      <a:noFill/>
                      <a:round/>
                      <a:headEnd/>
                      <a:tailEnd/>
                    </a:ln>
                  </p:spPr>
                  <p:txBody>
                    <a:bodyPr/>
                    <a:lstStyle/>
                    <a:p>
                      <a:endParaRPr lang="nl-BE"/>
                    </a:p>
                  </p:txBody>
                </p:sp>
                <p:sp>
                  <p:nvSpPr>
                    <p:cNvPr id="130" name="Oval 95">
                      <a:extLst>
                        <a:ext uri="{FF2B5EF4-FFF2-40B4-BE49-F238E27FC236}">
                          <a16:creationId xmlns:a16="http://schemas.microsoft.com/office/drawing/2014/main" id="{54720B2A-99FC-4BE2-B105-DCD50B00258D}"/>
                        </a:ext>
                      </a:extLst>
                    </p:cNvPr>
                    <p:cNvSpPr>
                      <a:spLocks noChangeArrowheads="1"/>
                    </p:cNvSpPr>
                    <p:nvPr/>
                  </p:nvSpPr>
                  <p:spPr bwMode="auto">
                    <a:xfrm>
                      <a:off x="3912" y="3746"/>
                      <a:ext cx="75" cy="179"/>
                    </a:xfrm>
                    <a:prstGeom prst="ellipse">
                      <a:avLst/>
                    </a:prstGeom>
                    <a:solidFill>
                      <a:srgbClr val="404040"/>
                    </a:solidFill>
                    <a:ln w="12700">
                      <a:noFill/>
                      <a:round/>
                      <a:headEnd/>
                      <a:tailEnd/>
                    </a:ln>
                  </p:spPr>
                  <p:txBody>
                    <a:bodyPr wrap="none" anchor="ctr"/>
                    <a:lstStyle/>
                    <a:p>
                      <a:endParaRPr lang="fr-BE" dirty="0"/>
                    </a:p>
                  </p:txBody>
                </p:sp>
              </p:grpSp>
              <p:grpSp>
                <p:nvGrpSpPr>
                  <p:cNvPr id="125" name="Group 96">
                    <a:extLst>
                      <a:ext uri="{FF2B5EF4-FFF2-40B4-BE49-F238E27FC236}">
                        <a16:creationId xmlns:a16="http://schemas.microsoft.com/office/drawing/2014/main" id="{89FA1ACC-9DAB-463B-A16A-55EDDE951FF8}"/>
                      </a:ext>
                    </a:extLst>
                  </p:cNvPr>
                  <p:cNvGrpSpPr>
                    <a:grpSpLocks/>
                  </p:cNvGrpSpPr>
                  <p:nvPr/>
                </p:nvGrpSpPr>
                <p:grpSpPr bwMode="auto">
                  <a:xfrm>
                    <a:off x="3929" y="3785"/>
                    <a:ext cx="41" cy="102"/>
                    <a:chOff x="3929" y="3785"/>
                    <a:chExt cx="41" cy="102"/>
                  </a:xfrm>
                </p:grpSpPr>
                <p:sp>
                  <p:nvSpPr>
                    <p:cNvPr id="126" name="Oval 97">
                      <a:extLst>
                        <a:ext uri="{FF2B5EF4-FFF2-40B4-BE49-F238E27FC236}">
                          <a16:creationId xmlns:a16="http://schemas.microsoft.com/office/drawing/2014/main" id="{26FDA549-9881-4C69-A159-67A977F18EEF}"/>
                        </a:ext>
                      </a:extLst>
                    </p:cNvPr>
                    <p:cNvSpPr>
                      <a:spLocks noChangeArrowheads="1"/>
                    </p:cNvSpPr>
                    <p:nvPr/>
                  </p:nvSpPr>
                  <p:spPr bwMode="auto">
                    <a:xfrm>
                      <a:off x="3929" y="3785"/>
                      <a:ext cx="41" cy="102"/>
                    </a:xfrm>
                    <a:prstGeom prst="ellipse">
                      <a:avLst/>
                    </a:prstGeom>
                    <a:solidFill>
                      <a:srgbClr val="A0A0A0"/>
                    </a:solidFill>
                    <a:ln w="12700">
                      <a:noFill/>
                      <a:round/>
                      <a:headEnd/>
                      <a:tailEnd/>
                    </a:ln>
                  </p:spPr>
                  <p:txBody>
                    <a:bodyPr wrap="none" anchor="ctr"/>
                    <a:lstStyle/>
                    <a:p>
                      <a:endParaRPr lang="fr-BE" dirty="0"/>
                    </a:p>
                  </p:txBody>
                </p:sp>
                <p:sp>
                  <p:nvSpPr>
                    <p:cNvPr id="127" name="Oval 98">
                      <a:extLst>
                        <a:ext uri="{FF2B5EF4-FFF2-40B4-BE49-F238E27FC236}">
                          <a16:creationId xmlns:a16="http://schemas.microsoft.com/office/drawing/2014/main" id="{67E4C2FA-BAD5-4D0C-819B-27AB9CDE0AE4}"/>
                        </a:ext>
                      </a:extLst>
                    </p:cNvPr>
                    <p:cNvSpPr>
                      <a:spLocks noChangeArrowheads="1"/>
                    </p:cNvSpPr>
                    <p:nvPr/>
                  </p:nvSpPr>
                  <p:spPr bwMode="auto">
                    <a:xfrm>
                      <a:off x="3929" y="3788"/>
                      <a:ext cx="37" cy="94"/>
                    </a:xfrm>
                    <a:prstGeom prst="ellipse">
                      <a:avLst/>
                    </a:prstGeom>
                    <a:solidFill>
                      <a:srgbClr val="808080"/>
                    </a:solidFill>
                    <a:ln w="12700">
                      <a:noFill/>
                      <a:round/>
                      <a:headEnd/>
                      <a:tailEnd/>
                    </a:ln>
                  </p:spPr>
                  <p:txBody>
                    <a:bodyPr wrap="none" anchor="ctr"/>
                    <a:lstStyle/>
                    <a:p>
                      <a:endParaRPr lang="fr-BE" dirty="0"/>
                    </a:p>
                  </p:txBody>
                </p:sp>
                <p:sp>
                  <p:nvSpPr>
                    <p:cNvPr id="128" name="Oval 99">
                      <a:extLst>
                        <a:ext uri="{FF2B5EF4-FFF2-40B4-BE49-F238E27FC236}">
                          <a16:creationId xmlns:a16="http://schemas.microsoft.com/office/drawing/2014/main" id="{3C65B285-49C9-4B24-87C6-18CF8035682E}"/>
                        </a:ext>
                      </a:extLst>
                    </p:cNvPr>
                    <p:cNvSpPr>
                      <a:spLocks noChangeArrowheads="1"/>
                    </p:cNvSpPr>
                    <p:nvPr/>
                  </p:nvSpPr>
                  <p:spPr bwMode="auto">
                    <a:xfrm>
                      <a:off x="3949" y="3830"/>
                      <a:ext cx="1" cy="10"/>
                    </a:xfrm>
                    <a:prstGeom prst="ellipse">
                      <a:avLst/>
                    </a:prstGeom>
                    <a:solidFill>
                      <a:srgbClr val="404040"/>
                    </a:solidFill>
                    <a:ln w="12700">
                      <a:noFill/>
                      <a:round/>
                      <a:headEnd/>
                      <a:tailEnd/>
                    </a:ln>
                  </p:spPr>
                  <p:txBody>
                    <a:bodyPr wrap="none" anchor="ctr"/>
                    <a:lstStyle/>
                    <a:p>
                      <a:endParaRPr lang="fr-BE" dirty="0"/>
                    </a:p>
                  </p:txBody>
                </p:sp>
              </p:grpSp>
            </p:grpSp>
          </p:grpSp>
          <p:grpSp>
            <p:nvGrpSpPr>
              <p:cNvPr id="10" name="Group 100">
                <a:extLst>
                  <a:ext uri="{FF2B5EF4-FFF2-40B4-BE49-F238E27FC236}">
                    <a16:creationId xmlns:a16="http://schemas.microsoft.com/office/drawing/2014/main" id="{C67DAC2E-EAE1-4A0F-ADC7-392C601759FD}"/>
                  </a:ext>
                </a:extLst>
              </p:cNvPr>
              <p:cNvGrpSpPr>
                <a:grpSpLocks/>
              </p:cNvGrpSpPr>
              <p:nvPr/>
            </p:nvGrpSpPr>
            <p:grpSpPr bwMode="auto">
              <a:xfrm>
                <a:off x="3387" y="3762"/>
                <a:ext cx="346" cy="242"/>
                <a:chOff x="3387" y="3762"/>
                <a:chExt cx="346" cy="242"/>
              </a:xfrm>
            </p:grpSpPr>
            <p:grpSp>
              <p:nvGrpSpPr>
                <p:cNvPr id="88" name="Group 101">
                  <a:extLst>
                    <a:ext uri="{FF2B5EF4-FFF2-40B4-BE49-F238E27FC236}">
                      <a16:creationId xmlns:a16="http://schemas.microsoft.com/office/drawing/2014/main" id="{D407FF1D-071C-4EE3-B5F0-692FC2A81E51}"/>
                    </a:ext>
                  </a:extLst>
                </p:cNvPr>
                <p:cNvGrpSpPr>
                  <a:grpSpLocks/>
                </p:cNvGrpSpPr>
                <p:nvPr/>
              </p:nvGrpSpPr>
              <p:grpSpPr bwMode="auto">
                <a:xfrm>
                  <a:off x="3512" y="3762"/>
                  <a:ext cx="221" cy="216"/>
                  <a:chOff x="3512" y="3762"/>
                  <a:chExt cx="221" cy="216"/>
                </a:xfrm>
              </p:grpSpPr>
              <p:grpSp>
                <p:nvGrpSpPr>
                  <p:cNvPr id="106" name="Group 102">
                    <a:extLst>
                      <a:ext uri="{FF2B5EF4-FFF2-40B4-BE49-F238E27FC236}">
                        <a16:creationId xmlns:a16="http://schemas.microsoft.com/office/drawing/2014/main" id="{FD49374C-34A8-48CA-9613-AD0A985F0F0A}"/>
                      </a:ext>
                    </a:extLst>
                  </p:cNvPr>
                  <p:cNvGrpSpPr>
                    <a:grpSpLocks/>
                  </p:cNvGrpSpPr>
                  <p:nvPr/>
                </p:nvGrpSpPr>
                <p:grpSpPr bwMode="auto">
                  <a:xfrm>
                    <a:off x="3512" y="3762"/>
                    <a:ext cx="156" cy="212"/>
                    <a:chOff x="3512" y="3762"/>
                    <a:chExt cx="156" cy="212"/>
                  </a:xfrm>
                </p:grpSpPr>
                <p:grpSp>
                  <p:nvGrpSpPr>
                    <p:cNvPr id="115" name="Group 103">
                      <a:extLst>
                        <a:ext uri="{FF2B5EF4-FFF2-40B4-BE49-F238E27FC236}">
                          <a16:creationId xmlns:a16="http://schemas.microsoft.com/office/drawing/2014/main" id="{7C3F403F-68DE-4A2B-97A1-22E13C988195}"/>
                        </a:ext>
                      </a:extLst>
                    </p:cNvPr>
                    <p:cNvGrpSpPr>
                      <a:grpSpLocks/>
                    </p:cNvGrpSpPr>
                    <p:nvPr/>
                  </p:nvGrpSpPr>
                  <p:grpSpPr bwMode="auto">
                    <a:xfrm>
                      <a:off x="3512" y="3762"/>
                      <a:ext cx="156" cy="212"/>
                      <a:chOff x="3512" y="3762"/>
                      <a:chExt cx="156" cy="212"/>
                    </a:xfrm>
                  </p:grpSpPr>
                  <p:sp>
                    <p:nvSpPr>
                      <p:cNvPr id="120" name="Freeform 104">
                        <a:extLst>
                          <a:ext uri="{FF2B5EF4-FFF2-40B4-BE49-F238E27FC236}">
                            <a16:creationId xmlns:a16="http://schemas.microsoft.com/office/drawing/2014/main" id="{BC13C106-D61A-4589-B8F4-5410ABC00BFD}"/>
                          </a:ext>
                        </a:extLst>
                      </p:cNvPr>
                      <p:cNvSpPr>
                        <a:spLocks/>
                      </p:cNvSpPr>
                      <p:nvPr/>
                    </p:nvSpPr>
                    <p:spPr bwMode="auto">
                      <a:xfrm>
                        <a:off x="3512" y="3762"/>
                        <a:ext cx="103" cy="212"/>
                      </a:xfrm>
                      <a:custGeom>
                        <a:avLst/>
                        <a:gdLst>
                          <a:gd name="T0" fmla="*/ 47 w 103"/>
                          <a:gd name="T1" fmla="*/ 0 h 212"/>
                          <a:gd name="T2" fmla="*/ 102 w 103"/>
                          <a:gd name="T3" fmla="*/ 0 h 212"/>
                          <a:gd name="T4" fmla="*/ 101 w 103"/>
                          <a:gd name="T5" fmla="*/ 211 h 212"/>
                          <a:gd name="T6" fmla="*/ 47 w 103"/>
                          <a:gd name="T7" fmla="*/ 209 h 212"/>
                          <a:gd name="T8" fmla="*/ 45 w 103"/>
                          <a:gd name="T9" fmla="*/ 208 h 212"/>
                          <a:gd name="T10" fmla="*/ 44 w 103"/>
                          <a:gd name="T11" fmla="*/ 208 h 212"/>
                          <a:gd name="T12" fmla="*/ 41 w 103"/>
                          <a:gd name="T13" fmla="*/ 207 h 212"/>
                          <a:gd name="T14" fmla="*/ 38 w 103"/>
                          <a:gd name="T15" fmla="*/ 206 h 212"/>
                          <a:gd name="T16" fmla="*/ 35 w 103"/>
                          <a:gd name="T17" fmla="*/ 204 h 212"/>
                          <a:gd name="T18" fmla="*/ 32 w 103"/>
                          <a:gd name="T19" fmla="*/ 202 h 212"/>
                          <a:gd name="T20" fmla="*/ 30 w 103"/>
                          <a:gd name="T21" fmla="*/ 200 h 212"/>
                          <a:gd name="T22" fmla="*/ 27 w 103"/>
                          <a:gd name="T23" fmla="*/ 198 h 212"/>
                          <a:gd name="T24" fmla="*/ 25 w 103"/>
                          <a:gd name="T25" fmla="*/ 196 h 212"/>
                          <a:gd name="T26" fmla="*/ 23 w 103"/>
                          <a:gd name="T27" fmla="*/ 193 h 212"/>
                          <a:gd name="T28" fmla="*/ 21 w 103"/>
                          <a:gd name="T29" fmla="*/ 191 h 212"/>
                          <a:gd name="T30" fmla="*/ 19 w 103"/>
                          <a:gd name="T31" fmla="*/ 187 h 212"/>
                          <a:gd name="T32" fmla="*/ 18 w 103"/>
                          <a:gd name="T33" fmla="*/ 184 h 212"/>
                          <a:gd name="T34" fmla="*/ 16 w 103"/>
                          <a:gd name="T35" fmla="*/ 180 h 212"/>
                          <a:gd name="T36" fmla="*/ 14 w 103"/>
                          <a:gd name="T37" fmla="*/ 177 h 212"/>
                          <a:gd name="T38" fmla="*/ 13 w 103"/>
                          <a:gd name="T39" fmla="*/ 175 h 212"/>
                          <a:gd name="T40" fmla="*/ 11 w 103"/>
                          <a:gd name="T41" fmla="*/ 170 h 212"/>
                          <a:gd name="T42" fmla="*/ 9 w 103"/>
                          <a:gd name="T43" fmla="*/ 165 h 212"/>
                          <a:gd name="T44" fmla="*/ 7 w 103"/>
                          <a:gd name="T45" fmla="*/ 159 h 212"/>
                          <a:gd name="T46" fmla="*/ 6 w 103"/>
                          <a:gd name="T47" fmla="*/ 153 h 212"/>
                          <a:gd name="T48" fmla="*/ 4 w 103"/>
                          <a:gd name="T49" fmla="*/ 146 h 212"/>
                          <a:gd name="T50" fmla="*/ 3 w 103"/>
                          <a:gd name="T51" fmla="*/ 139 h 212"/>
                          <a:gd name="T52" fmla="*/ 1 w 103"/>
                          <a:gd name="T53" fmla="*/ 131 h 212"/>
                          <a:gd name="T54" fmla="*/ 1 w 103"/>
                          <a:gd name="T55" fmla="*/ 122 h 212"/>
                          <a:gd name="T56" fmla="*/ 0 w 103"/>
                          <a:gd name="T57" fmla="*/ 114 h 212"/>
                          <a:gd name="T58" fmla="*/ 0 w 103"/>
                          <a:gd name="T59" fmla="*/ 104 h 212"/>
                          <a:gd name="T60" fmla="*/ 0 w 103"/>
                          <a:gd name="T61" fmla="*/ 91 h 212"/>
                          <a:gd name="T62" fmla="*/ 1 w 103"/>
                          <a:gd name="T63" fmla="*/ 79 h 212"/>
                          <a:gd name="T64" fmla="*/ 3 w 103"/>
                          <a:gd name="T65" fmla="*/ 70 h 212"/>
                          <a:gd name="T66" fmla="*/ 4 w 103"/>
                          <a:gd name="T67" fmla="*/ 62 h 212"/>
                          <a:gd name="T68" fmla="*/ 6 w 103"/>
                          <a:gd name="T69" fmla="*/ 54 h 212"/>
                          <a:gd name="T70" fmla="*/ 7 w 103"/>
                          <a:gd name="T71" fmla="*/ 49 h 212"/>
                          <a:gd name="T72" fmla="*/ 10 w 103"/>
                          <a:gd name="T73" fmla="*/ 41 h 212"/>
                          <a:gd name="T74" fmla="*/ 13 w 103"/>
                          <a:gd name="T75" fmla="*/ 34 h 212"/>
                          <a:gd name="T76" fmla="*/ 17 w 103"/>
                          <a:gd name="T77" fmla="*/ 27 h 212"/>
                          <a:gd name="T78" fmla="*/ 19 w 103"/>
                          <a:gd name="T79" fmla="*/ 23 h 212"/>
                          <a:gd name="T80" fmla="*/ 20 w 103"/>
                          <a:gd name="T81" fmla="*/ 21 h 212"/>
                          <a:gd name="T82" fmla="*/ 22 w 103"/>
                          <a:gd name="T83" fmla="*/ 17 h 212"/>
                          <a:gd name="T84" fmla="*/ 24 w 103"/>
                          <a:gd name="T85" fmla="*/ 15 h 212"/>
                          <a:gd name="T86" fmla="*/ 26 w 103"/>
                          <a:gd name="T87" fmla="*/ 13 h 212"/>
                          <a:gd name="T88" fmla="*/ 28 w 103"/>
                          <a:gd name="T89" fmla="*/ 12 h 212"/>
                          <a:gd name="T90" fmla="*/ 30 w 103"/>
                          <a:gd name="T91" fmla="*/ 9 h 212"/>
                          <a:gd name="T92" fmla="*/ 32 w 103"/>
                          <a:gd name="T93" fmla="*/ 7 h 212"/>
                          <a:gd name="T94" fmla="*/ 34 w 103"/>
                          <a:gd name="T95" fmla="*/ 6 h 212"/>
                          <a:gd name="T96" fmla="*/ 36 w 103"/>
                          <a:gd name="T97" fmla="*/ 5 h 212"/>
                          <a:gd name="T98" fmla="*/ 38 w 103"/>
                          <a:gd name="T99" fmla="*/ 3 h 212"/>
                          <a:gd name="T100" fmla="*/ 40 w 103"/>
                          <a:gd name="T101" fmla="*/ 2 h 212"/>
                          <a:gd name="T102" fmla="*/ 42 w 103"/>
                          <a:gd name="T103" fmla="*/ 1 h 212"/>
                          <a:gd name="T104" fmla="*/ 44 w 103"/>
                          <a:gd name="T105" fmla="*/ 0 h 212"/>
                          <a:gd name="T106" fmla="*/ 45 w 103"/>
                          <a:gd name="T107" fmla="*/ 0 h 212"/>
                          <a:gd name="T108" fmla="*/ 47 w 103"/>
                          <a:gd name="T109" fmla="*/ 0 h 21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3"/>
                          <a:gd name="T166" fmla="*/ 0 h 212"/>
                          <a:gd name="T167" fmla="*/ 103 w 103"/>
                          <a:gd name="T168" fmla="*/ 212 h 21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3" h="212">
                            <a:moveTo>
                              <a:pt x="47" y="0"/>
                            </a:moveTo>
                            <a:lnTo>
                              <a:pt x="102" y="0"/>
                            </a:lnTo>
                            <a:lnTo>
                              <a:pt x="101" y="211"/>
                            </a:lnTo>
                            <a:lnTo>
                              <a:pt x="47" y="209"/>
                            </a:lnTo>
                            <a:lnTo>
                              <a:pt x="45" y="208"/>
                            </a:lnTo>
                            <a:lnTo>
                              <a:pt x="44" y="208"/>
                            </a:lnTo>
                            <a:lnTo>
                              <a:pt x="41" y="207"/>
                            </a:lnTo>
                            <a:lnTo>
                              <a:pt x="38" y="206"/>
                            </a:lnTo>
                            <a:lnTo>
                              <a:pt x="35" y="204"/>
                            </a:lnTo>
                            <a:lnTo>
                              <a:pt x="32" y="202"/>
                            </a:lnTo>
                            <a:lnTo>
                              <a:pt x="30" y="200"/>
                            </a:lnTo>
                            <a:lnTo>
                              <a:pt x="27" y="198"/>
                            </a:lnTo>
                            <a:lnTo>
                              <a:pt x="25" y="196"/>
                            </a:lnTo>
                            <a:lnTo>
                              <a:pt x="23" y="193"/>
                            </a:lnTo>
                            <a:lnTo>
                              <a:pt x="21" y="191"/>
                            </a:lnTo>
                            <a:lnTo>
                              <a:pt x="19" y="187"/>
                            </a:lnTo>
                            <a:lnTo>
                              <a:pt x="18" y="184"/>
                            </a:lnTo>
                            <a:lnTo>
                              <a:pt x="16" y="180"/>
                            </a:lnTo>
                            <a:lnTo>
                              <a:pt x="14" y="177"/>
                            </a:lnTo>
                            <a:lnTo>
                              <a:pt x="13" y="175"/>
                            </a:lnTo>
                            <a:lnTo>
                              <a:pt x="11" y="170"/>
                            </a:lnTo>
                            <a:lnTo>
                              <a:pt x="9" y="165"/>
                            </a:lnTo>
                            <a:lnTo>
                              <a:pt x="7" y="159"/>
                            </a:lnTo>
                            <a:lnTo>
                              <a:pt x="6" y="153"/>
                            </a:lnTo>
                            <a:lnTo>
                              <a:pt x="4" y="146"/>
                            </a:lnTo>
                            <a:lnTo>
                              <a:pt x="3" y="139"/>
                            </a:lnTo>
                            <a:lnTo>
                              <a:pt x="1" y="131"/>
                            </a:lnTo>
                            <a:lnTo>
                              <a:pt x="1" y="122"/>
                            </a:lnTo>
                            <a:lnTo>
                              <a:pt x="0" y="114"/>
                            </a:lnTo>
                            <a:lnTo>
                              <a:pt x="0" y="104"/>
                            </a:lnTo>
                            <a:lnTo>
                              <a:pt x="0" y="91"/>
                            </a:lnTo>
                            <a:lnTo>
                              <a:pt x="1" y="79"/>
                            </a:lnTo>
                            <a:lnTo>
                              <a:pt x="3" y="70"/>
                            </a:lnTo>
                            <a:lnTo>
                              <a:pt x="4" y="62"/>
                            </a:lnTo>
                            <a:lnTo>
                              <a:pt x="6" y="54"/>
                            </a:lnTo>
                            <a:lnTo>
                              <a:pt x="7" y="49"/>
                            </a:lnTo>
                            <a:lnTo>
                              <a:pt x="10" y="41"/>
                            </a:lnTo>
                            <a:lnTo>
                              <a:pt x="13" y="34"/>
                            </a:lnTo>
                            <a:lnTo>
                              <a:pt x="17" y="27"/>
                            </a:lnTo>
                            <a:lnTo>
                              <a:pt x="19" y="23"/>
                            </a:lnTo>
                            <a:lnTo>
                              <a:pt x="20" y="21"/>
                            </a:lnTo>
                            <a:lnTo>
                              <a:pt x="22" y="17"/>
                            </a:lnTo>
                            <a:lnTo>
                              <a:pt x="24" y="15"/>
                            </a:lnTo>
                            <a:lnTo>
                              <a:pt x="26" y="13"/>
                            </a:lnTo>
                            <a:lnTo>
                              <a:pt x="28" y="12"/>
                            </a:lnTo>
                            <a:lnTo>
                              <a:pt x="30" y="9"/>
                            </a:lnTo>
                            <a:lnTo>
                              <a:pt x="32" y="7"/>
                            </a:lnTo>
                            <a:lnTo>
                              <a:pt x="34" y="6"/>
                            </a:lnTo>
                            <a:lnTo>
                              <a:pt x="36" y="5"/>
                            </a:lnTo>
                            <a:lnTo>
                              <a:pt x="38" y="3"/>
                            </a:lnTo>
                            <a:lnTo>
                              <a:pt x="40" y="2"/>
                            </a:lnTo>
                            <a:lnTo>
                              <a:pt x="42" y="1"/>
                            </a:lnTo>
                            <a:lnTo>
                              <a:pt x="44" y="0"/>
                            </a:lnTo>
                            <a:lnTo>
                              <a:pt x="45" y="0"/>
                            </a:lnTo>
                            <a:lnTo>
                              <a:pt x="47" y="0"/>
                            </a:lnTo>
                          </a:path>
                        </a:pathLst>
                      </a:custGeom>
                      <a:solidFill>
                        <a:srgbClr val="202020"/>
                      </a:solidFill>
                      <a:ln w="12700" cap="rnd">
                        <a:noFill/>
                        <a:round/>
                        <a:headEnd/>
                        <a:tailEnd/>
                      </a:ln>
                    </p:spPr>
                    <p:txBody>
                      <a:bodyPr/>
                      <a:lstStyle/>
                      <a:p>
                        <a:endParaRPr lang="nl-BE"/>
                      </a:p>
                    </p:txBody>
                  </p:sp>
                  <p:sp>
                    <p:nvSpPr>
                      <p:cNvPr id="121" name="Oval 105">
                        <a:extLst>
                          <a:ext uri="{FF2B5EF4-FFF2-40B4-BE49-F238E27FC236}">
                            <a16:creationId xmlns:a16="http://schemas.microsoft.com/office/drawing/2014/main" id="{6B2898A0-06B7-4934-B130-0374507FBDA1}"/>
                          </a:ext>
                        </a:extLst>
                      </p:cNvPr>
                      <p:cNvSpPr>
                        <a:spLocks noChangeArrowheads="1"/>
                      </p:cNvSpPr>
                      <p:nvPr/>
                    </p:nvSpPr>
                    <p:spPr bwMode="auto">
                      <a:xfrm>
                        <a:off x="3564" y="3762"/>
                        <a:ext cx="104" cy="212"/>
                      </a:xfrm>
                      <a:prstGeom prst="ellipse">
                        <a:avLst/>
                      </a:prstGeom>
                      <a:solidFill>
                        <a:srgbClr val="404040"/>
                      </a:solidFill>
                      <a:ln w="12700">
                        <a:noFill/>
                        <a:round/>
                        <a:headEnd/>
                        <a:tailEnd/>
                      </a:ln>
                    </p:spPr>
                    <p:txBody>
                      <a:bodyPr wrap="none" anchor="ctr"/>
                      <a:lstStyle/>
                      <a:p>
                        <a:endParaRPr lang="fr-BE" dirty="0"/>
                      </a:p>
                    </p:txBody>
                  </p:sp>
                </p:grpSp>
                <p:grpSp>
                  <p:nvGrpSpPr>
                    <p:cNvPr id="116" name="Group 106">
                      <a:extLst>
                        <a:ext uri="{FF2B5EF4-FFF2-40B4-BE49-F238E27FC236}">
                          <a16:creationId xmlns:a16="http://schemas.microsoft.com/office/drawing/2014/main" id="{C9CD25F0-2F36-4D5F-820D-1D198A1D80E3}"/>
                        </a:ext>
                      </a:extLst>
                    </p:cNvPr>
                    <p:cNvGrpSpPr>
                      <a:grpSpLocks/>
                    </p:cNvGrpSpPr>
                    <p:nvPr/>
                  </p:nvGrpSpPr>
                  <p:grpSpPr bwMode="auto">
                    <a:xfrm>
                      <a:off x="3587" y="3807"/>
                      <a:ext cx="57" cy="121"/>
                      <a:chOff x="3587" y="3807"/>
                      <a:chExt cx="57" cy="121"/>
                    </a:xfrm>
                  </p:grpSpPr>
                  <p:sp>
                    <p:nvSpPr>
                      <p:cNvPr id="117" name="Oval 107">
                        <a:extLst>
                          <a:ext uri="{FF2B5EF4-FFF2-40B4-BE49-F238E27FC236}">
                            <a16:creationId xmlns:a16="http://schemas.microsoft.com/office/drawing/2014/main" id="{D5BD2728-D201-4CDC-92FF-09C583939236}"/>
                          </a:ext>
                        </a:extLst>
                      </p:cNvPr>
                      <p:cNvSpPr>
                        <a:spLocks noChangeArrowheads="1"/>
                      </p:cNvSpPr>
                      <p:nvPr/>
                    </p:nvSpPr>
                    <p:spPr bwMode="auto">
                      <a:xfrm>
                        <a:off x="3587" y="3807"/>
                        <a:ext cx="57" cy="121"/>
                      </a:xfrm>
                      <a:prstGeom prst="ellipse">
                        <a:avLst/>
                      </a:prstGeom>
                      <a:solidFill>
                        <a:srgbClr val="A0A0A0"/>
                      </a:solidFill>
                      <a:ln w="12700">
                        <a:noFill/>
                        <a:round/>
                        <a:headEnd/>
                        <a:tailEnd/>
                      </a:ln>
                    </p:spPr>
                    <p:txBody>
                      <a:bodyPr wrap="none" anchor="ctr"/>
                      <a:lstStyle/>
                      <a:p>
                        <a:endParaRPr lang="fr-BE" dirty="0"/>
                      </a:p>
                    </p:txBody>
                  </p:sp>
                  <p:sp>
                    <p:nvSpPr>
                      <p:cNvPr id="118" name="Oval 108">
                        <a:extLst>
                          <a:ext uri="{FF2B5EF4-FFF2-40B4-BE49-F238E27FC236}">
                            <a16:creationId xmlns:a16="http://schemas.microsoft.com/office/drawing/2014/main" id="{1B3249B6-6FC0-4248-8376-246811D48C25}"/>
                          </a:ext>
                        </a:extLst>
                      </p:cNvPr>
                      <p:cNvSpPr>
                        <a:spLocks noChangeArrowheads="1"/>
                      </p:cNvSpPr>
                      <p:nvPr/>
                    </p:nvSpPr>
                    <p:spPr bwMode="auto">
                      <a:xfrm>
                        <a:off x="3588" y="3811"/>
                        <a:ext cx="52" cy="113"/>
                      </a:xfrm>
                      <a:prstGeom prst="ellipse">
                        <a:avLst/>
                      </a:prstGeom>
                      <a:solidFill>
                        <a:srgbClr val="808080"/>
                      </a:solidFill>
                      <a:ln w="12700">
                        <a:noFill/>
                        <a:round/>
                        <a:headEnd/>
                        <a:tailEnd/>
                      </a:ln>
                    </p:spPr>
                    <p:txBody>
                      <a:bodyPr wrap="none" anchor="ctr"/>
                      <a:lstStyle/>
                      <a:p>
                        <a:endParaRPr lang="fr-BE" dirty="0"/>
                      </a:p>
                    </p:txBody>
                  </p:sp>
                  <p:sp>
                    <p:nvSpPr>
                      <p:cNvPr id="119" name="Oval 109">
                        <a:extLst>
                          <a:ext uri="{FF2B5EF4-FFF2-40B4-BE49-F238E27FC236}">
                            <a16:creationId xmlns:a16="http://schemas.microsoft.com/office/drawing/2014/main" id="{8A33ECED-1F06-40C7-8C35-2746F1720A0F}"/>
                          </a:ext>
                        </a:extLst>
                      </p:cNvPr>
                      <p:cNvSpPr>
                        <a:spLocks noChangeArrowheads="1"/>
                      </p:cNvSpPr>
                      <p:nvPr/>
                    </p:nvSpPr>
                    <p:spPr bwMode="auto">
                      <a:xfrm>
                        <a:off x="3614" y="3860"/>
                        <a:ext cx="3" cy="15"/>
                      </a:xfrm>
                      <a:prstGeom prst="ellipse">
                        <a:avLst/>
                      </a:prstGeom>
                      <a:solidFill>
                        <a:srgbClr val="404040"/>
                      </a:solidFill>
                      <a:ln w="12700">
                        <a:noFill/>
                        <a:round/>
                        <a:headEnd/>
                        <a:tailEnd/>
                      </a:ln>
                    </p:spPr>
                    <p:txBody>
                      <a:bodyPr wrap="none" anchor="ctr"/>
                      <a:lstStyle/>
                      <a:p>
                        <a:endParaRPr lang="fr-BE" dirty="0"/>
                      </a:p>
                    </p:txBody>
                  </p:sp>
                </p:grpSp>
              </p:grpSp>
              <p:grpSp>
                <p:nvGrpSpPr>
                  <p:cNvPr id="107" name="Group 110">
                    <a:extLst>
                      <a:ext uri="{FF2B5EF4-FFF2-40B4-BE49-F238E27FC236}">
                        <a16:creationId xmlns:a16="http://schemas.microsoft.com/office/drawing/2014/main" id="{2473489A-DC54-4F10-9569-7BD0DD6A3332}"/>
                      </a:ext>
                    </a:extLst>
                  </p:cNvPr>
                  <p:cNvGrpSpPr>
                    <a:grpSpLocks/>
                  </p:cNvGrpSpPr>
                  <p:nvPr/>
                </p:nvGrpSpPr>
                <p:grpSpPr bwMode="auto">
                  <a:xfrm>
                    <a:off x="3576" y="3762"/>
                    <a:ext cx="157" cy="216"/>
                    <a:chOff x="3576" y="3762"/>
                    <a:chExt cx="157" cy="216"/>
                  </a:xfrm>
                </p:grpSpPr>
                <p:grpSp>
                  <p:nvGrpSpPr>
                    <p:cNvPr id="108" name="Group 111">
                      <a:extLst>
                        <a:ext uri="{FF2B5EF4-FFF2-40B4-BE49-F238E27FC236}">
                          <a16:creationId xmlns:a16="http://schemas.microsoft.com/office/drawing/2014/main" id="{2FC4B1E4-4B85-4277-93EB-F954C8A6D4AA}"/>
                        </a:ext>
                      </a:extLst>
                    </p:cNvPr>
                    <p:cNvGrpSpPr>
                      <a:grpSpLocks/>
                    </p:cNvGrpSpPr>
                    <p:nvPr/>
                  </p:nvGrpSpPr>
                  <p:grpSpPr bwMode="auto">
                    <a:xfrm>
                      <a:off x="3576" y="3762"/>
                      <a:ext cx="157" cy="216"/>
                      <a:chOff x="3576" y="3762"/>
                      <a:chExt cx="157" cy="216"/>
                    </a:xfrm>
                  </p:grpSpPr>
                  <p:sp>
                    <p:nvSpPr>
                      <p:cNvPr id="113" name="Freeform 112">
                        <a:extLst>
                          <a:ext uri="{FF2B5EF4-FFF2-40B4-BE49-F238E27FC236}">
                            <a16:creationId xmlns:a16="http://schemas.microsoft.com/office/drawing/2014/main" id="{00DD8647-91B9-4DB0-9A4D-8231D4AE3AEB}"/>
                          </a:ext>
                        </a:extLst>
                      </p:cNvPr>
                      <p:cNvSpPr>
                        <a:spLocks/>
                      </p:cNvSpPr>
                      <p:nvPr/>
                    </p:nvSpPr>
                    <p:spPr bwMode="auto">
                      <a:xfrm>
                        <a:off x="3576" y="3762"/>
                        <a:ext cx="104" cy="216"/>
                      </a:xfrm>
                      <a:custGeom>
                        <a:avLst/>
                        <a:gdLst>
                          <a:gd name="T0" fmla="*/ 49 w 104"/>
                          <a:gd name="T1" fmla="*/ 0 h 216"/>
                          <a:gd name="T2" fmla="*/ 103 w 104"/>
                          <a:gd name="T3" fmla="*/ 0 h 216"/>
                          <a:gd name="T4" fmla="*/ 103 w 104"/>
                          <a:gd name="T5" fmla="*/ 215 h 216"/>
                          <a:gd name="T6" fmla="*/ 49 w 104"/>
                          <a:gd name="T7" fmla="*/ 214 h 216"/>
                          <a:gd name="T8" fmla="*/ 47 w 104"/>
                          <a:gd name="T9" fmla="*/ 213 h 216"/>
                          <a:gd name="T10" fmla="*/ 45 w 104"/>
                          <a:gd name="T11" fmla="*/ 213 h 216"/>
                          <a:gd name="T12" fmla="*/ 43 w 104"/>
                          <a:gd name="T13" fmla="*/ 212 h 216"/>
                          <a:gd name="T14" fmla="*/ 40 w 104"/>
                          <a:gd name="T15" fmla="*/ 211 h 216"/>
                          <a:gd name="T16" fmla="*/ 36 w 104"/>
                          <a:gd name="T17" fmla="*/ 208 h 216"/>
                          <a:gd name="T18" fmla="*/ 33 w 104"/>
                          <a:gd name="T19" fmla="*/ 206 h 216"/>
                          <a:gd name="T20" fmla="*/ 31 w 104"/>
                          <a:gd name="T21" fmla="*/ 204 h 216"/>
                          <a:gd name="T22" fmla="*/ 29 w 104"/>
                          <a:gd name="T23" fmla="*/ 202 h 216"/>
                          <a:gd name="T24" fmla="*/ 26 w 104"/>
                          <a:gd name="T25" fmla="*/ 200 h 216"/>
                          <a:gd name="T26" fmla="*/ 24 w 104"/>
                          <a:gd name="T27" fmla="*/ 197 h 216"/>
                          <a:gd name="T28" fmla="*/ 23 w 104"/>
                          <a:gd name="T29" fmla="*/ 195 h 216"/>
                          <a:gd name="T30" fmla="*/ 20 w 104"/>
                          <a:gd name="T31" fmla="*/ 192 h 216"/>
                          <a:gd name="T32" fmla="*/ 19 w 104"/>
                          <a:gd name="T33" fmla="*/ 188 h 216"/>
                          <a:gd name="T34" fmla="*/ 17 w 104"/>
                          <a:gd name="T35" fmla="*/ 184 h 216"/>
                          <a:gd name="T36" fmla="*/ 16 w 104"/>
                          <a:gd name="T37" fmla="*/ 182 h 216"/>
                          <a:gd name="T38" fmla="*/ 14 w 104"/>
                          <a:gd name="T39" fmla="*/ 179 h 216"/>
                          <a:gd name="T40" fmla="*/ 12 w 104"/>
                          <a:gd name="T41" fmla="*/ 175 h 216"/>
                          <a:gd name="T42" fmla="*/ 10 w 104"/>
                          <a:gd name="T43" fmla="*/ 169 h 216"/>
                          <a:gd name="T44" fmla="*/ 8 w 104"/>
                          <a:gd name="T45" fmla="*/ 163 h 216"/>
                          <a:gd name="T46" fmla="*/ 6 w 104"/>
                          <a:gd name="T47" fmla="*/ 156 h 216"/>
                          <a:gd name="T48" fmla="*/ 5 w 104"/>
                          <a:gd name="T49" fmla="*/ 149 h 216"/>
                          <a:gd name="T50" fmla="*/ 4 w 104"/>
                          <a:gd name="T51" fmla="*/ 142 h 216"/>
                          <a:gd name="T52" fmla="*/ 3 w 104"/>
                          <a:gd name="T53" fmla="*/ 135 h 216"/>
                          <a:gd name="T54" fmla="*/ 2 w 104"/>
                          <a:gd name="T55" fmla="*/ 126 h 216"/>
                          <a:gd name="T56" fmla="*/ 0 w 104"/>
                          <a:gd name="T57" fmla="*/ 117 h 216"/>
                          <a:gd name="T58" fmla="*/ 1 w 104"/>
                          <a:gd name="T59" fmla="*/ 107 h 216"/>
                          <a:gd name="T60" fmla="*/ 1 w 104"/>
                          <a:gd name="T61" fmla="*/ 94 h 216"/>
                          <a:gd name="T62" fmla="*/ 3 w 104"/>
                          <a:gd name="T63" fmla="*/ 81 h 216"/>
                          <a:gd name="T64" fmla="*/ 4 w 104"/>
                          <a:gd name="T65" fmla="*/ 71 h 216"/>
                          <a:gd name="T66" fmla="*/ 6 w 104"/>
                          <a:gd name="T67" fmla="*/ 63 h 216"/>
                          <a:gd name="T68" fmla="*/ 6 w 104"/>
                          <a:gd name="T69" fmla="*/ 56 h 216"/>
                          <a:gd name="T70" fmla="*/ 8 w 104"/>
                          <a:gd name="T71" fmla="*/ 50 h 216"/>
                          <a:gd name="T72" fmla="*/ 11 w 104"/>
                          <a:gd name="T73" fmla="*/ 43 h 216"/>
                          <a:gd name="T74" fmla="*/ 15 w 104"/>
                          <a:gd name="T75" fmla="*/ 34 h 216"/>
                          <a:gd name="T76" fmla="*/ 18 w 104"/>
                          <a:gd name="T77" fmla="*/ 28 h 216"/>
                          <a:gd name="T78" fmla="*/ 20 w 104"/>
                          <a:gd name="T79" fmla="*/ 24 h 216"/>
                          <a:gd name="T80" fmla="*/ 22 w 104"/>
                          <a:gd name="T81" fmla="*/ 21 h 216"/>
                          <a:gd name="T82" fmla="*/ 24 w 104"/>
                          <a:gd name="T83" fmla="*/ 18 h 216"/>
                          <a:gd name="T84" fmla="*/ 25 w 104"/>
                          <a:gd name="T85" fmla="*/ 15 h 216"/>
                          <a:gd name="T86" fmla="*/ 27 w 104"/>
                          <a:gd name="T87" fmla="*/ 13 h 216"/>
                          <a:gd name="T88" fmla="*/ 30 w 104"/>
                          <a:gd name="T89" fmla="*/ 12 h 216"/>
                          <a:gd name="T90" fmla="*/ 32 w 104"/>
                          <a:gd name="T91" fmla="*/ 9 h 216"/>
                          <a:gd name="T92" fmla="*/ 33 w 104"/>
                          <a:gd name="T93" fmla="*/ 7 h 216"/>
                          <a:gd name="T94" fmla="*/ 35 w 104"/>
                          <a:gd name="T95" fmla="*/ 6 h 216"/>
                          <a:gd name="T96" fmla="*/ 38 w 104"/>
                          <a:gd name="T97" fmla="*/ 5 h 216"/>
                          <a:gd name="T98" fmla="*/ 39 w 104"/>
                          <a:gd name="T99" fmla="*/ 3 h 216"/>
                          <a:gd name="T100" fmla="*/ 42 w 104"/>
                          <a:gd name="T101" fmla="*/ 2 h 216"/>
                          <a:gd name="T102" fmla="*/ 44 w 104"/>
                          <a:gd name="T103" fmla="*/ 2 h 216"/>
                          <a:gd name="T104" fmla="*/ 45 w 104"/>
                          <a:gd name="T105" fmla="*/ 0 h 216"/>
                          <a:gd name="T106" fmla="*/ 47 w 104"/>
                          <a:gd name="T107" fmla="*/ 0 h 216"/>
                          <a:gd name="T108" fmla="*/ 49 w 104"/>
                          <a:gd name="T109" fmla="*/ 0 h 21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4"/>
                          <a:gd name="T166" fmla="*/ 0 h 216"/>
                          <a:gd name="T167" fmla="*/ 104 w 104"/>
                          <a:gd name="T168" fmla="*/ 216 h 21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4" h="216">
                            <a:moveTo>
                              <a:pt x="49" y="0"/>
                            </a:moveTo>
                            <a:lnTo>
                              <a:pt x="103" y="0"/>
                            </a:lnTo>
                            <a:lnTo>
                              <a:pt x="103" y="215"/>
                            </a:lnTo>
                            <a:lnTo>
                              <a:pt x="49" y="214"/>
                            </a:lnTo>
                            <a:lnTo>
                              <a:pt x="47" y="213"/>
                            </a:lnTo>
                            <a:lnTo>
                              <a:pt x="45" y="213"/>
                            </a:lnTo>
                            <a:lnTo>
                              <a:pt x="43" y="212"/>
                            </a:lnTo>
                            <a:lnTo>
                              <a:pt x="40" y="211"/>
                            </a:lnTo>
                            <a:lnTo>
                              <a:pt x="36" y="208"/>
                            </a:lnTo>
                            <a:lnTo>
                              <a:pt x="33" y="206"/>
                            </a:lnTo>
                            <a:lnTo>
                              <a:pt x="31" y="204"/>
                            </a:lnTo>
                            <a:lnTo>
                              <a:pt x="29" y="202"/>
                            </a:lnTo>
                            <a:lnTo>
                              <a:pt x="26" y="200"/>
                            </a:lnTo>
                            <a:lnTo>
                              <a:pt x="24" y="197"/>
                            </a:lnTo>
                            <a:lnTo>
                              <a:pt x="23" y="195"/>
                            </a:lnTo>
                            <a:lnTo>
                              <a:pt x="20" y="192"/>
                            </a:lnTo>
                            <a:lnTo>
                              <a:pt x="19" y="188"/>
                            </a:lnTo>
                            <a:lnTo>
                              <a:pt x="17" y="184"/>
                            </a:lnTo>
                            <a:lnTo>
                              <a:pt x="16" y="182"/>
                            </a:lnTo>
                            <a:lnTo>
                              <a:pt x="14" y="179"/>
                            </a:lnTo>
                            <a:lnTo>
                              <a:pt x="12" y="175"/>
                            </a:lnTo>
                            <a:lnTo>
                              <a:pt x="10" y="169"/>
                            </a:lnTo>
                            <a:lnTo>
                              <a:pt x="8" y="163"/>
                            </a:lnTo>
                            <a:lnTo>
                              <a:pt x="6" y="156"/>
                            </a:lnTo>
                            <a:lnTo>
                              <a:pt x="5" y="149"/>
                            </a:lnTo>
                            <a:lnTo>
                              <a:pt x="4" y="142"/>
                            </a:lnTo>
                            <a:lnTo>
                              <a:pt x="3" y="135"/>
                            </a:lnTo>
                            <a:lnTo>
                              <a:pt x="2" y="126"/>
                            </a:lnTo>
                            <a:lnTo>
                              <a:pt x="0" y="117"/>
                            </a:lnTo>
                            <a:lnTo>
                              <a:pt x="1" y="107"/>
                            </a:lnTo>
                            <a:lnTo>
                              <a:pt x="1" y="94"/>
                            </a:lnTo>
                            <a:lnTo>
                              <a:pt x="3" y="81"/>
                            </a:lnTo>
                            <a:lnTo>
                              <a:pt x="4" y="71"/>
                            </a:lnTo>
                            <a:lnTo>
                              <a:pt x="6" y="63"/>
                            </a:lnTo>
                            <a:lnTo>
                              <a:pt x="6" y="56"/>
                            </a:lnTo>
                            <a:lnTo>
                              <a:pt x="8" y="50"/>
                            </a:lnTo>
                            <a:lnTo>
                              <a:pt x="11" y="43"/>
                            </a:lnTo>
                            <a:lnTo>
                              <a:pt x="15" y="34"/>
                            </a:lnTo>
                            <a:lnTo>
                              <a:pt x="18" y="28"/>
                            </a:lnTo>
                            <a:lnTo>
                              <a:pt x="20" y="24"/>
                            </a:lnTo>
                            <a:lnTo>
                              <a:pt x="22" y="21"/>
                            </a:lnTo>
                            <a:lnTo>
                              <a:pt x="24" y="18"/>
                            </a:lnTo>
                            <a:lnTo>
                              <a:pt x="25" y="15"/>
                            </a:lnTo>
                            <a:lnTo>
                              <a:pt x="27" y="13"/>
                            </a:lnTo>
                            <a:lnTo>
                              <a:pt x="30" y="12"/>
                            </a:lnTo>
                            <a:lnTo>
                              <a:pt x="32" y="9"/>
                            </a:lnTo>
                            <a:lnTo>
                              <a:pt x="33" y="7"/>
                            </a:lnTo>
                            <a:lnTo>
                              <a:pt x="35" y="6"/>
                            </a:lnTo>
                            <a:lnTo>
                              <a:pt x="38" y="5"/>
                            </a:lnTo>
                            <a:lnTo>
                              <a:pt x="39" y="3"/>
                            </a:lnTo>
                            <a:lnTo>
                              <a:pt x="42" y="2"/>
                            </a:lnTo>
                            <a:lnTo>
                              <a:pt x="44" y="2"/>
                            </a:lnTo>
                            <a:lnTo>
                              <a:pt x="45" y="0"/>
                            </a:lnTo>
                            <a:lnTo>
                              <a:pt x="47" y="0"/>
                            </a:lnTo>
                            <a:lnTo>
                              <a:pt x="49" y="0"/>
                            </a:lnTo>
                          </a:path>
                        </a:pathLst>
                      </a:custGeom>
                      <a:solidFill>
                        <a:srgbClr val="202020"/>
                      </a:solidFill>
                      <a:ln w="12700" cap="rnd">
                        <a:noFill/>
                        <a:round/>
                        <a:headEnd/>
                        <a:tailEnd/>
                      </a:ln>
                    </p:spPr>
                    <p:txBody>
                      <a:bodyPr/>
                      <a:lstStyle/>
                      <a:p>
                        <a:endParaRPr lang="nl-BE"/>
                      </a:p>
                    </p:txBody>
                  </p:sp>
                  <p:sp>
                    <p:nvSpPr>
                      <p:cNvPr id="114" name="Oval 113">
                        <a:extLst>
                          <a:ext uri="{FF2B5EF4-FFF2-40B4-BE49-F238E27FC236}">
                            <a16:creationId xmlns:a16="http://schemas.microsoft.com/office/drawing/2014/main" id="{EBDBD35C-AB67-438C-A1B8-5645DD5F2511}"/>
                          </a:ext>
                        </a:extLst>
                      </p:cNvPr>
                      <p:cNvSpPr>
                        <a:spLocks noChangeArrowheads="1"/>
                      </p:cNvSpPr>
                      <p:nvPr/>
                    </p:nvSpPr>
                    <p:spPr bwMode="auto">
                      <a:xfrm>
                        <a:off x="3629" y="3762"/>
                        <a:ext cx="104" cy="216"/>
                      </a:xfrm>
                      <a:prstGeom prst="ellipse">
                        <a:avLst/>
                      </a:prstGeom>
                      <a:solidFill>
                        <a:srgbClr val="404040"/>
                      </a:solidFill>
                      <a:ln w="12700">
                        <a:noFill/>
                        <a:round/>
                        <a:headEnd/>
                        <a:tailEnd/>
                      </a:ln>
                    </p:spPr>
                    <p:txBody>
                      <a:bodyPr wrap="none" anchor="ctr"/>
                      <a:lstStyle/>
                      <a:p>
                        <a:endParaRPr lang="fr-BE" dirty="0"/>
                      </a:p>
                    </p:txBody>
                  </p:sp>
                </p:grpSp>
                <p:grpSp>
                  <p:nvGrpSpPr>
                    <p:cNvPr id="109" name="Group 114">
                      <a:extLst>
                        <a:ext uri="{FF2B5EF4-FFF2-40B4-BE49-F238E27FC236}">
                          <a16:creationId xmlns:a16="http://schemas.microsoft.com/office/drawing/2014/main" id="{17B82ECC-0C9B-4260-9B37-52459556FC82}"/>
                        </a:ext>
                      </a:extLst>
                    </p:cNvPr>
                    <p:cNvGrpSpPr>
                      <a:grpSpLocks/>
                    </p:cNvGrpSpPr>
                    <p:nvPr/>
                  </p:nvGrpSpPr>
                  <p:grpSpPr bwMode="auto">
                    <a:xfrm>
                      <a:off x="3652" y="3808"/>
                      <a:ext cx="58" cy="124"/>
                      <a:chOff x="3652" y="3808"/>
                      <a:chExt cx="58" cy="124"/>
                    </a:xfrm>
                  </p:grpSpPr>
                  <p:sp>
                    <p:nvSpPr>
                      <p:cNvPr id="110" name="Oval 115">
                        <a:extLst>
                          <a:ext uri="{FF2B5EF4-FFF2-40B4-BE49-F238E27FC236}">
                            <a16:creationId xmlns:a16="http://schemas.microsoft.com/office/drawing/2014/main" id="{BD05ABF3-CF0A-4B19-9A90-62268BE2B32F}"/>
                          </a:ext>
                        </a:extLst>
                      </p:cNvPr>
                      <p:cNvSpPr>
                        <a:spLocks noChangeArrowheads="1"/>
                      </p:cNvSpPr>
                      <p:nvPr/>
                    </p:nvSpPr>
                    <p:spPr bwMode="auto">
                      <a:xfrm>
                        <a:off x="3652" y="3808"/>
                        <a:ext cx="58" cy="124"/>
                      </a:xfrm>
                      <a:prstGeom prst="ellipse">
                        <a:avLst/>
                      </a:prstGeom>
                      <a:solidFill>
                        <a:srgbClr val="A0A0A0"/>
                      </a:solidFill>
                      <a:ln w="12700">
                        <a:noFill/>
                        <a:round/>
                        <a:headEnd/>
                        <a:tailEnd/>
                      </a:ln>
                    </p:spPr>
                    <p:txBody>
                      <a:bodyPr wrap="none" anchor="ctr"/>
                      <a:lstStyle/>
                      <a:p>
                        <a:endParaRPr lang="fr-BE" dirty="0"/>
                      </a:p>
                    </p:txBody>
                  </p:sp>
                  <p:sp>
                    <p:nvSpPr>
                      <p:cNvPr id="111" name="Oval 116">
                        <a:extLst>
                          <a:ext uri="{FF2B5EF4-FFF2-40B4-BE49-F238E27FC236}">
                            <a16:creationId xmlns:a16="http://schemas.microsoft.com/office/drawing/2014/main" id="{B75B1A7A-8484-4552-B56E-6F755CBF0E43}"/>
                          </a:ext>
                        </a:extLst>
                      </p:cNvPr>
                      <p:cNvSpPr>
                        <a:spLocks noChangeArrowheads="1"/>
                      </p:cNvSpPr>
                      <p:nvPr/>
                    </p:nvSpPr>
                    <p:spPr bwMode="auto">
                      <a:xfrm>
                        <a:off x="3652" y="3812"/>
                        <a:ext cx="53" cy="115"/>
                      </a:xfrm>
                      <a:prstGeom prst="ellipse">
                        <a:avLst/>
                      </a:prstGeom>
                      <a:solidFill>
                        <a:srgbClr val="808080"/>
                      </a:solidFill>
                      <a:ln w="12700">
                        <a:noFill/>
                        <a:round/>
                        <a:headEnd/>
                        <a:tailEnd/>
                      </a:ln>
                    </p:spPr>
                    <p:txBody>
                      <a:bodyPr wrap="none" anchor="ctr"/>
                      <a:lstStyle/>
                      <a:p>
                        <a:endParaRPr lang="fr-BE" dirty="0"/>
                      </a:p>
                    </p:txBody>
                  </p:sp>
                  <p:sp>
                    <p:nvSpPr>
                      <p:cNvPr id="112" name="Oval 117">
                        <a:extLst>
                          <a:ext uri="{FF2B5EF4-FFF2-40B4-BE49-F238E27FC236}">
                            <a16:creationId xmlns:a16="http://schemas.microsoft.com/office/drawing/2014/main" id="{144B9DB5-4CC5-42CC-9A48-1D5BDBA56686}"/>
                          </a:ext>
                        </a:extLst>
                      </p:cNvPr>
                      <p:cNvSpPr>
                        <a:spLocks noChangeArrowheads="1"/>
                      </p:cNvSpPr>
                      <p:nvPr/>
                    </p:nvSpPr>
                    <p:spPr bwMode="auto">
                      <a:xfrm>
                        <a:off x="3680" y="3863"/>
                        <a:ext cx="2" cy="14"/>
                      </a:xfrm>
                      <a:prstGeom prst="ellipse">
                        <a:avLst/>
                      </a:prstGeom>
                      <a:solidFill>
                        <a:srgbClr val="404040"/>
                      </a:solidFill>
                      <a:ln w="12700">
                        <a:noFill/>
                        <a:round/>
                        <a:headEnd/>
                        <a:tailEnd/>
                      </a:ln>
                    </p:spPr>
                    <p:txBody>
                      <a:bodyPr wrap="none" anchor="ctr"/>
                      <a:lstStyle/>
                      <a:p>
                        <a:endParaRPr lang="fr-BE" dirty="0"/>
                      </a:p>
                    </p:txBody>
                  </p:sp>
                </p:grpSp>
              </p:grpSp>
            </p:grpSp>
            <p:grpSp>
              <p:nvGrpSpPr>
                <p:cNvPr id="89" name="Group 118">
                  <a:extLst>
                    <a:ext uri="{FF2B5EF4-FFF2-40B4-BE49-F238E27FC236}">
                      <a16:creationId xmlns:a16="http://schemas.microsoft.com/office/drawing/2014/main" id="{D5A92A26-E2B9-456E-8965-BB2556D932AA}"/>
                    </a:ext>
                  </a:extLst>
                </p:cNvPr>
                <p:cNvGrpSpPr>
                  <a:grpSpLocks/>
                </p:cNvGrpSpPr>
                <p:nvPr/>
              </p:nvGrpSpPr>
              <p:grpSpPr bwMode="auto">
                <a:xfrm>
                  <a:off x="3387" y="3767"/>
                  <a:ext cx="242" cy="237"/>
                  <a:chOff x="3387" y="3767"/>
                  <a:chExt cx="242" cy="237"/>
                </a:xfrm>
              </p:grpSpPr>
              <p:grpSp>
                <p:nvGrpSpPr>
                  <p:cNvPr id="90" name="Group 119">
                    <a:extLst>
                      <a:ext uri="{FF2B5EF4-FFF2-40B4-BE49-F238E27FC236}">
                        <a16:creationId xmlns:a16="http://schemas.microsoft.com/office/drawing/2014/main" id="{0C1EBF5A-7436-4B3F-AAF1-99382F4A6640}"/>
                      </a:ext>
                    </a:extLst>
                  </p:cNvPr>
                  <p:cNvGrpSpPr>
                    <a:grpSpLocks/>
                  </p:cNvGrpSpPr>
                  <p:nvPr/>
                </p:nvGrpSpPr>
                <p:grpSpPr bwMode="auto">
                  <a:xfrm>
                    <a:off x="3387" y="3767"/>
                    <a:ext cx="171" cy="231"/>
                    <a:chOff x="3387" y="3767"/>
                    <a:chExt cx="171" cy="231"/>
                  </a:xfrm>
                </p:grpSpPr>
                <p:grpSp>
                  <p:nvGrpSpPr>
                    <p:cNvPr id="99" name="Group 120">
                      <a:extLst>
                        <a:ext uri="{FF2B5EF4-FFF2-40B4-BE49-F238E27FC236}">
                          <a16:creationId xmlns:a16="http://schemas.microsoft.com/office/drawing/2014/main" id="{430D524D-F1ED-456E-A55C-4E75B6DB4318}"/>
                        </a:ext>
                      </a:extLst>
                    </p:cNvPr>
                    <p:cNvGrpSpPr>
                      <a:grpSpLocks/>
                    </p:cNvGrpSpPr>
                    <p:nvPr/>
                  </p:nvGrpSpPr>
                  <p:grpSpPr bwMode="auto">
                    <a:xfrm>
                      <a:off x="3387" y="3767"/>
                      <a:ext cx="171" cy="231"/>
                      <a:chOff x="3387" y="3767"/>
                      <a:chExt cx="171" cy="231"/>
                    </a:xfrm>
                  </p:grpSpPr>
                  <p:sp>
                    <p:nvSpPr>
                      <p:cNvPr id="104" name="Freeform 121">
                        <a:extLst>
                          <a:ext uri="{FF2B5EF4-FFF2-40B4-BE49-F238E27FC236}">
                            <a16:creationId xmlns:a16="http://schemas.microsoft.com/office/drawing/2014/main" id="{50B86539-778D-482F-8896-E434261EECE0}"/>
                          </a:ext>
                        </a:extLst>
                      </p:cNvPr>
                      <p:cNvSpPr>
                        <a:spLocks/>
                      </p:cNvSpPr>
                      <p:nvPr/>
                    </p:nvSpPr>
                    <p:spPr bwMode="auto">
                      <a:xfrm>
                        <a:off x="3387" y="3767"/>
                        <a:ext cx="113" cy="231"/>
                      </a:xfrm>
                      <a:custGeom>
                        <a:avLst/>
                        <a:gdLst>
                          <a:gd name="T0" fmla="*/ 52 w 113"/>
                          <a:gd name="T1" fmla="*/ 0 h 231"/>
                          <a:gd name="T2" fmla="*/ 112 w 113"/>
                          <a:gd name="T3" fmla="*/ 0 h 231"/>
                          <a:gd name="T4" fmla="*/ 111 w 113"/>
                          <a:gd name="T5" fmla="*/ 230 h 231"/>
                          <a:gd name="T6" fmla="*/ 52 w 113"/>
                          <a:gd name="T7" fmla="*/ 228 h 231"/>
                          <a:gd name="T8" fmla="*/ 50 w 113"/>
                          <a:gd name="T9" fmla="*/ 228 h 231"/>
                          <a:gd name="T10" fmla="*/ 49 w 113"/>
                          <a:gd name="T11" fmla="*/ 227 h 231"/>
                          <a:gd name="T12" fmla="*/ 46 w 113"/>
                          <a:gd name="T13" fmla="*/ 226 h 231"/>
                          <a:gd name="T14" fmla="*/ 42 w 113"/>
                          <a:gd name="T15" fmla="*/ 225 h 231"/>
                          <a:gd name="T16" fmla="*/ 39 w 113"/>
                          <a:gd name="T17" fmla="*/ 223 h 231"/>
                          <a:gd name="T18" fmla="*/ 35 w 113"/>
                          <a:gd name="T19" fmla="*/ 220 h 231"/>
                          <a:gd name="T20" fmla="*/ 33 w 113"/>
                          <a:gd name="T21" fmla="*/ 218 h 231"/>
                          <a:gd name="T22" fmla="*/ 30 w 113"/>
                          <a:gd name="T23" fmla="*/ 216 h 231"/>
                          <a:gd name="T24" fmla="*/ 28 w 113"/>
                          <a:gd name="T25" fmla="*/ 213 h 231"/>
                          <a:gd name="T26" fmla="*/ 26 w 113"/>
                          <a:gd name="T27" fmla="*/ 211 h 231"/>
                          <a:gd name="T28" fmla="*/ 24 w 113"/>
                          <a:gd name="T29" fmla="*/ 209 h 231"/>
                          <a:gd name="T30" fmla="*/ 21 w 113"/>
                          <a:gd name="T31" fmla="*/ 204 h 231"/>
                          <a:gd name="T32" fmla="*/ 20 w 113"/>
                          <a:gd name="T33" fmla="*/ 201 h 231"/>
                          <a:gd name="T34" fmla="*/ 18 w 113"/>
                          <a:gd name="T35" fmla="*/ 197 h 231"/>
                          <a:gd name="T36" fmla="*/ 16 w 113"/>
                          <a:gd name="T37" fmla="*/ 194 h 231"/>
                          <a:gd name="T38" fmla="*/ 15 w 113"/>
                          <a:gd name="T39" fmla="*/ 191 h 231"/>
                          <a:gd name="T40" fmla="*/ 12 w 113"/>
                          <a:gd name="T41" fmla="*/ 187 h 231"/>
                          <a:gd name="T42" fmla="*/ 10 w 113"/>
                          <a:gd name="T43" fmla="*/ 180 h 231"/>
                          <a:gd name="T44" fmla="*/ 7 w 113"/>
                          <a:gd name="T45" fmla="*/ 174 h 231"/>
                          <a:gd name="T46" fmla="*/ 7 w 113"/>
                          <a:gd name="T47" fmla="*/ 167 h 231"/>
                          <a:gd name="T48" fmla="*/ 5 w 113"/>
                          <a:gd name="T49" fmla="*/ 159 h 231"/>
                          <a:gd name="T50" fmla="*/ 4 w 113"/>
                          <a:gd name="T51" fmla="*/ 152 h 231"/>
                          <a:gd name="T52" fmla="*/ 1 w 113"/>
                          <a:gd name="T53" fmla="*/ 143 h 231"/>
                          <a:gd name="T54" fmla="*/ 1 w 113"/>
                          <a:gd name="T55" fmla="*/ 134 h 231"/>
                          <a:gd name="T56" fmla="*/ 0 w 113"/>
                          <a:gd name="T57" fmla="*/ 125 h 231"/>
                          <a:gd name="T58" fmla="*/ 0 w 113"/>
                          <a:gd name="T59" fmla="*/ 114 h 231"/>
                          <a:gd name="T60" fmla="*/ 0 w 113"/>
                          <a:gd name="T61" fmla="*/ 100 h 231"/>
                          <a:gd name="T62" fmla="*/ 1 w 113"/>
                          <a:gd name="T63" fmla="*/ 86 h 231"/>
                          <a:gd name="T64" fmla="*/ 4 w 113"/>
                          <a:gd name="T65" fmla="*/ 76 h 231"/>
                          <a:gd name="T66" fmla="*/ 5 w 113"/>
                          <a:gd name="T67" fmla="*/ 67 h 231"/>
                          <a:gd name="T68" fmla="*/ 7 w 113"/>
                          <a:gd name="T69" fmla="*/ 59 h 231"/>
                          <a:gd name="T70" fmla="*/ 7 w 113"/>
                          <a:gd name="T71" fmla="*/ 54 h 231"/>
                          <a:gd name="T72" fmla="*/ 10 w 113"/>
                          <a:gd name="T73" fmla="*/ 45 h 231"/>
                          <a:gd name="T74" fmla="*/ 15 w 113"/>
                          <a:gd name="T75" fmla="*/ 37 h 231"/>
                          <a:gd name="T76" fmla="*/ 18 w 113"/>
                          <a:gd name="T77" fmla="*/ 30 h 231"/>
                          <a:gd name="T78" fmla="*/ 21 w 113"/>
                          <a:gd name="T79" fmla="*/ 26 h 231"/>
                          <a:gd name="T80" fmla="*/ 23 w 113"/>
                          <a:gd name="T81" fmla="*/ 22 h 231"/>
                          <a:gd name="T82" fmla="*/ 25 w 113"/>
                          <a:gd name="T83" fmla="*/ 19 h 231"/>
                          <a:gd name="T84" fmla="*/ 27 w 113"/>
                          <a:gd name="T85" fmla="*/ 16 h 231"/>
                          <a:gd name="T86" fmla="*/ 29 w 113"/>
                          <a:gd name="T87" fmla="*/ 14 h 231"/>
                          <a:gd name="T88" fmla="*/ 31 w 113"/>
                          <a:gd name="T89" fmla="*/ 12 h 231"/>
                          <a:gd name="T90" fmla="*/ 34 w 113"/>
                          <a:gd name="T91" fmla="*/ 10 h 231"/>
                          <a:gd name="T92" fmla="*/ 35 w 113"/>
                          <a:gd name="T93" fmla="*/ 8 h 231"/>
                          <a:gd name="T94" fmla="*/ 37 w 113"/>
                          <a:gd name="T95" fmla="*/ 7 h 231"/>
                          <a:gd name="T96" fmla="*/ 39 w 113"/>
                          <a:gd name="T97" fmla="*/ 5 h 231"/>
                          <a:gd name="T98" fmla="*/ 42 w 113"/>
                          <a:gd name="T99" fmla="*/ 3 h 231"/>
                          <a:gd name="T100" fmla="*/ 45 w 113"/>
                          <a:gd name="T101" fmla="*/ 2 h 231"/>
                          <a:gd name="T102" fmla="*/ 47 w 113"/>
                          <a:gd name="T103" fmla="*/ 1 h 231"/>
                          <a:gd name="T104" fmla="*/ 49 w 113"/>
                          <a:gd name="T105" fmla="*/ 1 h 231"/>
                          <a:gd name="T106" fmla="*/ 50 w 113"/>
                          <a:gd name="T107" fmla="*/ 0 h 231"/>
                          <a:gd name="T108" fmla="*/ 52 w 113"/>
                          <a:gd name="T109" fmla="*/ 0 h 23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3"/>
                          <a:gd name="T166" fmla="*/ 0 h 231"/>
                          <a:gd name="T167" fmla="*/ 113 w 113"/>
                          <a:gd name="T168" fmla="*/ 231 h 23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3" h="231">
                            <a:moveTo>
                              <a:pt x="52" y="0"/>
                            </a:moveTo>
                            <a:lnTo>
                              <a:pt x="112" y="0"/>
                            </a:lnTo>
                            <a:lnTo>
                              <a:pt x="111" y="230"/>
                            </a:lnTo>
                            <a:lnTo>
                              <a:pt x="52" y="228"/>
                            </a:lnTo>
                            <a:lnTo>
                              <a:pt x="50" y="228"/>
                            </a:lnTo>
                            <a:lnTo>
                              <a:pt x="49" y="227"/>
                            </a:lnTo>
                            <a:lnTo>
                              <a:pt x="46" y="226"/>
                            </a:lnTo>
                            <a:lnTo>
                              <a:pt x="42" y="225"/>
                            </a:lnTo>
                            <a:lnTo>
                              <a:pt x="39" y="223"/>
                            </a:lnTo>
                            <a:lnTo>
                              <a:pt x="35" y="220"/>
                            </a:lnTo>
                            <a:lnTo>
                              <a:pt x="33" y="218"/>
                            </a:lnTo>
                            <a:lnTo>
                              <a:pt x="30" y="216"/>
                            </a:lnTo>
                            <a:lnTo>
                              <a:pt x="28" y="213"/>
                            </a:lnTo>
                            <a:lnTo>
                              <a:pt x="26" y="211"/>
                            </a:lnTo>
                            <a:lnTo>
                              <a:pt x="24" y="209"/>
                            </a:lnTo>
                            <a:lnTo>
                              <a:pt x="21" y="204"/>
                            </a:lnTo>
                            <a:lnTo>
                              <a:pt x="20" y="201"/>
                            </a:lnTo>
                            <a:lnTo>
                              <a:pt x="18" y="197"/>
                            </a:lnTo>
                            <a:lnTo>
                              <a:pt x="16" y="194"/>
                            </a:lnTo>
                            <a:lnTo>
                              <a:pt x="15" y="191"/>
                            </a:lnTo>
                            <a:lnTo>
                              <a:pt x="12" y="187"/>
                            </a:lnTo>
                            <a:lnTo>
                              <a:pt x="10" y="180"/>
                            </a:lnTo>
                            <a:lnTo>
                              <a:pt x="7" y="174"/>
                            </a:lnTo>
                            <a:lnTo>
                              <a:pt x="7" y="167"/>
                            </a:lnTo>
                            <a:lnTo>
                              <a:pt x="5" y="159"/>
                            </a:lnTo>
                            <a:lnTo>
                              <a:pt x="4" y="152"/>
                            </a:lnTo>
                            <a:lnTo>
                              <a:pt x="1" y="143"/>
                            </a:lnTo>
                            <a:lnTo>
                              <a:pt x="1" y="134"/>
                            </a:lnTo>
                            <a:lnTo>
                              <a:pt x="0" y="125"/>
                            </a:lnTo>
                            <a:lnTo>
                              <a:pt x="0" y="114"/>
                            </a:lnTo>
                            <a:lnTo>
                              <a:pt x="0" y="100"/>
                            </a:lnTo>
                            <a:lnTo>
                              <a:pt x="1" y="86"/>
                            </a:lnTo>
                            <a:lnTo>
                              <a:pt x="4" y="76"/>
                            </a:lnTo>
                            <a:lnTo>
                              <a:pt x="5" y="67"/>
                            </a:lnTo>
                            <a:lnTo>
                              <a:pt x="7" y="59"/>
                            </a:lnTo>
                            <a:lnTo>
                              <a:pt x="7" y="54"/>
                            </a:lnTo>
                            <a:lnTo>
                              <a:pt x="10" y="45"/>
                            </a:lnTo>
                            <a:lnTo>
                              <a:pt x="15" y="37"/>
                            </a:lnTo>
                            <a:lnTo>
                              <a:pt x="18" y="30"/>
                            </a:lnTo>
                            <a:lnTo>
                              <a:pt x="21" y="26"/>
                            </a:lnTo>
                            <a:lnTo>
                              <a:pt x="23" y="22"/>
                            </a:lnTo>
                            <a:lnTo>
                              <a:pt x="25" y="19"/>
                            </a:lnTo>
                            <a:lnTo>
                              <a:pt x="27" y="16"/>
                            </a:lnTo>
                            <a:lnTo>
                              <a:pt x="29" y="14"/>
                            </a:lnTo>
                            <a:lnTo>
                              <a:pt x="31" y="12"/>
                            </a:lnTo>
                            <a:lnTo>
                              <a:pt x="34" y="10"/>
                            </a:lnTo>
                            <a:lnTo>
                              <a:pt x="35" y="8"/>
                            </a:lnTo>
                            <a:lnTo>
                              <a:pt x="37" y="7"/>
                            </a:lnTo>
                            <a:lnTo>
                              <a:pt x="39" y="5"/>
                            </a:lnTo>
                            <a:lnTo>
                              <a:pt x="42" y="3"/>
                            </a:lnTo>
                            <a:lnTo>
                              <a:pt x="45" y="2"/>
                            </a:lnTo>
                            <a:lnTo>
                              <a:pt x="47" y="1"/>
                            </a:lnTo>
                            <a:lnTo>
                              <a:pt x="49" y="1"/>
                            </a:lnTo>
                            <a:lnTo>
                              <a:pt x="50" y="0"/>
                            </a:lnTo>
                            <a:lnTo>
                              <a:pt x="52" y="0"/>
                            </a:lnTo>
                          </a:path>
                        </a:pathLst>
                      </a:custGeom>
                      <a:solidFill>
                        <a:srgbClr val="202020"/>
                      </a:solidFill>
                      <a:ln w="12700" cap="rnd">
                        <a:noFill/>
                        <a:round/>
                        <a:headEnd/>
                        <a:tailEnd/>
                      </a:ln>
                    </p:spPr>
                    <p:txBody>
                      <a:bodyPr/>
                      <a:lstStyle/>
                      <a:p>
                        <a:endParaRPr lang="nl-BE"/>
                      </a:p>
                    </p:txBody>
                  </p:sp>
                  <p:sp>
                    <p:nvSpPr>
                      <p:cNvPr id="105" name="Oval 122">
                        <a:extLst>
                          <a:ext uri="{FF2B5EF4-FFF2-40B4-BE49-F238E27FC236}">
                            <a16:creationId xmlns:a16="http://schemas.microsoft.com/office/drawing/2014/main" id="{907B7928-514E-493D-AFBD-4D570713A28C}"/>
                          </a:ext>
                        </a:extLst>
                      </p:cNvPr>
                      <p:cNvSpPr>
                        <a:spLocks noChangeArrowheads="1"/>
                      </p:cNvSpPr>
                      <p:nvPr/>
                    </p:nvSpPr>
                    <p:spPr bwMode="auto">
                      <a:xfrm>
                        <a:off x="3444" y="3767"/>
                        <a:ext cx="114" cy="231"/>
                      </a:xfrm>
                      <a:prstGeom prst="ellipse">
                        <a:avLst/>
                      </a:prstGeom>
                      <a:solidFill>
                        <a:srgbClr val="404040"/>
                      </a:solidFill>
                      <a:ln w="12700">
                        <a:noFill/>
                        <a:round/>
                        <a:headEnd/>
                        <a:tailEnd/>
                      </a:ln>
                    </p:spPr>
                    <p:txBody>
                      <a:bodyPr wrap="none" anchor="ctr"/>
                      <a:lstStyle/>
                      <a:p>
                        <a:endParaRPr lang="fr-BE" dirty="0"/>
                      </a:p>
                    </p:txBody>
                  </p:sp>
                </p:grpSp>
                <p:grpSp>
                  <p:nvGrpSpPr>
                    <p:cNvPr id="100" name="Group 123">
                      <a:extLst>
                        <a:ext uri="{FF2B5EF4-FFF2-40B4-BE49-F238E27FC236}">
                          <a16:creationId xmlns:a16="http://schemas.microsoft.com/office/drawing/2014/main" id="{E0DDBB52-157E-430C-9DCA-B384628C7CD3}"/>
                        </a:ext>
                      </a:extLst>
                    </p:cNvPr>
                    <p:cNvGrpSpPr>
                      <a:grpSpLocks/>
                    </p:cNvGrpSpPr>
                    <p:nvPr/>
                  </p:nvGrpSpPr>
                  <p:grpSpPr bwMode="auto">
                    <a:xfrm>
                      <a:off x="3470" y="3817"/>
                      <a:ext cx="62" cy="132"/>
                      <a:chOff x="3470" y="3817"/>
                      <a:chExt cx="62" cy="132"/>
                    </a:xfrm>
                  </p:grpSpPr>
                  <p:sp>
                    <p:nvSpPr>
                      <p:cNvPr id="101" name="Oval 124">
                        <a:extLst>
                          <a:ext uri="{FF2B5EF4-FFF2-40B4-BE49-F238E27FC236}">
                            <a16:creationId xmlns:a16="http://schemas.microsoft.com/office/drawing/2014/main" id="{E6862C2E-6BED-4FAC-809C-032A033A6CD3}"/>
                          </a:ext>
                        </a:extLst>
                      </p:cNvPr>
                      <p:cNvSpPr>
                        <a:spLocks noChangeArrowheads="1"/>
                      </p:cNvSpPr>
                      <p:nvPr/>
                    </p:nvSpPr>
                    <p:spPr bwMode="auto">
                      <a:xfrm>
                        <a:off x="3470" y="3817"/>
                        <a:ext cx="62" cy="132"/>
                      </a:xfrm>
                      <a:prstGeom prst="ellipse">
                        <a:avLst/>
                      </a:prstGeom>
                      <a:solidFill>
                        <a:srgbClr val="A0A0A0"/>
                      </a:solidFill>
                      <a:ln w="12700">
                        <a:noFill/>
                        <a:round/>
                        <a:headEnd/>
                        <a:tailEnd/>
                      </a:ln>
                    </p:spPr>
                    <p:txBody>
                      <a:bodyPr wrap="none" anchor="ctr"/>
                      <a:lstStyle/>
                      <a:p>
                        <a:endParaRPr lang="fr-BE" dirty="0"/>
                      </a:p>
                    </p:txBody>
                  </p:sp>
                  <p:sp>
                    <p:nvSpPr>
                      <p:cNvPr id="102" name="Oval 125">
                        <a:extLst>
                          <a:ext uri="{FF2B5EF4-FFF2-40B4-BE49-F238E27FC236}">
                            <a16:creationId xmlns:a16="http://schemas.microsoft.com/office/drawing/2014/main" id="{A897F7F4-CF3B-4FBB-89C7-9F7C219A6D3E}"/>
                          </a:ext>
                        </a:extLst>
                      </p:cNvPr>
                      <p:cNvSpPr>
                        <a:spLocks noChangeArrowheads="1"/>
                      </p:cNvSpPr>
                      <p:nvPr/>
                    </p:nvSpPr>
                    <p:spPr bwMode="auto">
                      <a:xfrm>
                        <a:off x="3470" y="3820"/>
                        <a:ext cx="57" cy="124"/>
                      </a:xfrm>
                      <a:prstGeom prst="ellipse">
                        <a:avLst/>
                      </a:prstGeom>
                      <a:solidFill>
                        <a:srgbClr val="808080"/>
                      </a:solidFill>
                      <a:ln w="12700">
                        <a:noFill/>
                        <a:round/>
                        <a:headEnd/>
                        <a:tailEnd/>
                      </a:ln>
                    </p:spPr>
                    <p:txBody>
                      <a:bodyPr wrap="none" anchor="ctr"/>
                      <a:lstStyle/>
                      <a:p>
                        <a:endParaRPr lang="fr-BE" dirty="0"/>
                      </a:p>
                    </p:txBody>
                  </p:sp>
                  <p:sp>
                    <p:nvSpPr>
                      <p:cNvPr id="103" name="Oval 126">
                        <a:extLst>
                          <a:ext uri="{FF2B5EF4-FFF2-40B4-BE49-F238E27FC236}">
                            <a16:creationId xmlns:a16="http://schemas.microsoft.com/office/drawing/2014/main" id="{572959ED-0998-49F7-AD34-8A39E5B44E48}"/>
                          </a:ext>
                        </a:extLst>
                      </p:cNvPr>
                      <p:cNvSpPr>
                        <a:spLocks noChangeArrowheads="1"/>
                      </p:cNvSpPr>
                      <p:nvPr/>
                    </p:nvSpPr>
                    <p:spPr bwMode="auto">
                      <a:xfrm>
                        <a:off x="3499" y="3874"/>
                        <a:ext cx="4" cy="16"/>
                      </a:xfrm>
                      <a:prstGeom prst="ellipse">
                        <a:avLst/>
                      </a:prstGeom>
                      <a:solidFill>
                        <a:srgbClr val="404040"/>
                      </a:solidFill>
                      <a:ln w="12700">
                        <a:noFill/>
                        <a:round/>
                        <a:headEnd/>
                        <a:tailEnd/>
                      </a:ln>
                    </p:spPr>
                    <p:txBody>
                      <a:bodyPr wrap="none" anchor="ctr"/>
                      <a:lstStyle/>
                      <a:p>
                        <a:endParaRPr lang="fr-BE" dirty="0"/>
                      </a:p>
                    </p:txBody>
                  </p:sp>
                </p:grpSp>
              </p:grpSp>
              <p:grpSp>
                <p:nvGrpSpPr>
                  <p:cNvPr id="91" name="Group 127">
                    <a:extLst>
                      <a:ext uri="{FF2B5EF4-FFF2-40B4-BE49-F238E27FC236}">
                        <a16:creationId xmlns:a16="http://schemas.microsoft.com/office/drawing/2014/main" id="{95850313-D359-4608-B89A-757B21AB13AB}"/>
                      </a:ext>
                    </a:extLst>
                  </p:cNvPr>
                  <p:cNvGrpSpPr>
                    <a:grpSpLocks/>
                  </p:cNvGrpSpPr>
                  <p:nvPr/>
                </p:nvGrpSpPr>
                <p:grpSpPr bwMode="auto">
                  <a:xfrm>
                    <a:off x="3458" y="3767"/>
                    <a:ext cx="171" cy="237"/>
                    <a:chOff x="3458" y="3767"/>
                    <a:chExt cx="171" cy="237"/>
                  </a:xfrm>
                </p:grpSpPr>
                <p:grpSp>
                  <p:nvGrpSpPr>
                    <p:cNvPr id="92" name="Group 128">
                      <a:extLst>
                        <a:ext uri="{FF2B5EF4-FFF2-40B4-BE49-F238E27FC236}">
                          <a16:creationId xmlns:a16="http://schemas.microsoft.com/office/drawing/2014/main" id="{51CBC43C-F8F9-4FD9-AF33-89130F9E44D2}"/>
                        </a:ext>
                      </a:extLst>
                    </p:cNvPr>
                    <p:cNvGrpSpPr>
                      <a:grpSpLocks/>
                    </p:cNvGrpSpPr>
                    <p:nvPr/>
                  </p:nvGrpSpPr>
                  <p:grpSpPr bwMode="auto">
                    <a:xfrm>
                      <a:off x="3458" y="3767"/>
                      <a:ext cx="171" cy="237"/>
                      <a:chOff x="3458" y="3767"/>
                      <a:chExt cx="171" cy="237"/>
                    </a:xfrm>
                  </p:grpSpPr>
                  <p:sp>
                    <p:nvSpPr>
                      <p:cNvPr id="97" name="Freeform 129">
                        <a:extLst>
                          <a:ext uri="{FF2B5EF4-FFF2-40B4-BE49-F238E27FC236}">
                            <a16:creationId xmlns:a16="http://schemas.microsoft.com/office/drawing/2014/main" id="{3B2682BD-82A6-4B2C-9C95-963F667B3669}"/>
                          </a:ext>
                        </a:extLst>
                      </p:cNvPr>
                      <p:cNvSpPr>
                        <a:spLocks/>
                      </p:cNvSpPr>
                      <p:nvPr/>
                    </p:nvSpPr>
                    <p:spPr bwMode="auto">
                      <a:xfrm>
                        <a:off x="3458" y="3767"/>
                        <a:ext cx="113" cy="237"/>
                      </a:xfrm>
                      <a:custGeom>
                        <a:avLst/>
                        <a:gdLst>
                          <a:gd name="T0" fmla="*/ 53 w 113"/>
                          <a:gd name="T1" fmla="*/ 0 h 237"/>
                          <a:gd name="T2" fmla="*/ 112 w 113"/>
                          <a:gd name="T3" fmla="*/ 0 h 237"/>
                          <a:gd name="T4" fmla="*/ 112 w 113"/>
                          <a:gd name="T5" fmla="*/ 236 h 237"/>
                          <a:gd name="T6" fmla="*/ 53 w 113"/>
                          <a:gd name="T7" fmla="*/ 234 h 237"/>
                          <a:gd name="T8" fmla="*/ 50 w 113"/>
                          <a:gd name="T9" fmla="*/ 233 h 237"/>
                          <a:gd name="T10" fmla="*/ 49 w 113"/>
                          <a:gd name="T11" fmla="*/ 232 h 237"/>
                          <a:gd name="T12" fmla="*/ 46 w 113"/>
                          <a:gd name="T13" fmla="*/ 231 h 237"/>
                          <a:gd name="T14" fmla="*/ 43 w 113"/>
                          <a:gd name="T15" fmla="*/ 230 h 237"/>
                          <a:gd name="T16" fmla="*/ 40 w 113"/>
                          <a:gd name="T17" fmla="*/ 228 h 237"/>
                          <a:gd name="T18" fmla="*/ 35 w 113"/>
                          <a:gd name="T19" fmla="*/ 226 h 237"/>
                          <a:gd name="T20" fmla="*/ 34 w 113"/>
                          <a:gd name="T21" fmla="*/ 223 h 237"/>
                          <a:gd name="T22" fmla="*/ 31 w 113"/>
                          <a:gd name="T23" fmla="*/ 221 h 237"/>
                          <a:gd name="T24" fmla="*/ 28 w 113"/>
                          <a:gd name="T25" fmla="*/ 219 h 237"/>
                          <a:gd name="T26" fmla="*/ 26 w 113"/>
                          <a:gd name="T27" fmla="*/ 216 h 237"/>
                          <a:gd name="T28" fmla="*/ 24 w 113"/>
                          <a:gd name="T29" fmla="*/ 213 h 237"/>
                          <a:gd name="T30" fmla="*/ 22 w 113"/>
                          <a:gd name="T31" fmla="*/ 209 h 237"/>
                          <a:gd name="T32" fmla="*/ 21 w 113"/>
                          <a:gd name="T33" fmla="*/ 206 h 237"/>
                          <a:gd name="T34" fmla="*/ 18 w 113"/>
                          <a:gd name="T35" fmla="*/ 201 h 237"/>
                          <a:gd name="T36" fmla="*/ 16 w 113"/>
                          <a:gd name="T37" fmla="*/ 199 h 237"/>
                          <a:gd name="T38" fmla="*/ 15 w 113"/>
                          <a:gd name="T39" fmla="*/ 196 h 237"/>
                          <a:gd name="T40" fmla="*/ 13 w 113"/>
                          <a:gd name="T41" fmla="*/ 191 h 237"/>
                          <a:gd name="T42" fmla="*/ 11 w 113"/>
                          <a:gd name="T43" fmla="*/ 184 h 237"/>
                          <a:gd name="T44" fmla="*/ 8 w 113"/>
                          <a:gd name="T45" fmla="*/ 178 h 237"/>
                          <a:gd name="T46" fmla="*/ 7 w 113"/>
                          <a:gd name="T47" fmla="*/ 171 h 237"/>
                          <a:gd name="T48" fmla="*/ 5 w 113"/>
                          <a:gd name="T49" fmla="*/ 163 h 237"/>
                          <a:gd name="T50" fmla="*/ 4 w 113"/>
                          <a:gd name="T51" fmla="*/ 156 h 237"/>
                          <a:gd name="T52" fmla="*/ 2 w 113"/>
                          <a:gd name="T53" fmla="*/ 147 h 237"/>
                          <a:gd name="T54" fmla="*/ 1 w 113"/>
                          <a:gd name="T55" fmla="*/ 137 h 237"/>
                          <a:gd name="T56" fmla="*/ 0 w 113"/>
                          <a:gd name="T57" fmla="*/ 128 h 237"/>
                          <a:gd name="T58" fmla="*/ 0 w 113"/>
                          <a:gd name="T59" fmla="*/ 117 h 237"/>
                          <a:gd name="T60" fmla="*/ 0 w 113"/>
                          <a:gd name="T61" fmla="*/ 103 h 237"/>
                          <a:gd name="T62" fmla="*/ 2 w 113"/>
                          <a:gd name="T63" fmla="*/ 88 h 237"/>
                          <a:gd name="T64" fmla="*/ 4 w 113"/>
                          <a:gd name="T65" fmla="*/ 78 h 237"/>
                          <a:gd name="T66" fmla="*/ 6 w 113"/>
                          <a:gd name="T67" fmla="*/ 68 h 237"/>
                          <a:gd name="T68" fmla="*/ 7 w 113"/>
                          <a:gd name="T69" fmla="*/ 60 h 237"/>
                          <a:gd name="T70" fmla="*/ 8 w 113"/>
                          <a:gd name="T71" fmla="*/ 55 h 237"/>
                          <a:gd name="T72" fmla="*/ 11 w 113"/>
                          <a:gd name="T73" fmla="*/ 47 h 237"/>
                          <a:gd name="T74" fmla="*/ 15 w 113"/>
                          <a:gd name="T75" fmla="*/ 38 h 237"/>
                          <a:gd name="T76" fmla="*/ 19 w 113"/>
                          <a:gd name="T77" fmla="*/ 31 h 237"/>
                          <a:gd name="T78" fmla="*/ 21 w 113"/>
                          <a:gd name="T79" fmla="*/ 26 h 237"/>
                          <a:gd name="T80" fmla="*/ 23 w 113"/>
                          <a:gd name="T81" fmla="*/ 23 h 237"/>
                          <a:gd name="T82" fmla="*/ 25 w 113"/>
                          <a:gd name="T83" fmla="*/ 19 h 237"/>
                          <a:gd name="T84" fmla="*/ 27 w 113"/>
                          <a:gd name="T85" fmla="*/ 17 h 237"/>
                          <a:gd name="T86" fmla="*/ 30 w 113"/>
                          <a:gd name="T87" fmla="*/ 15 h 237"/>
                          <a:gd name="T88" fmla="*/ 32 w 113"/>
                          <a:gd name="T89" fmla="*/ 13 h 237"/>
                          <a:gd name="T90" fmla="*/ 34 w 113"/>
                          <a:gd name="T91" fmla="*/ 10 h 237"/>
                          <a:gd name="T92" fmla="*/ 35 w 113"/>
                          <a:gd name="T93" fmla="*/ 8 h 237"/>
                          <a:gd name="T94" fmla="*/ 38 w 113"/>
                          <a:gd name="T95" fmla="*/ 7 h 237"/>
                          <a:gd name="T96" fmla="*/ 40 w 113"/>
                          <a:gd name="T97" fmla="*/ 5 h 237"/>
                          <a:gd name="T98" fmla="*/ 42 w 113"/>
                          <a:gd name="T99" fmla="*/ 3 h 237"/>
                          <a:gd name="T100" fmla="*/ 45 w 113"/>
                          <a:gd name="T101" fmla="*/ 2 h 237"/>
                          <a:gd name="T102" fmla="*/ 48 w 113"/>
                          <a:gd name="T103" fmla="*/ 2 h 237"/>
                          <a:gd name="T104" fmla="*/ 49 w 113"/>
                          <a:gd name="T105" fmla="*/ 1 h 237"/>
                          <a:gd name="T106" fmla="*/ 50 w 113"/>
                          <a:gd name="T107" fmla="*/ 1 h 237"/>
                          <a:gd name="T108" fmla="*/ 53 w 113"/>
                          <a:gd name="T109" fmla="*/ 0 h 2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3"/>
                          <a:gd name="T166" fmla="*/ 0 h 237"/>
                          <a:gd name="T167" fmla="*/ 113 w 113"/>
                          <a:gd name="T168" fmla="*/ 237 h 23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3" h="237">
                            <a:moveTo>
                              <a:pt x="53" y="0"/>
                            </a:moveTo>
                            <a:lnTo>
                              <a:pt x="112" y="0"/>
                            </a:lnTo>
                            <a:lnTo>
                              <a:pt x="112" y="236"/>
                            </a:lnTo>
                            <a:lnTo>
                              <a:pt x="53" y="234"/>
                            </a:lnTo>
                            <a:lnTo>
                              <a:pt x="50" y="233"/>
                            </a:lnTo>
                            <a:lnTo>
                              <a:pt x="49" y="232"/>
                            </a:lnTo>
                            <a:lnTo>
                              <a:pt x="46" y="231"/>
                            </a:lnTo>
                            <a:lnTo>
                              <a:pt x="43" y="230"/>
                            </a:lnTo>
                            <a:lnTo>
                              <a:pt x="40" y="228"/>
                            </a:lnTo>
                            <a:lnTo>
                              <a:pt x="35" y="226"/>
                            </a:lnTo>
                            <a:lnTo>
                              <a:pt x="34" y="223"/>
                            </a:lnTo>
                            <a:lnTo>
                              <a:pt x="31" y="221"/>
                            </a:lnTo>
                            <a:lnTo>
                              <a:pt x="28" y="219"/>
                            </a:lnTo>
                            <a:lnTo>
                              <a:pt x="26" y="216"/>
                            </a:lnTo>
                            <a:lnTo>
                              <a:pt x="24" y="213"/>
                            </a:lnTo>
                            <a:lnTo>
                              <a:pt x="22" y="209"/>
                            </a:lnTo>
                            <a:lnTo>
                              <a:pt x="21" y="206"/>
                            </a:lnTo>
                            <a:lnTo>
                              <a:pt x="18" y="201"/>
                            </a:lnTo>
                            <a:lnTo>
                              <a:pt x="16" y="199"/>
                            </a:lnTo>
                            <a:lnTo>
                              <a:pt x="15" y="196"/>
                            </a:lnTo>
                            <a:lnTo>
                              <a:pt x="13" y="191"/>
                            </a:lnTo>
                            <a:lnTo>
                              <a:pt x="11" y="184"/>
                            </a:lnTo>
                            <a:lnTo>
                              <a:pt x="8" y="178"/>
                            </a:lnTo>
                            <a:lnTo>
                              <a:pt x="7" y="171"/>
                            </a:lnTo>
                            <a:lnTo>
                              <a:pt x="5" y="163"/>
                            </a:lnTo>
                            <a:lnTo>
                              <a:pt x="4" y="156"/>
                            </a:lnTo>
                            <a:lnTo>
                              <a:pt x="2" y="147"/>
                            </a:lnTo>
                            <a:lnTo>
                              <a:pt x="1" y="137"/>
                            </a:lnTo>
                            <a:lnTo>
                              <a:pt x="0" y="128"/>
                            </a:lnTo>
                            <a:lnTo>
                              <a:pt x="0" y="117"/>
                            </a:lnTo>
                            <a:lnTo>
                              <a:pt x="0" y="103"/>
                            </a:lnTo>
                            <a:lnTo>
                              <a:pt x="2" y="88"/>
                            </a:lnTo>
                            <a:lnTo>
                              <a:pt x="4" y="78"/>
                            </a:lnTo>
                            <a:lnTo>
                              <a:pt x="6" y="68"/>
                            </a:lnTo>
                            <a:lnTo>
                              <a:pt x="7" y="60"/>
                            </a:lnTo>
                            <a:lnTo>
                              <a:pt x="8" y="55"/>
                            </a:lnTo>
                            <a:lnTo>
                              <a:pt x="11" y="47"/>
                            </a:lnTo>
                            <a:lnTo>
                              <a:pt x="15" y="38"/>
                            </a:lnTo>
                            <a:lnTo>
                              <a:pt x="19" y="31"/>
                            </a:lnTo>
                            <a:lnTo>
                              <a:pt x="21" y="26"/>
                            </a:lnTo>
                            <a:lnTo>
                              <a:pt x="23" y="23"/>
                            </a:lnTo>
                            <a:lnTo>
                              <a:pt x="25" y="19"/>
                            </a:lnTo>
                            <a:lnTo>
                              <a:pt x="27" y="17"/>
                            </a:lnTo>
                            <a:lnTo>
                              <a:pt x="30" y="15"/>
                            </a:lnTo>
                            <a:lnTo>
                              <a:pt x="32" y="13"/>
                            </a:lnTo>
                            <a:lnTo>
                              <a:pt x="34" y="10"/>
                            </a:lnTo>
                            <a:lnTo>
                              <a:pt x="35" y="8"/>
                            </a:lnTo>
                            <a:lnTo>
                              <a:pt x="38" y="7"/>
                            </a:lnTo>
                            <a:lnTo>
                              <a:pt x="40" y="5"/>
                            </a:lnTo>
                            <a:lnTo>
                              <a:pt x="42" y="3"/>
                            </a:lnTo>
                            <a:lnTo>
                              <a:pt x="45" y="2"/>
                            </a:lnTo>
                            <a:lnTo>
                              <a:pt x="48" y="2"/>
                            </a:lnTo>
                            <a:lnTo>
                              <a:pt x="49" y="1"/>
                            </a:lnTo>
                            <a:lnTo>
                              <a:pt x="50" y="1"/>
                            </a:lnTo>
                            <a:lnTo>
                              <a:pt x="53" y="0"/>
                            </a:lnTo>
                          </a:path>
                        </a:pathLst>
                      </a:custGeom>
                      <a:solidFill>
                        <a:srgbClr val="202020"/>
                      </a:solidFill>
                      <a:ln w="12700" cap="rnd">
                        <a:noFill/>
                        <a:round/>
                        <a:headEnd/>
                        <a:tailEnd/>
                      </a:ln>
                    </p:spPr>
                    <p:txBody>
                      <a:bodyPr/>
                      <a:lstStyle/>
                      <a:p>
                        <a:endParaRPr lang="nl-BE"/>
                      </a:p>
                    </p:txBody>
                  </p:sp>
                  <p:sp>
                    <p:nvSpPr>
                      <p:cNvPr id="98" name="Oval 130">
                        <a:extLst>
                          <a:ext uri="{FF2B5EF4-FFF2-40B4-BE49-F238E27FC236}">
                            <a16:creationId xmlns:a16="http://schemas.microsoft.com/office/drawing/2014/main" id="{67800127-1AF3-4D88-9CCB-C23E4C6D485E}"/>
                          </a:ext>
                        </a:extLst>
                      </p:cNvPr>
                      <p:cNvSpPr>
                        <a:spLocks noChangeArrowheads="1"/>
                      </p:cNvSpPr>
                      <p:nvPr/>
                    </p:nvSpPr>
                    <p:spPr bwMode="auto">
                      <a:xfrm>
                        <a:off x="3515" y="3767"/>
                        <a:ext cx="114" cy="237"/>
                      </a:xfrm>
                      <a:prstGeom prst="ellipse">
                        <a:avLst/>
                      </a:prstGeom>
                      <a:solidFill>
                        <a:srgbClr val="404040"/>
                      </a:solidFill>
                      <a:ln w="12700">
                        <a:noFill/>
                        <a:round/>
                        <a:headEnd/>
                        <a:tailEnd/>
                      </a:ln>
                    </p:spPr>
                    <p:txBody>
                      <a:bodyPr wrap="none" anchor="ctr"/>
                      <a:lstStyle/>
                      <a:p>
                        <a:endParaRPr lang="fr-BE" dirty="0"/>
                      </a:p>
                    </p:txBody>
                  </p:sp>
                </p:grpSp>
                <p:grpSp>
                  <p:nvGrpSpPr>
                    <p:cNvPr id="93" name="Group 131">
                      <a:extLst>
                        <a:ext uri="{FF2B5EF4-FFF2-40B4-BE49-F238E27FC236}">
                          <a16:creationId xmlns:a16="http://schemas.microsoft.com/office/drawing/2014/main" id="{F369EBCA-4AA3-42D1-8E08-21255DD655C8}"/>
                        </a:ext>
                      </a:extLst>
                    </p:cNvPr>
                    <p:cNvGrpSpPr>
                      <a:grpSpLocks/>
                    </p:cNvGrpSpPr>
                    <p:nvPr/>
                  </p:nvGrpSpPr>
                  <p:grpSpPr bwMode="auto">
                    <a:xfrm>
                      <a:off x="3540" y="3818"/>
                      <a:ext cx="63" cy="135"/>
                      <a:chOff x="3540" y="3818"/>
                      <a:chExt cx="63" cy="135"/>
                    </a:xfrm>
                  </p:grpSpPr>
                  <p:sp>
                    <p:nvSpPr>
                      <p:cNvPr id="94" name="Oval 132">
                        <a:extLst>
                          <a:ext uri="{FF2B5EF4-FFF2-40B4-BE49-F238E27FC236}">
                            <a16:creationId xmlns:a16="http://schemas.microsoft.com/office/drawing/2014/main" id="{30FC1183-1B5F-4A7F-951B-0BD7FB5FC6A5}"/>
                          </a:ext>
                        </a:extLst>
                      </p:cNvPr>
                      <p:cNvSpPr>
                        <a:spLocks noChangeArrowheads="1"/>
                      </p:cNvSpPr>
                      <p:nvPr/>
                    </p:nvSpPr>
                    <p:spPr bwMode="auto">
                      <a:xfrm>
                        <a:off x="3540" y="3818"/>
                        <a:ext cx="63" cy="135"/>
                      </a:xfrm>
                      <a:prstGeom prst="ellipse">
                        <a:avLst/>
                      </a:prstGeom>
                      <a:solidFill>
                        <a:srgbClr val="A0A0A0"/>
                      </a:solidFill>
                      <a:ln w="12700">
                        <a:noFill/>
                        <a:round/>
                        <a:headEnd/>
                        <a:tailEnd/>
                      </a:ln>
                    </p:spPr>
                    <p:txBody>
                      <a:bodyPr wrap="none" anchor="ctr"/>
                      <a:lstStyle/>
                      <a:p>
                        <a:endParaRPr lang="fr-BE" dirty="0"/>
                      </a:p>
                    </p:txBody>
                  </p:sp>
                  <p:sp>
                    <p:nvSpPr>
                      <p:cNvPr id="95" name="Oval 133">
                        <a:extLst>
                          <a:ext uri="{FF2B5EF4-FFF2-40B4-BE49-F238E27FC236}">
                            <a16:creationId xmlns:a16="http://schemas.microsoft.com/office/drawing/2014/main" id="{F25A7FE2-8AA8-4ACE-ACA9-F7F0F7D534BD}"/>
                          </a:ext>
                        </a:extLst>
                      </p:cNvPr>
                      <p:cNvSpPr>
                        <a:spLocks noChangeArrowheads="1"/>
                      </p:cNvSpPr>
                      <p:nvPr/>
                    </p:nvSpPr>
                    <p:spPr bwMode="auto">
                      <a:xfrm>
                        <a:off x="3540" y="3821"/>
                        <a:ext cx="59" cy="127"/>
                      </a:xfrm>
                      <a:prstGeom prst="ellipse">
                        <a:avLst/>
                      </a:prstGeom>
                      <a:solidFill>
                        <a:srgbClr val="808080"/>
                      </a:solidFill>
                      <a:ln w="12700">
                        <a:noFill/>
                        <a:round/>
                        <a:headEnd/>
                        <a:tailEnd/>
                      </a:ln>
                    </p:spPr>
                    <p:txBody>
                      <a:bodyPr wrap="none" anchor="ctr"/>
                      <a:lstStyle/>
                      <a:p>
                        <a:endParaRPr lang="fr-BE" dirty="0"/>
                      </a:p>
                    </p:txBody>
                  </p:sp>
                  <p:sp>
                    <p:nvSpPr>
                      <p:cNvPr id="96" name="Oval 134">
                        <a:extLst>
                          <a:ext uri="{FF2B5EF4-FFF2-40B4-BE49-F238E27FC236}">
                            <a16:creationId xmlns:a16="http://schemas.microsoft.com/office/drawing/2014/main" id="{867DA29C-1201-4657-99B1-38FF34CDC37A}"/>
                          </a:ext>
                        </a:extLst>
                      </p:cNvPr>
                      <p:cNvSpPr>
                        <a:spLocks noChangeArrowheads="1"/>
                      </p:cNvSpPr>
                      <p:nvPr/>
                    </p:nvSpPr>
                    <p:spPr bwMode="auto">
                      <a:xfrm>
                        <a:off x="3570" y="3877"/>
                        <a:ext cx="4" cy="16"/>
                      </a:xfrm>
                      <a:prstGeom prst="ellipse">
                        <a:avLst/>
                      </a:prstGeom>
                      <a:solidFill>
                        <a:srgbClr val="404040"/>
                      </a:solidFill>
                      <a:ln w="12700">
                        <a:noFill/>
                        <a:round/>
                        <a:headEnd/>
                        <a:tailEnd/>
                      </a:ln>
                    </p:spPr>
                    <p:txBody>
                      <a:bodyPr wrap="none" anchor="ctr"/>
                      <a:lstStyle/>
                      <a:p>
                        <a:endParaRPr lang="fr-BE" dirty="0"/>
                      </a:p>
                    </p:txBody>
                  </p:sp>
                </p:grpSp>
              </p:grpSp>
            </p:grpSp>
          </p:grpSp>
          <p:grpSp>
            <p:nvGrpSpPr>
              <p:cNvPr id="11" name="Group 135">
                <a:extLst>
                  <a:ext uri="{FF2B5EF4-FFF2-40B4-BE49-F238E27FC236}">
                    <a16:creationId xmlns:a16="http://schemas.microsoft.com/office/drawing/2014/main" id="{1E215166-B3AE-4A42-9577-240092DA5846}"/>
                  </a:ext>
                </a:extLst>
              </p:cNvPr>
              <p:cNvGrpSpPr>
                <a:grpSpLocks/>
              </p:cNvGrpSpPr>
              <p:nvPr/>
            </p:nvGrpSpPr>
            <p:grpSpPr bwMode="auto">
              <a:xfrm>
                <a:off x="2808" y="2880"/>
                <a:ext cx="978" cy="922"/>
                <a:chOff x="2784" y="2873"/>
                <a:chExt cx="978" cy="922"/>
              </a:xfrm>
            </p:grpSpPr>
            <p:grpSp>
              <p:nvGrpSpPr>
                <p:cNvPr id="76" name="Group 136">
                  <a:extLst>
                    <a:ext uri="{FF2B5EF4-FFF2-40B4-BE49-F238E27FC236}">
                      <a16:creationId xmlns:a16="http://schemas.microsoft.com/office/drawing/2014/main" id="{B232D583-F3F2-4FF4-BC6A-07E92263BED8}"/>
                    </a:ext>
                  </a:extLst>
                </p:cNvPr>
                <p:cNvGrpSpPr>
                  <a:grpSpLocks/>
                </p:cNvGrpSpPr>
                <p:nvPr/>
              </p:nvGrpSpPr>
              <p:grpSpPr bwMode="auto">
                <a:xfrm>
                  <a:off x="2784" y="2873"/>
                  <a:ext cx="978" cy="922"/>
                  <a:chOff x="2784" y="2873"/>
                  <a:chExt cx="978" cy="922"/>
                </a:xfrm>
              </p:grpSpPr>
              <p:sp>
                <p:nvSpPr>
                  <p:cNvPr id="86" name="Freeform 137">
                    <a:extLst>
                      <a:ext uri="{FF2B5EF4-FFF2-40B4-BE49-F238E27FC236}">
                        <a16:creationId xmlns:a16="http://schemas.microsoft.com/office/drawing/2014/main" id="{F529F69E-17E7-4E2F-B163-795D8A1CA8D9}"/>
                      </a:ext>
                    </a:extLst>
                  </p:cNvPr>
                  <p:cNvSpPr>
                    <a:spLocks/>
                  </p:cNvSpPr>
                  <p:nvPr/>
                </p:nvSpPr>
                <p:spPr bwMode="auto">
                  <a:xfrm>
                    <a:off x="2784" y="2873"/>
                    <a:ext cx="978" cy="922"/>
                  </a:xfrm>
                  <a:custGeom>
                    <a:avLst/>
                    <a:gdLst>
                      <a:gd name="T0" fmla="*/ 2 w 978"/>
                      <a:gd name="T1" fmla="*/ 0 h 922"/>
                      <a:gd name="T2" fmla="*/ 977 w 978"/>
                      <a:gd name="T3" fmla="*/ 426 h 922"/>
                      <a:gd name="T4" fmla="*/ 977 w 978"/>
                      <a:gd name="T5" fmla="*/ 888 h 922"/>
                      <a:gd name="T6" fmla="*/ 0 w 978"/>
                      <a:gd name="T7" fmla="*/ 921 h 922"/>
                      <a:gd name="T8" fmla="*/ 2 w 978"/>
                      <a:gd name="T9" fmla="*/ 0 h 922"/>
                      <a:gd name="T10" fmla="*/ 0 60000 65536"/>
                      <a:gd name="T11" fmla="*/ 0 60000 65536"/>
                      <a:gd name="T12" fmla="*/ 0 60000 65536"/>
                      <a:gd name="T13" fmla="*/ 0 60000 65536"/>
                      <a:gd name="T14" fmla="*/ 0 60000 65536"/>
                      <a:gd name="T15" fmla="*/ 0 w 978"/>
                      <a:gd name="T16" fmla="*/ 0 h 922"/>
                      <a:gd name="T17" fmla="*/ 978 w 978"/>
                      <a:gd name="T18" fmla="*/ 922 h 922"/>
                    </a:gdLst>
                    <a:ahLst/>
                    <a:cxnLst>
                      <a:cxn ang="T10">
                        <a:pos x="T0" y="T1"/>
                      </a:cxn>
                      <a:cxn ang="T11">
                        <a:pos x="T2" y="T3"/>
                      </a:cxn>
                      <a:cxn ang="T12">
                        <a:pos x="T4" y="T5"/>
                      </a:cxn>
                      <a:cxn ang="T13">
                        <a:pos x="T6" y="T7"/>
                      </a:cxn>
                      <a:cxn ang="T14">
                        <a:pos x="T8" y="T9"/>
                      </a:cxn>
                    </a:cxnLst>
                    <a:rect l="T15" t="T16" r="T17" b="T18"/>
                    <a:pathLst>
                      <a:path w="978" h="922">
                        <a:moveTo>
                          <a:pt x="2" y="0"/>
                        </a:moveTo>
                        <a:lnTo>
                          <a:pt x="977" y="426"/>
                        </a:lnTo>
                        <a:lnTo>
                          <a:pt x="977" y="888"/>
                        </a:lnTo>
                        <a:lnTo>
                          <a:pt x="0" y="921"/>
                        </a:lnTo>
                        <a:lnTo>
                          <a:pt x="2" y="0"/>
                        </a:lnTo>
                      </a:path>
                    </a:pathLst>
                  </a:custGeom>
                  <a:solidFill>
                    <a:schemeClr val="tx1"/>
                  </a:solidFill>
                  <a:ln w="12700" cap="rnd">
                    <a:solidFill>
                      <a:srgbClr val="000000"/>
                    </a:solidFill>
                    <a:round/>
                    <a:headEnd/>
                    <a:tailEnd/>
                  </a:ln>
                </p:spPr>
                <p:txBody>
                  <a:bodyPr/>
                  <a:lstStyle/>
                  <a:p>
                    <a:endParaRPr lang="nl-BE"/>
                  </a:p>
                </p:txBody>
              </p:sp>
              <p:sp>
                <p:nvSpPr>
                  <p:cNvPr id="87" name="Freeform 138">
                    <a:extLst>
                      <a:ext uri="{FF2B5EF4-FFF2-40B4-BE49-F238E27FC236}">
                        <a16:creationId xmlns:a16="http://schemas.microsoft.com/office/drawing/2014/main" id="{CB230E76-CEC2-49B8-8C7B-829CB3987F4A}"/>
                      </a:ext>
                    </a:extLst>
                  </p:cNvPr>
                  <p:cNvSpPr>
                    <a:spLocks/>
                  </p:cNvSpPr>
                  <p:nvPr/>
                </p:nvSpPr>
                <p:spPr bwMode="auto">
                  <a:xfrm>
                    <a:off x="2784" y="2908"/>
                    <a:ext cx="978" cy="847"/>
                  </a:xfrm>
                  <a:custGeom>
                    <a:avLst/>
                    <a:gdLst>
                      <a:gd name="T0" fmla="*/ 2 w 978"/>
                      <a:gd name="T1" fmla="*/ 0 h 847"/>
                      <a:gd name="T2" fmla="*/ 977 w 978"/>
                      <a:gd name="T3" fmla="*/ 411 h 847"/>
                      <a:gd name="T4" fmla="*/ 977 w 978"/>
                      <a:gd name="T5" fmla="*/ 826 h 847"/>
                      <a:gd name="T6" fmla="*/ 0 w 978"/>
                      <a:gd name="T7" fmla="*/ 846 h 847"/>
                      <a:gd name="T8" fmla="*/ 2 w 978"/>
                      <a:gd name="T9" fmla="*/ 0 h 847"/>
                      <a:gd name="T10" fmla="*/ 0 60000 65536"/>
                      <a:gd name="T11" fmla="*/ 0 60000 65536"/>
                      <a:gd name="T12" fmla="*/ 0 60000 65536"/>
                      <a:gd name="T13" fmla="*/ 0 60000 65536"/>
                      <a:gd name="T14" fmla="*/ 0 60000 65536"/>
                      <a:gd name="T15" fmla="*/ 0 w 978"/>
                      <a:gd name="T16" fmla="*/ 0 h 847"/>
                      <a:gd name="T17" fmla="*/ 978 w 978"/>
                      <a:gd name="T18" fmla="*/ 847 h 847"/>
                    </a:gdLst>
                    <a:ahLst/>
                    <a:cxnLst>
                      <a:cxn ang="T10">
                        <a:pos x="T0" y="T1"/>
                      </a:cxn>
                      <a:cxn ang="T11">
                        <a:pos x="T2" y="T3"/>
                      </a:cxn>
                      <a:cxn ang="T12">
                        <a:pos x="T4" y="T5"/>
                      </a:cxn>
                      <a:cxn ang="T13">
                        <a:pos x="T6" y="T7"/>
                      </a:cxn>
                      <a:cxn ang="T14">
                        <a:pos x="T8" y="T9"/>
                      </a:cxn>
                    </a:cxnLst>
                    <a:rect l="T15" t="T16" r="T17" b="T18"/>
                    <a:pathLst>
                      <a:path w="978" h="847">
                        <a:moveTo>
                          <a:pt x="2" y="0"/>
                        </a:moveTo>
                        <a:lnTo>
                          <a:pt x="977" y="411"/>
                        </a:lnTo>
                        <a:lnTo>
                          <a:pt x="977" y="826"/>
                        </a:lnTo>
                        <a:lnTo>
                          <a:pt x="0" y="846"/>
                        </a:lnTo>
                        <a:lnTo>
                          <a:pt x="2" y="0"/>
                        </a:lnTo>
                      </a:path>
                    </a:pathLst>
                  </a:custGeom>
                  <a:solidFill>
                    <a:schemeClr val="tx1"/>
                  </a:solidFill>
                  <a:ln w="12700" cap="rnd">
                    <a:solidFill>
                      <a:srgbClr val="000000"/>
                    </a:solidFill>
                    <a:round/>
                    <a:headEnd/>
                    <a:tailEnd/>
                  </a:ln>
                </p:spPr>
                <p:txBody>
                  <a:bodyPr/>
                  <a:lstStyle/>
                  <a:p>
                    <a:endParaRPr lang="nl-BE"/>
                  </a:p>
                </p:txBody>
              </p:sp>
            </p:grpSp>
            <p:grpSp>
              <p:nvGrpSpPr>
                <p:cNvPr id="77" name="Group 139">
                  <a:extLst>
                    <a:ext uri="{FF2B5EF4-FFF2-40B4-BE49-F238E27FC236}">
                      <a16:creationId xmlns:a16="http://schemas.microsoft.com/office/drawing/2014/main" id="{7C3E3B75-4D4D-4485-AFD4-147A0A54C7F0}"/>
                    </a:ext>
                  </a:extLst>
                </p:cNvPr>
                <p:cNvGrpSpPr>
                  <a:grpSpLocks/>
                </p:cNvGrpSpPr>
                <p:nvPr/>
              </p:nvGrpSpPr>
              <p:grpSpPr bwMode="auto">
                <a:xfrm>
                  <a:off x="2799" y="3762"/>
                  <a:ext cx="51" cy="18"/>
                  <a:chOff x="2799" y="3762"/>
                  <a:chExt cx="51" cy="18"/>
                </a:xfrm>
              </p:grpSpPr>
              <p:sp>
                <p:nvSpPr>
                  <p:cNvPr id="83" name="Freeform 140">
                    <a:extLst>
                      <a:ext uri="{FF2B5EF4-FFF2-40B4-BE49-F238E27FC236}">
                        <a16:creationId xmlns:a16="http://schemas.microsoft.com/office/drawing/2014/main" id="{89830DB4-C72C-48E2-BF65-ED1794CADF72}"/>
                      </a:ext>
                    </a:extLst>
                  </p:cNvPr>
                  <p:cNvSpPr>
                    <a:spLocks/>
                  </p:cNvSpPr>
                  <p:nvPr/>
                </p:nvSpPr>
                <p:spPr bwMode="auto">
                  <a:xfrm>
                    <a:off x="2799" y="3762"/>
                    <a:ext cx="51" cy="18"/>
                  </a:xfrm>
                  <a:custGeom>
                    <a:avLst/>
                    <a:gdLst>
                      <a:gd name="T0" fmla="*/ 0 w 51"/>
                      <a:gd name="T1" fmla="*/ 0 h 18"/>
                      <a:gd name="T2" fmla="*/ 50 w 51"/>
                      <a:gd name="T3" fmla="*/ 0 h 18"/>
                      <a:gd name="T4" fmla="*/ 50 w 51"/>
                      <a:gd name="T5" fmla="*/ 17 h 18"/>
                      <a:gd name="T6" fmla="*/ 0 w 51"/>
                      <a:gd name="T7" fmla="*/ 17 h 18"/>
                      <a:gd name="T8" fmla="*/ 0 w 51"/>
                      <a:gd name="T9" fmla="*/ 0 h 18"/>
                      <a:gd name="T10" fmla="*/ 0 60000 65536"/>
                      <a:gd name="T11" fmla="*/ 0 60000 65536"/>
                      <a:gd name="T12" fmla="*/ 0 60000 65536"/>
                      <a:gd name="T13" fmla="*/ 0 60000 65536"/>
                      <a:gd name="T14" fmla="*/ 0 60000 65536"/>
                      <a:gd name="T15" fmla="*/ 0 w 51"/>
                      <a:gd name="T16" fmla="*/ 0 h 18"/>
                      <a:gd name="T17" fmla="*/ 51 w 51"/>
                      <a:gd name="T18" fmla="*/ 18 h 18"/>
                    </a:gdLst>
                    <a:ahLst/>
                    <a:cxnLst>
                      <a:cxn ang="T10">
                        <a:pos x="T0" y="T1"/>
                      </a:cxn>
                      <a:cxn ang="T11">
                        <a:pos x="T2" y="T3"/>
                      </a:cxn>
                      <a:cxn ang="T12">
                        <a:pos x="T4" y="T5"/>
                      </a:cxn>
                      <a:cxn ang="T13">
                        <a:pos x="T6" y="T7"/>
                      </a:cxn>
                      <a:cxn ang="T14">
                        <a:pos x="T8" y="T9"/>
                      </a:cxn>
                    </a:cxnLst>
                    <a:rect l="T15" t="T16" r="T17" b="T18"/>
                    <a:pathLst>
                      <a:path w="51" h="18">
                        <a:moveTo>
                          <a:pt x="0" y="0"/>
                        </a:moveTo>
                        <a:lnTo>
                          <a:pt x="50" y="0"/>
                        </a:lnTo>
                        <a:lnTo>
                          <a:pt x="50" y="17"/>
                        </a:lnTo>
                        <a:lnTo>
                          <a:pt x="0" y="17"/>
                        </a:lnTo>
                        <a:lnTo>
                          <a:pt x="0" y="0"/>
                        </a:lnTo>
                      </a:path>
                    </a:pathLst>
                  </a:custGeom>
                  <a:solidFill>
                    <a:schemeClr val="tx1"/>
                  </a:solidFill>
                  <a:ln w="12700" cap="rnd">
                    <a:solidFill>
                      <a:srgbClr val="000000"/>
                    </a:solidFill>
                    <a:round/>
                    <a:headEnd/>
                    <a:tailEnd/>
                  </a:ln>
                </p:spPr>
                <p:txBody>
                  <a:bodyPr/>
                  <a:lstStyle/>
                  <a:p>
                    <a:endParaRPr lang="nl-BE"/>
                  </a:p>
                </p:txBody>
              </p:sp>
              <p:sp>
                <p:nvSpPr>
                  <p:cNvPr id="84" name="Oval 141">
                    <a:extLst>
                      <a:ext uri="{FF2B5EF4-FFF2-40B4-BE49-F238E27FC236}">
                        <a16:creationId xmlns:a16="http://schemas.microsoft.com/office/drawing/2014/main" id="{B78E1D07-C1BF-4F5D-B880-3827DE8CD128}"/>
                      </a:ext>
                    </a:extLst>
                  </p:cNvPr>
                  <p:cNvSpPr>
                    <a:spLocks noChangeArrowheads="1"/>
                  </p:cNvSpPr>
                  <p:nvPr/>
                </p:nvSpPr>
                <p:spPr bwMode="auto">
                  <a:xfrm>
                    <a:off x="2816" y="3763"/>
                    <a:ext cx="7" cy="6"/>
                  </a:xfrm>
                  <a:prstGeom prst="ellipse">
                    <a:avLst/>
                  </a:prstGeom>
                  <a:solidFill>
                    <a:schemeClr val="tx1"/>
                  </a:solidFill>
                  <a:ln w="12700">
                    <a:solidFill>
                      <a:srgbClr val="000000"/>
                    </a:solidFill>
                    <a:round/>
                    <a:headEnd/>
                    <a:tailEnd/>
                  </a:ln>
                </p:spPr>
                <p:txBody>
                  <a:bodyPr wrap="none" anchor="ctr"/>
                  <a:lstStyle/>
                  <a:p>
                    <a:endParaRPr lang="fr-BE" dirty="0"/>
                  </a:p>
                </p:txBody>
              </p:sp>
              <p:sp>
                <p:nvSpPr>
                  <p:cNvPr id="85" name="Oval 142">
                    <a:extLst>
                      <a:ext uri="{FF2B5EF4-FFF2-40B4-BE49-F238E27FC236}">
                        <a16:creationId xmlns:a16="http://schemas.microsoft.com/office/drawing/2014/main" id="{8082BBF6-220E-4B10-AB76-AAE01D78FB3A}"/>
                      </a:ext>
                    </a:extLst>
                  </p:cNvPr>
                  <p:cNvSpPr>
                    <a:spLocks noChangeArrowheads="1"/>
                  </p:cNvSpPr>
                  <p:nvPr/>
                </p:nvSpPr>
                <p:spPr bwMode="auto">
                  <a:xfrm>
                    <a:off x="2817" y="3764"/>
                    <a:ext cx="4" cy="5"/>
                  </a:xfrm>
                  <a:prstGeom prst="ellipse">
                    <a:avLst/>
                  </a:prstGeom>
                  <a:solidFill>
                    <a:schemeClr val="tx1"/>
                  </a:solidFill>
                  <a:ln w="12700">
                    <a:solidFill>
                      <a:srgbClr val="000000"/>
                    </a:solidFill>
                    <a:round/>
                    <a:headEnd/>
                    <a:tailEnd/>
                  </a:ln>
                </p:spPr>
                <p:txBody>
                  <a:bodyPr wrap="none" anchor="ctr"/>
                  <a:lstStyle/>
                  <a:p>
                    <a:endParaRPr lang="fr-BE" dirty="0"/>
                  </a:p>
                </p:txBody>
              </p:sp>
            </p:grpSp>
            <p:grpSp>
              <p:nvGrpSpPr>
                <p:cNvPr id="78" name="Group 143">
                  <a:extLst>
                    <a:ext uri="{FF2B5EF4-FFF2-40B4-BE49-F238E27FC236}">
                      <a16:creationId xmlns:a16="http://schemas.microsoft.com/office/drawing/2014/main" id="{7C9AA3C1-DF3F-4D91-877B-BE875FC1F74F}"/>
                    </a:ext>
                  </a:extLst>
                </p:cNvPr>
                <p:cNvGrpSpPr>
                  <a:grpSpLocks/>
                </p:cNvGrpSpPr>
                <p:nvPr/>
              </p:nvGrpSpPr>
              <p:grpSpPr bwMode="auto">
                <a:xfrm>
                  <a:off x="2803" y="2889"/>
                  <a:ext cx="50" cy="41"/>
                  <a:chOff x="2803" y="2889"/>
                  <a:chExt cx="50" cy="41"/>
                </a:xfrm>
              </p:grpSpPr>
              <p:sp>
                <p:nvSpPr>
                  <p:cNvPr id="79" name="Freeform 144">
                    <a:extLst>
                      <a:ext uri="{FF2B5EF4-FFF2-40B4-BE49-F238E27FC236}">
                        <a16:creationId xmlns:a16="http://schemas.microsoft.com/office/drawing/2014/main" id="{7408BACB-9862-4465-92B0-B49521984444}"/>
                      </a:ext>
                    </a:extLst>
                  </p:cNvPr>
                  <p:cNvSpPr>
                    <a:spLocks/>
                  </p:cNvSpPr>
                  <p:nvPr/>
                </p:nvSpPr>
                <p:spPr bwMode="auto">
                  <a:xfrm>
                    <a:off x="2803" y="2889"/>
                    <a:ext cx="50" cy="41"/>
                  </a:xfrm>
                  <a:custGeom>
                    <a:avLst/>
                    <a:gdLst>
                      <a:gd name="T0" fmla="*/ 0 w 50"/>
                      <a:gd name="T1" fmla="*/ 0 h 41"/>
                      <a:gd name="T2" fmla="*/ 49 w 50"/>
                      <a:gd name="T3" fmla="*/ 22 h 41"/>
                      <a:gd name="T4" fmla="*/ 49 w 50"/>
                      <a:gd name="T5" fmla="*/ 40 h 41"/>
                      <a:gd name="T6" fmla="*/ 0 w 50"/>
                      <a:gd name="T7" fmla="*/ 19 h 41"/>
                      <a:gd name="T8" fmla="*/ 0 w 50"/>
                      <a:gd name="T9" fmla="*/ 0 h 41"/>
                      <a:gd name="T10" fmla="*/ 0 60000 65536"/>
                      <a:gd name="T11" fmla="*/ 0 60000 65536"/>
                      <a:gd name="T12" fmla="*/ 0 60000 65536"/>
                      <a:gd name="T13" fmla="*/ 0 60000 65536"/>
                      <a:gd name="T14" fmla="*/ 0 60000 65536"/>
                      <a:gd name="T15" fmla="*/ 0 w 50"/>
                      <a:gd name="T16" fmla="*/ 0 h 41"/>
                      <a:gd name="T17" fmla="*/ 50 w 50"/>
                      <a:gd name="T18" fmla="*/ 41 h 41"/>
                    </a:gdLst>
                    <a:ahLst/>
                    <a:cxnLst>
                      <a:cxn ang="T10">
                        <a:pos x="T0" y="T1"/>
                      </a:cxn>
                      <a:cxn ang="T11">
                        <a:pos x="T2" y="T3"/>
                      </a:cxn>
                      <a:cxn ang="T12">
                        <a:pos x="T4" y="T5"/>
                      </a:cxn>
                      <a:cxn ang="T13">
                        <a:pos x="T6" y="T7"/>
                      </a:cxn>
                      <a:cxn ang="T14">
                        <a:pos x="T8" y="T9"/>
                      </a:cxn>
                    </a:cxnLst>
                    <a:rect l="T15" t="T16" r="T17" b="T18"/>
                    <a:pathLst>
                      <a:path w="50" h="41">
                        <a:moveTo>
                          <a:pt x="0" y="0"/>
                        </a:moveTo>
                        <a:lnTo>
                          <a:pt x="49" y="22"/>
                        </a:lnTo>
                        <a:lnTo>
                          <a:pt x="49" y="40"/>
                        </a:lnTo>
                        <a:lnTo>
                          <a:pt x="0" y="19"/>
                        </a:lnTo>
                        <a:lnTo>
                          <a:pt x="0" y="0"/>
                        </a:lnTo>
                      </a:path>
                    </a:pathLst>
                  </a:custGeom>
                  <a:solidFill>
                    <a:schemeClr val="tx1"/>
                  </a:solidFill>
                  <a:ln w="12700" cap="rnd">
                    <a:solidFill>
                      <a:srgbClr val="000000"/>
                    </a:solidFill>
                    <a:round/>
                    <a:headEnd/>
                    <a:tailEnd/>
                  </a:ln>
                </p:spPr>
                <p:txBody>
                  <a:bodyPr/>
                  <a:lstStyle/>
                  <a:p>
                    <a:endParaRPr lang="nl-BE"/>
                  </a:p>
                </p:txBody>
              </p:sp>
              <p:grpSp>
                <p:nvGrpSpPr>
                  <p:cNvPr id="80" name="Group 145">
                    <a:extLst>
                      <a:ext uri="{FF2B5EF4-FFF2-40B4-BE49-F238E27FC236}">
                        <a16:creationId xmlns:a16="http://schemas.microsoft.com/office/drawing/2014/main" id="{50D120B9-1065-4DC3-8D7F-344E7D01ED72}"/>
                      </a:ext>
                    </a:extLst>
                  </p:cNvPr>
                  <p:cNvGrpSpPr>
                    <a:grpSpLocks/>
                  </p:cNvGrpSpPr>
                  <p:nvPr/>
                </p:nvGrpSpPr>
                <p:grpSpPr bwMode="auto">
                  <a:xfrm>
                    <a:off x="2820" y="2903"/>
                    <a:ext cx="4" cy="6"/>
                    <a:chOff x="2820" y="2903"/>
                    <a:chExt cx="4" cy="6"/>
                  </a:xfrm>
                </p:grpSpPr>
                <p:sp>
                  <p:nvSpPr>
                    <p:cNvPr id="81" name="Oval 146">
                      <a:extLst>
                        <a:ext uri="{FF2B5EF4-FFF2-40B4-BE49-F238E27FC236}">
                          <a16:creationId xmlns:a16="http://schemas.microsoft.com/office/drawing/2014/main" id="{075793B2-D690-4BAA-9E3B-D6785CA2B291}"/>
                        </a:ext>
                      </a:extLst>
                    </p:cNvPr>
                    <p:cNvSpPr>
                      <a:spLocks noChangeArrowheads="1"/>
                    </p:cNvSpPr>
                    <p:nvPr/>
                  </p:nvSpPr>
                  <p:spPr bwMode="auto">
                    <a:xfrm>
                      <a:off x="2821" y="2903"/>
                      <a:ext cx="3" cy="6"/>
                    </a:xfrm>
                    <a:prstGeom prst="ellipse">
                      <a:avLst/>
                    </a:prstGeom>
                    <a:solidFill>
                      <a:schemeClr val="tx1"/>
                    </a:solidFill>
                    <a:ln w="12700">
                      <a:solidFill>
                        <a:srgbClr val="000000"/>
                      </a:solidFill>
                      <a:round/>
                      <a:headEnd/>
                      <a:tailEnd/>
                    </a:ln>
                  </p:spPr>
                  <p:txBody>
                    <a:bodyPr wrap="none" anchor="ctr"/>
                    <a:lstStyle/>
                    <a:p>
                      <a:endParaRPr lang="fr-BE" dirty="0"/>
                    </a:p>
                  </p:txBody>
                </p:sp>
                <p:sp>
                  <p:nvSpPr>
                    <p:cNvPr id="82" name="Oval 147">
                      <a:extLst>
                        <a:ext uri="{FF2B5EF4-FFF2-40B4-BE49-F238E27FC236}">
                          <a16:creationId xmlns:a16="http://schemas.microsoft.com/office/drawing/2014/main" id="{06F0A058-D080-4C6F-BEEA-181298D592ED}"/>
                        </a:ext>
                      </a:extLst>
                    </p:cNvPr>
                    <p:cNvSpPr>
                      <a:spLocks noChangeArrowheads="1"/>
                    </p:cNvSpPr>
                    <p:nvPr/>
                  </p:nvSpPr>
                  <p:spPr bwMode="auto">
                    <a:xfrm>
                      <a:off x="2820" y="2903"/>
                      <a:ext cx="4" cy="5"/>
                    </a:xfrm>
                    <a:prstGeom prst="ellipse">
                      <a:avLst/>
                    </a:prstGeom>
                    <a:solidFill>
                      <a:schemeClr val="tx1"/>
                    </a:solidFill>
                    <a:ln w="12700">
                      <a:solidFill>
                        <a:srgbClr val="000000"/>
                      </a:solidFill>
                      <a:round/>
                      <a:headEnd/>
                      <a:tailEnd/>
                    </a:ln>
                  </p:spPr>
                  <p:txBody>
                    <a:bodyPr wrap="none" anchor="ctr"/>
                    <a:lstStyle/>
                    <a:p>
                      <a:endParaRPr lang="fr-BE" dirty="0"/>
                    </a:p>
                  </p:txBody>
                </p:sp>
              </p:grpSp>
            </p:grpSp>
          </p:grpSp>
          <p:grpSp>
            <p:nvGrpSpPr>
              <p:cNvPr id="12" name="Group 148">
                <a:extLst>
                  <a:ext uri="{FF2B5EF4-FFF2-40B4-BE49-F238E27FC236}">
                    <a16:creationId xmlns:a16="http://schemas.microsoft.com/office/drawing/2014/main" id="{3363BA5D-826F-4FB9-889A-F1B9C1222DFA}"/>
                  </a:ext>
                </a:extLst>
              </p:cNvPr>
              <p:cNvGrpSpPr>
                <a:grpSpLocks/>
              </p:cNvGrpSpPr>
              <p:nvPr/>
            </p:nvGrpSpPr>
            <p:grpSpPr bwMode="auto">
              <a:xfrm>
                <a:off x="2012" y="2873"/>
                <a:ext cx="775" cy="922"/>
                <a:chOff x="2012" y="2873"/>
                <a:chExt cx="775" cy="922"/>
              </a:xfrm>
            </p:grpSpPr>
            <p:grpSp>
              <p:nvGrpSpPr>
                <p:cNvPr id="57" name="Group 149">
                  <a:extLst>
                    <a:ext uri="{FF2B5EF4-FFF2-40B4-BE49-F238E27FC236}">
                      <a16:creationId xmlns:a16="http://schemas.microsoft.com/office/drawing/2014/main" id="{5FFEF5CA-EC96-411A-B5A5-F501BC7438E9}"/>
                    </a:ext>
                  </a:extLst>
                </p:cNvPr>
                <p:cNvGrpSpPr>
                  <a:grpSpLocks/>
                </p:cNvGrpSpPr>
                <p:nvPr/>
              </p:nvGrpSpPr>
              <p:grpSpPr bwMode="auto">
                <a:xfrm>
                  <a:off x="2012" y="2873"/>
                  <a:ext cx="775" cy="922"/>
                  <a:chOff x="2012" y="2873"/>
                  <a:chExt cx="775" cy="922"/>
                </a:xfrm>
              </p:grpSpPr>
              <p:sp>
                <p:nvSpPr>
                  <p:cNvPr id="66" name="Freeform 150">
                    <a:extLst>
                      <a:ext uri="{FF2B5EF4-FFF2-40B4-BE49-F238E27FC236}">
                        <a16:creationId xmlns:a16="http://schemas.microsoft.com/office/drawing/2014/main" id="{31BCD230-AF50-4EE6-B877-44A69CEE6BDC}"/>
                      </a:ext>
                    </a:extLst>
                  </p:cNvPr>
                  <p:cNvSpPr>
                    <a:spLocks/>
                  </p:cNvSpPr>
                  <p:nvPr/>
                </p:nvSpPr>
                <p:spPr bwMode="auto">
                  <a:xfrm>
                    <a:off x="2012" y="2873"/>
                    <a:ext cx="775" cy="922"/>
                  </a:xfrm>
                  <a:custGeom>
                    <a:avLst/>
                    <a:gdLst>
                      <a:gd name="T0" fmla="*/ 774 w 775"/>
                      <a:gd name="T1" fmla="*/ 0 h 922"/>
                      <a:gd name="T2" fmla="*/ 772 w 775"/>
                      <a:gd name="T3" fmla="*/ 921 h 922"/>
                      <a:gd name="T4" fmla="*/ 2 w 775"/>
                      <a:gd name="T5" fmla="*/ 900 h 922"/>
                      <a:gd name="T6" fmla="*/ 0 w 775"/>
                      <a:gd name="T7" fmla="*/ 58 h 922"/>
                      <a:gd name="T8" fmla="*/ 774 w 775"/>
                      <a:gd name="T9" fmla="*/ 0 h 922"/>
                      <a:gd name="T10" fmla="*/ 0 60000 65536"/>
                      <a:gd name="T11" fmla="*/ 0 60000 65536"/>
                      <a:gd name="T12" fmla="*/ 0 60000 65536"/>
                      <a:gd name="T13" fmla="*/ 0 60000 65536"/>
                      <a:gd name="T14" fmla="*/ 0 60000 65536"/>
                      <a:gd name="T15" fmla="*/ 0 w 775"/>
                      <a:gd name="T16" fmla="*/ 0 h 922"/>
                      <a:gd name="T17" fmla="*/ 775 w 775"/>
                      <a:gd name="T18" fmla="*/ 922 h 922"/>
                    </a:gdLst>
                    <a:ahLst/>
                    <a:cxnLst>
                      <a:cxn ang="T10">
                        <a:pos x="T0" y="T1"/>
                      </a:cxn>
                      <a:cxn ang="T11">
                        <a:pos x="T2" y="T3"/>
                      </a:cxn>
                      <a:cxn ang="T12">
                        <a:pos x="T4" y="T5"/>
                      </a:cxn>
                      <a:cxn ang="T13">
                        <a:pos x="T6" y="T7"/>
                      </a:cxn>
                      <a:cxn ang="T14">
                        <a:pos x="T8" y="T9"/>
                      </a:cxn>
                    </a:cxnLst>
                    <a:rect l="T15" t="T16" r="T17" b="T18"/>
                    <a:pathLst>
                      <a:path w="775" h="922">
                        <a:moveTo>
                          <a:pt x="774" y="0"/>
                        </a:moveTo>
                        <a:lnTo>
                          <a:pt x="772" y="921"/>
                        </a:lnTo>
                        <a:lnTo>
                          <a:pt x="2" y="900"/>
                        </a:lnTo>
                        <a:lnTo>
                          <a:pt x="0" y="58"/>
                        </a:lnTo>
                        <a:lnTo>
                          <a:pt x="774" y="0"/>
                        </a:lnTo>
                      </a:path>
                    </a:pathLst>
                  </a:custGeom>
                  <a:solidFill>
                    <a:srgbClr val="969696"/>
                  </a:solidFill>
                  <a:ln w="12700" cap="rnd">
                    <a:solidFill>
                      <a:srgbClr val="000000"/>
                    </a:solidFill>
                    <a:round/>
                    <a:headEnd/>
                    <a:tailEnd/>
                  </a:ln>
                </p:spPr>
                <p:txBody>
                  <a:bodyPr/>
                  <a:lstStyle/>
                  <a:p>
                    <a:endParaRPr lang="nl-BE"/>
                  </a:p>
                </p:txBody>
              </p:sp>
              <p:grpSp>
                <p:nvGrpSpPr>
                  <p:cNvPr id="67" name="Group 151">
                    <a:extLst>
                      <a:ext uri="{FF2B5EF4-FFF2-40B4-BE49-F238E27FC236}">
                        <a16:creationId xmlns:a16="http://schemas.microsoft.com/office/drawing/2014/main" id="{9578E220-9B38-43F9-9126-A6C2A9FDCC2E}"/>
                      </a:ext>
                    </a:extLst>
                  </p:cNvPr>
                  <p:cNvGrpSpPr>
                    <a:grpSpLocks/>
                  </p:cNvGrpSpPr>
                  <p:nvPr/>
                </p:nvGrpSpPr>
                <p:grpSpPr bwMode="auto">
                  <a:xfrm>
                    <a:off x="2060" y="2948"/>
                    <a:ext cx="312" cy="747"/>
                    <a:chOff x="2060" y="2948"/>
                    <a:chExt cx="312" cy="747"/>
                  </a:xfrm>
                </p:grpSpPr>
                <p:sp>
                  <p:nvSpPr>
                    <p:cNvPr id="74" name="Freeform 152">
                      <a:extLst>
                        <a:ext uri="{FF2B5EF4-FFF2-40B4-BE49-F238E27FC236}">
                          <a16:creationId xmlns:a16="http://schemas.microsoft.com/office/drawing/2014/main" id="{D2226796-0AC9-4A61-8E9E-4AB848812D22}"/>
                        </a:ext>
                      </a:extLst>
                    </p:cNvPr>
                    <p:cNvSpPr>
                      <a:spLocks/>
                    </p:cNvSpPr>
                    <p:nvPr/>
                  </p:nvSpPr>
                  <p:spPr bwMode="auto">
                    <a:xfrm>
                      <a:off x="2060" y="2948"/>
                      <a:ext cx="312" cy="747"/>
                    </a:xfrm>
                    <a:custGeom>
                      <a:avLst/>
                      <a:gdLst>
                        <a:gd name="T0" fmla="*/ 311 w 312"/>
                        <a:gd name="T1" fmla="*/ 0 h 747"/>
                        <a:gd name="T2" fmla="*/ 311 w 312"/>
                        <a:gd name="T3" fmla="*/ 746 h 747"/>
                        <a:gd name="T4" fmla="*/ 0 w 312"/>
                        <a:gd name="T5" fmla="*/ 746 h 747"/>
                        <a:gd name="T6" fmla="*/ 0 w 312"/>
                        <a:gd name="T7" fmla="*/ 23 h 747"/>
                        <a:gd name="T8" fmla="*/ 311 w 312"/>
                        <a:gd name="T9" fmla="*/ 0 h 747"/>
                        <a:gd name="T10" fmla="*/ 0 60000 65536"/>
                        <a:gd name="T11" fmla="*/ 0 60000 65536"/>
                        <a:gd name="T12" fmla="*/ 0 60000 65536"/>
                        <a:gd name="T13" fmla="*/ 0 60000 65536"/>
                        <a:gd name="T14" fmla="*/ 0 60000 65536"/>
                        <a:gd name="T15" fmla="*/ 0 w 312"/>
                        <a:gd name="T16" fmla="*/ 0 h 747"/>
                        <a:gd name="T17" fmla="*/ 312 w 312"/>
                        <a:gd name="T18" fmla="*/ 747 h 747"/>
                      </a:gdLst>
                      <a:ahLst/>
                      <a:cxnLst>
                        <a:cxn ang="T10">
                          <a:pos x="T0" y="T1"/>
                        </a:cxn>
                        <a:cxn ang="T11">
                          <a:pos x="T2" y="T3"/>
                        </a:cxn>
                        <a:cxn ang="T12">
                          <a:pos x="T4" y="T5"/>
                        </a:cxn>
                        <a:cxn ang="T13">
                          <a:pos x="T6" y="T7"/>
                        </a:cxn>
                        <a:cxn ang="T14">
                          <a:pos x="T8" y="T9"/>
                        </a:cxn>
                      </a:cxnLst>
                      <a:rect l="T15" t="T16" r="T17" b="T18"/>
                      <a:pathLst>
                        <a:path w="312" h="747">
                          <a:moveTo>
                            <a:pt x="311" y="0"/>
                          </a:moveTo>
                          <a:lnTo>
                            <a:pt x="311" y="746"/>
                          </a:lnTo>
                          <a:lnTo>
                            <a:pt x="0" y="746"/>
                          </a:lnTo>
                          <a:lnTo>
                            <a:pt x="0" y="23"/>
                          </a:lnTo>
                          <a:lnTo>
                            <a:pt x="311" y="0"/>
                          </a:lnTo>
                        </a:path>
                      </a:pathLst>
                    </a:custGeom>
                    <a:solidFill>
                      <a:srgbClr val="969696"/>
                    </a:solidFill>
                    <a:ln w="12700" cap="rnd">
                      <a:solidFill>
                        <a:srgbClr val="000000"/>
                      </a:solidFill>
                      <a:round/>
                      <a:headEnd/>
                      <a:tailEnd/>
                    </a:ln>
                  </p:spPr>
                  <p:txBody>
                    <a:bodyPr/>
                    <a:lstStyle/>
                    <a:p>
                      <a:endParaRPr lang="nl-BE"/>
                    </a:p>
                  </p:txBody>
                </p:sp>
                <p:sp>
                  <p:nvSpPr>
                    <p:cNvPr id="75" name="Line 153">
                      <a:extLst>
                        <a:ext uri="{FF2B5EF4-FFF2-40B4-BE49-F238E27FC236}">
                          <a16:creationId xmlns:a16="http://schemas.microsoft.com/office/drawing/2014/main" id="{775C7558-DEE1-42F9-B92B-0FA8E4F06D3E}"/>
                        </a:ext>
                      </a:extLst>
                    </p:cNvPr>
                    <p:cNvSpPr>
                      <a:spLocks noChangeShapeType="1"/>
                    </p:cNvSpPr>
                    <p:nvPr/>
                  </p:nvSpPr>
                  <p:spPr bwMode="auto">
                    <a:xfrm>
                      <a:off x="2211" y="2967"/>
                      <a:ext cx="0" cy="727"/>
                    </a:xfrm>
                    <a:prstGeom prst="line">
                      <a:avLst/>
                    </a:prstGeom>
                    <a:noFill/>
                    <a:ln w="12700">
                      <a:solidFill>
                        <a:srgbClr val="000000"/>
                      </a:solidFill>
                      <a:round/>
                      <a:headEnd/>
                      <a:tailEnd/>
                    </a:ln>
                  </p:spPr>
                  <p:txBody>
                    <a:bodyPr wrap="none" anchor="ctr"/>
                    <a:lstStyle/>
                    <a:p>
                      <a:endParaRPr lang="nl-BE"/>
                    </a:p>
                  </p:txBody>
                </p:sp>
              </p:grpSp>
              <p:grpSp>
                <p:nvGrpSpPr>
                  <p:cNvPr id="68" name="Group 154">
                    <a:extLst>
                      <a:ext uri="{FF2B5EF4-FFF2-40B4-BE49-F238E27FC236}">
                        <a16:creationId xmlns:a16="http://schemas.microsoft.com/office/drawing/2014/main" id="{AF32D985-D9D8-41B8-9EF7-AF723EB04630}"/>
                      </a:ext>
                    </a:extLst>
                  </p:cNvPr>
                  <p:cNvGrpSpPr>
                    <a:grpSpLocks/>
                  </p:cNvGrpSpPr>
                  <p:nvPr/>
                </p:nvGrpSpPr>
                <p:grpSpPr bwMode="auto">
                  <a:xfrm>
                    <a:off x="2411" y="2921"/>
                    <a:ext cx="329" cy="774"/>
                    <a:chOff x="2411" y="2921"/>
                    <a:chExt cx="329" cy="774"/>
                  </a:xfrm>
                </p:grpSpPr>
                <p:sp>
                  <p:nvSpPr>
                    <p:cNvPr id="72" name="Freeform 155">
                      <a:extLst>
                        <a:ext uri="{FF2B5EF4-FFF2-40B4-BE49-F238E27FC236}">
                          <a16:creationId xmlns:a16="http://schemas.microsoft.com/office/drawing/2014/main" id="{57F4D096-19CB-4B8C-B585-ACD6A62C1C01}"/>
                        </a:ext>
                      </a:extLst>
                    </p:cNvPr>
                    <p:cNvSpPr>
                      <a:spLocks/>
                    </p:cNvSpPr>
                    <p:nvPr/>
                  </p:nvSpPr>
                  <p:spPr bwMode="auto">
                    <a:xfrm>
                      <a:off x="2411" y="2921"/>
                      <a:ext cx="329" cy="774"/>
                    </a:xfrm>
                    <a:custGeom>
                      <a:avLst/>
                      <a:gdLst>
                        <a:gd name="T0" fmla="*/ 328 w 329"/>
                        <a:gd name="T1" fmla="*/ 0 h 774"/>
                        <a:gd name="T2" fmla="*/ 327 w 329"/>
                        <a:gd name="T3" fmla="*/ 771 h 774"/>
                        <a:gd name="T4" fmla="*/ 0 w 329"/>
                        <a:gd name="T5" fmla="*/ 773 h 774"/>
                        <a:gd name="T6" fmla="*/ 0 w 329"/>
                        <a:gd name="T7" fmla="*/ 24 h 774"/>
                        <a:gd name="T8" fmla="*/ 328 w 329"/>
                        <a:gd name="T9" fmla="*/ 0 h 774"/>
                        <a:gd name="T10" fmla="*/ 0 60000 65536"/>
                        <a:gd name="T11" fmla="*/ 0 60000 65536"/>
                        <a:gd name="T12" fmla="*/ 0 60000 65536"/>
                        <a:gd name="T13" fmla="*/ 0 60000 65536"/>
                        <a:gd name="T14" fmla="*/ 0 60000 65536"/>
                        <a:gd name="T15" fmla="*/ 0 w 329"/>
                        <a:gd name="T16" fmla="*/ 0 h 774"/>
                        <a:gd name="T17" fmla="*/ 329 w 329"/>
                        <a:gd name="T18" fmla="*/ 774 h 774"/>
                      </a:gdLst>
                      <a:ahLst/>
                      <a:cxnLst>
                        <a:cxn ang="T10">
                          <a:pos x="T0" y="T1"/>
                        </a:cxn>
                        <a:cxn ang="T11">
                          <a:pos x="T2" y="T3"/>
                        </a:cxn>
                        <a:cxn ang="T12">
                          <a:pos x="T4" y="T5"/>
                        </a:cxn>
                        <a:cxn ang="T13">
                          <a:pos x="T6" y="T7"/>
                        </a:cxn>
                        <a:cxn ang="T14">
                          <a:pos x="T8" y="T9"/>
                        </a:cxn>
                      </a:cxnLst>
                      <a:rect l="T15" t="T16" r="T17" b="T18"/>
                      <a:pathLst>
                        <a:path w="329" h="774">
                          <a:moveTo>
                            <a:pt x="328" y="0"/>
                          </a:moveTo>
                          <a:lnTo>
                            <a:pt x="327" y="771"/>
                          </a:lnTo>
                          <a:lnTo>
                            <a:pt x="0" y="773"/>
                          </a:lnTo>
                          <a:lnTo>
                            <a:pt x="0" y="24"/>
                          </a:lnTo>
                          <a:lnTo>
                            <a:pt x="328" y="0"/>
                          </a:lnTo>
                        </a:path>
                      </a:pathLst>
                    </a:custGeom>
                    <a:solidFill>
                      <a:srgbClr val="969696"/>
                    </a:solidFill>
                    <a:ln w="12700" cap="rnd">
                      <a:solidFill>
                        <a:srgbClr val="000000"/>
                      </a:solidFill>
                      <a:round/>
                      <a:headEnd/>
                      <a:tailEnd/>
                    </a:ln>
                  </p:spPr>
                  <p:txBody>
                    <a:bodyPr/>
                    <a:lstStyle/>
                    <a:p>
                      <a:endParaRPr lang="nl-BE"/>
                    </a:p>
                  </p:txBody>
                </p:sp>
                <p:sp>
                  <p:nvSpPr>
                    <p:cNvPr id="73" name="Line 156">
                      <a:extLst>
                        <a:ext uri="{FF2B5EF4-FFF2-40B4-BE49-F238E27FC236}">
                          <a16:creationId xmlns:a16="http://schemas.microsoft.com/office/drawing/2014/main" id="{B938D4C0-075A-4666-BB95-EAC7AD882301}"/>
                        </a:ext>
                      </a:extLst>
                    </p:cNvPr>
                    <p:cNvSpPr>
                      <a:spLocks noChangeShapeType="1"/>
                    </p:cNvSpPr>
                    <p:nvPr/>
                  </p:nvSpPr>
                  <p:spPr bwMode="auto">
                    <a:xfrm>
                      <a:off x="2580" y="2942"/>
                      <a:ext cx="0" cy="752"/>
                    </a:xfrm>
                    <a:prstGeom prst="line">
                      <a:avLst/>
                    </a:prstGeom>
                    <a:noFill/>
                    <a:ln w="12700">
                      <a:solidFill>
                        <a:srgbClr val="000000"/>
                      </a:solidFill>
                      <a:round/>
                      <a:headEnd/>
                      <a:tailEnd/>
                    </a:ln>
                  </p:spPr>
                  <p:txBody>
                    <a:bodyPr wrap="none" anchor="ctr"/>
                    <a:lstStyle/>
                    <a:p>
                      <a:endParaRPr lang="nl-BE"/>
                    </a:p>
                  </p:txBody>
                </p:sp>
              </p:grpSp>
              <p:grpSp>
                <p:nvGrpSpPr>
                  <p:cNvPr id="69" name="Group 157">
                    <a:extLst>
                      <a:ext uri="{FF2B5EF4-FFF2-40B4-BE49-F238E27FC236}">
                        <a16:creationId xmlns:a16="http://schemas.microsoft.com/office/drawing/2014/main" id="{3A0C6888-F125-42F6-B809-0D6EC4F9DE6D}"/>
                      </a:ext>
                    </a:extLst>
                  </p:cNvPr>
                  <p:cNvGrpSpPr>
                    <a:grpSpLocks/>
                  </p:cNvGrpSpPr>
                  <p:nvPr/>
                </p:nvGrpSpPr>
                <p:grpSpPr bwMode="auto">
                  <a:xfrm>
                    <a:off x="2338" y="3133"/>
                    <a:ext cx="106" cy="386"/>
                    <a:chOff x="2338" y="3133"/>
                    <a:chExt cx="106" cy="386"/>
                  </a:xfrm>
                </p:grpSpPr>
                <p:sp>
                  <p:nvSpPr>
                    <p:cNvPr id="70" name="Freeform 158">
                      <a:extLst>
                        <a:ext uri="{FF2B5EF4-FFF2-40B4-BE49-F238E27FC236}">
                          <a16:creationId xmlns:a16="http://schemas.microsoft.com/office/drawing/2014/main" id="{023A9FAC-7EF9-4FCF-8FB1-FA0DB88066C3}"/>
                        </a:ext>
                      </a:extLst>
                    </p:cNvPr>
                    <p:cNvSpPr>
                      <a:spLocks/>
                    </p:cNvSpPr>
                    <p:nvPr/>
                  </p:nvSpPr>
                  <p:spPr bwMode="auto">
                    <a:xfrm>
                      <a:off x="2338" y="3133"/>
                      <a:ext cx="106" cy="28"/>
                    </a:xfrm>
                    <a:custGeom>
                      <a:avLst/>
                      <a:gdLst>
                        <a:gd name="T0" fmla="*/ 0 w 106"/>
                        <a:gd name="T1" fmla="*/ 5 h 28"/>
                        <a:gd name="T2" fmla="*/ 105 w 106"/>
                        <a:gd name="T3" fmla="*/ 0 h 28"/>
                        <a:gd name="T4" fmla="*/ 105 w 106"/>
                        <a:gd name="T5" fmla="*/ 23 h 28"/>
                        <a:gd name="T6" fmla="*/ 0 w 106"/>
                        <a:gd name="T7" fmla="*/ 27 h 28"/>
                        <a:gd name="T8" fmla="*/ 0 w 106"/>
                        <a:gd name="T9" fmla="*/ 5 h 28"/>
                        <a:gd name="T10" fmla="*/ 0 60000 65536"/>
                        <a:gd name="T11" fmla="*/ 0 60000 65536"/>
                        <a:gd name="T12" fmla="*/ 0 60000 65536"/>
                        <a:gd name="T13" fmla="*/ 0 60000 65536"/>
                        <a:gd name="T14" fmla="*/ 0 60000 65536"/>
                        <a:gd name="T15" fmla="*/ 0 w 106"/>
                        <a:gd name="T16" fmla="*/ 0 h 28"/>
                        <a:gd name="T17" fmla="*/ 106 w 106"/>
                        <a:gd name="T18" fmla="*/ 28 h 28"/>
                      </a:gdLst>
                      <a:ahLst/>
                      <a:cxnLst>
                        <a:cxn ang="T10">
                          <a:pos x="T0" y="T1"/>
                        </a:cxn>
                        <a:cxn ang="T11">
                          <a:pos x="T2" y="T3"/>
                        </a:cxn>
                        <a:cxn ang="T12">
                          <a:pos x="T4" y="T5"/>
                        </a:cxn>
                        <a:cxn ang="T13">
                          <a:pos x="T6" y="T7"/>
                        </a:cxn>
                        <a:cxn ang="T14">
                          <a:pos x="T8" y="T9"/>
                        </a:cxn>
                      </a:cxnLst>
                      <a:rect l="T15" t="T16" r="T17" b="T18"/>
                      <a:pathLst>
                        <a:path w="106" h="28">
                          <a:moveTo>
                            <a:pt x="0" y="5"/>
                          </a:moveTo>
                          <a:lnTo>
                            <a:pt x="105" y="0"/>
                          </a:lnTo>
                          <a:lnTo>
                            <a:pt x="105" y="23"/>
                          </a:lnTo>
                          <a:lnTo>
                            <a:pt x="0" y="27"/>
                          </a:lnTo>
                          <a:lnTo>
                            <a:pt x="0" y="5"/>
                          </a:lnTo>
                        </a:path>
                      </a:pathLst>
                    </a:custGeom>
                    <a:solidFill>
                      <a:srgbClr val="969696"/>
                    </a:solidFill>
                    <a:ln w="12700" cap="rnd">
                      <a:solidFill>
                        <a:srgbClr val="000000"/>
                      </a:solidFill>
                      <a:round/>
                      <a:headEnd/>
                      <a:tailEnd/>
                    </a:ln>
                  </p:spPr>
                  <p:txBody>
                    <a:bodyPr/>
                    <a:lstStyle/>
                    <a:p>
                      <a:endParaRPr lang="nl-BE"/>
                    </a:p>
                  </p:txBody>
                </p:sp>
                <p:sp>
                  <p:nvSpPr>
                    <p:cNvPr id="71" name="Freeform 159">
                      <a:extLst>
                        <a:ext uri="{FF2B5EF4-FFF2-40B4-BE49-F238E27FC236}">
                          <a16:creationId xmlns:a16="http://schemas.microsoft.com/office/drawing/2014/main" id="{18E8E4F6-2B51-482F-918E-A216C97083D3}"/>
                        </a:ext>
                      </a:extLst>
                    </p:cNvPr>
                    <p:cNvSpPr>
                      <a:spLocks/>
                    </p:cNvSpPr>
                    <p:nvPr/>
                  </p:nvSpPr>
                  <p:spPr bwMode="auto">
                    <a:xfrm>
                      <a:off x="2338" y="3491"/>
                      <a:ext cx="106" cy="28"/>
                    </a:xfrm>
                    <a:custGeom>
                      <a:avLst/>
                      <a:gdLst>
                        <a:gd name="T0" fmla="*/ 0 w 106"/>
                        <a:gd name="T1" fmla="*/ 4 h 28"/>
                        <a:gd name="T2" fmla="*/ 105 w 106"/>
                        <a:gd name="T3" fmla="*/ 0 h 28"/>
                        <a:gd name="T4" fmla="*/ 105 w 106"/>
                        <a:gd name="T5" fmla="*/ 22 h 28"/>
                        <a:gd name="T6" fmla="*/ 0 w 106"/>
                        <a:gd name="T7" fmla="*/ 27 h 28"/>
                        <a:gd name="T8" fmla="*/ 0 w 106"/>
                        <a:gd name="T9" fmla="*/ 4 h 28"/>
                        <a:gd name="T10" fmla="*/ 0 60000 65536"/>
                        <a:gd name="T11" fmla="*/ 0 60000 65536"/>
                        <a:gd name="T12" fmla="*/ 0 60000 65536"/>
                        <a:gd name="T13" fmla="*/ 0 60000 65536"/>
                        <a:gd name="T14" fmla="*/ 0 60000 65536"/>
                        <a:gd name="T15" fmla="*/ 0 w 106"/>
                        <a:gd name="T16" fmla="*/ 0 h 28"/>
                        <a:gd name="T17" fmla="*/ 106 w 106"/>
                        <a:gd name="T18" fmla="*/ 28 h 28"/>
                      </a:gdLst>
                      <a:ahLst/>
                      <a:cxnLst>
                        <a:cxn ang="T10">
                          <a:pos x="T0" y="T1"/>
                        </a:cxn>
                        <a:cxn ang="T11">
                          <a:pos x="T2" y="T3"/>
                        </a:cxn>
                        <a:cxn ang="T12">
                          <a:pos x="T4" y="T5"/>
                        </a:cxn>
                        <a:cxn ang="T13">
                          <a:pos x="T6" y="T7"/>
                        </a:cxn>
                        <a:cxn ang="T14">
                          <a:pos x="T8" y="T9"/>
                        </a:cxn>
                      </a:cxnLst>
                      <a:rect l="T15" t="T16" r="T17" b="T18"/>
                      <a:pathLst>
                        <a:path w="106" h="28">
                          <a:moveTo>
                            <a:pt x="0" y="4"/>
                          </a:moveTo>
                          <a:lnTo>
                            <a:pt x="105" y="0"/>
                          </a:lnTo>
                          <a:lnTo>
                            <a:pt x="105" y="22"/>
                          </a:lnTo>
                          <a:lnTo>
                            <a:pt x="0" y="27"/>
                          </a:lnTo>
                          <a:lnTo>
                            <a:pt x="0" y="4"/>
                          </a:lnTo>
                        </a:path>
                      </a:pathLst>
                    </a:custGeom>
                    <a:solidFill>
                      <a:srgbClr val="969696"/>
                    </a:solidFill>
                    <a:ln w="12700" cap="rnd">
                      <a:solidFill>
                        <a:srgbClr val="000000"/>
                      </a:solidFill>
                      <a:round/>
                      <a:headEnd/>
                      <a:tailEnd/>
                    </a:ln>
                  </p:spPr>
                  <p:txBody>
                    <a:bodyPr/>
                    <a:lstStyle/>
                    <a:p>
                      <a:endParaRPr lang="nl-BE"/>
                    </a:p>
                  </p:txBody>
                </p:sp>
              </p:grpSp>
            </p:grpSp>
            <p:grpSp>
              <p:nvGrpSpPr>
                <p:cNvPr id="58" name="Group 160">
                  <a:extLst>
                    <a:ext uri="{FF2B5EF4-FFF2-40B4-BE49-F238E27FC236}">
                      <a16:creationId xmlns:a16="http://schemas.microsoft.com/office/drawing/2014/main" id="{B41895CF-8244-4141-8FED-CDCA02AAB364}"/>
                    </a:ext>
                  </a:extLst>
                </p:cNvPr>
                <p:cNvGrpSpPr>
                  <a:grpSpLocks/>
                </p:cNvGrpSpPr>
                <p:nvPr/>
              </p:nvGrpSpPr>
              <p:grpSpPr bwMode="auto">
                <a:xfrm>
                  <a:off x="2025" y="3710"/>
                  <a:ext cx="145" cy="35"/>
                  <a:chOff x="2025" y="3710"/>
                  <a:chExt cx="145" cy="35"/>
                </a:xfrm>
              </p:grpSpPr>
              <p:sp>
                <p:nvSpPr>
                  <p:cNvPr id="63" name="Oval 161">
                    <a:extLst>
                      <a:ext uri="{FF2B5EF4-FFF2-40B4-BE49-F238E27FC236}">
                        <a16:creationId xmlns:a16="http://schemas.microsoft.com/office/drawing/2014/main" id="{9DF74861-913A-4EFA-8FEE-BCCA1ED3B74F}"/>
                      </a:ext>
                    </a:extLst>
                  </p:cNvPr>
                  <p:cNvSpPr>
                    <a:spLocks noChangeArrowheads="1"/>
                  </p:cNvSpPr>
                  <p:nvPr/>
                </p:nvSpPr>
                <p:spPr bwMode="auto">
                  <a:xfrm>
                    <a:off x="2025" y="3710"/>
                    <a:ext cx="36" cy="35"/>
                  </a:xfrm>
                  <a:prstGeom prst="ellipse">
                    <a:avLst/>
                  </a:prstGeom>
                  <a:solidFill>
                    <a:srgbClr val="969696"/>
                  </a:solidFill>
                  <a:ln w="12700">
                    <a:solidFill>
                      <a:srgbClr val="000000"/>
                    </a:solidFill>
                    <a:round/>
                    <a:headEnd/>
                    <a:tailEnd/>
                  </a:ln>
                </p:spPr>
                <p:txBody>
                  <a:bodyPr wrap="none" anchor="ctr"/>
                  <a:lstStyle/>
                  <a:p>
                    <a:endParaRPr lang="fr-BE" dirty="0"/>
                  </a:p>
                </p:txBody>
              </p:sp>
              <p:sp>
                <p:nvSpPr>
                  <p:cNvPr id="64" name="Oval 162">
                    <a:extLst>
                      <a:ext uri="{FF2B5EF4-FFF2-40B4-BE49-F238E27FC236}">
                        <a16:creationId xmlns:a16="http://schemas.microsoft.com/office/drawing/2014/main" id="{9E18EA8B-F33D-4184-9D68-C75AE99898A0}"/>
                      </a:ext>
                    </a:extLst>
                  </p:cNvPr>
                  <p:cNvSpPr>
                    <a:spLocks noChangeArrowheads="1"/>
                  </p:cNvSpPr>
                  <p:nvPr/>
                </p:nvSpPr>
                <p:spPr bwMode="auto">
                  <a:xfrm>
                    <a:off x="2085" y="3710"/>
                    <a:ext cx="36" cy="35"/>
                  </a:xfrm>
                  <a:prstGeom prst="ellipse">
                    <a:avLst/>
                  </a:prstGeom>
                  <a:solidFill>
                    <a:srgbClr val="969696"/>
                  </a:solidFill>
                  <a:ln w="12700">
                    <a:solidFill>
                      <a:srgbClr val="000000"/>
                    </a:solidFill>
                    <a:round/>
                    <a:headEnd/>
                    <a:tailEnd/>
                  </a:ln>
                </p:spPr>
                <p:txBody>
                  <a:bodyPr wrap="none" anchor="ctr"/>
                  <a:lstStyle/>
                  <a:p>
                    <a:endParaRPr lang="fr-BE" dirty="0"/>
                  </a:p>
                </p:txBody>
              </p:sp>
              <p:sp>
                <p:nvSpPr>
                  <p:cNvPr id="65" name="Oval 163">
                    <a:extLst>
                      <a:ext uri="{FF2B5EF4-FFF2-40B4-BE49-F238E27FC236}">
                        <a16:creationId xmlns:a16="http://schemas.microsoft.com/office/drawing/2014/main" id="{8D5EFD49-8472-45A7-8906-49D9996D9C84}"/>
                      </a:ext>
                    </a:extLst>
                  </p:cNvPr>
                  <p:cNvSpPr>
                    <a:spLocks noChangeArrowheads="1"/>
                  </p:cNvSpPr>
                  <p:nvPr/>
                </p:nvSpPr>
                <p:spPr bwMode="auto">
                  <a:xfrm>
                    <a:off x="2135" y="3710"/>
                    <a:ext cx="35" cy="35"/>
                  </a:xfrm>
                  <a:prstGeom prst="ellipse">
                    <a:avLst/>
                  </a:prstGeom>
                  <a:solidFill>
                    <a:srgbClr val="969696"/>
                  </a:solidFill>
                  <a:ln w="12700">
                    <a:solidFill>
                      <a:srgbClr val="000000"/>
                    </a:solidFill>
                    <a:round/>
                    <a:headEnd/>
                    <a:tailEnd/>
                  </a:ln>
                </p:spPr>
                <p:txBody>
                  <a:bodyPr wrap="none" anchor="ctr"/>
                  <a:lstStyle/>
                  <a:p>
                    <a:endParaRPr lang="fr-BE" dirty="0"/>
                  </a:p>
                </p:txBody>
              </p:sp>
            </p:grpSp>
            <p:grpSp>
              <p:nvGrpSpPr>
                <p:cNvPr id="59" name="Group 164">
                  <a:extLst>
                    <a:ext uri="{FF2B5EF4-FFF2-40B4-BE49-F238E27FC236}">
                      <a16:creationId xmlns:a16="http://schemas.microsoft.com/office/drawing/2014/main" id="{4B7C84E1-3C38-4DCF-BD28-F75A2FA0B2A9}"/>
                    </a:ext>
                  </a:extLst>
                </p:cNvPr>
                <p:cNvGrpSpPr>
                  <a:grpSpLocks/>
                </p:cNvGrpSpPr>
                <p:nvPr/>
              </p:nvGrpSpPr>
              <p:grpSpPr bwMode="auto">
                <a:xfrm>
                  <a:off x="2598" y="3724"/>
                  <a:ext cx="145" cy="36"/>
                  <a:chOff x="2598" y="3724"/>
                  <a:chExt cx="145" cy="36"/>
                </a:xfrm>
              </p:grpSpPr>
              <p:sp>
                <p:nvSpPr>
                  <p:cNvPr id="60" name="Oval 165">
                    <a:extLst>
                      <a:ext uri="{FF2B5EF4-FFF2-40B4-BE49-F238E27FC236}">
                        <a16:creationId xmlns:a16="http://schemas.microsoft.com/office/drawing/2014/main" id="{9B5E4352-C0FF-4104-987D-3E1CF2203C31}"/>
                      </a:ext>
                    </a:extLst>
                  </p:cNvPr>
                  <p:cNvSpPr>
                    <a:spLocks noChangeArrowheads="1"/>
                  </p:cNvSpPr>
                  <p:nvPr/>
                </p:nvSpPr>
                <p:spPr bwMode="auto">
                  <a:xfrm>
                    <a:off x="2707" y="3724"/>
                    <a:ext cx="36" cy="36"/>
                  </a:xfrm>
                  <a:prstGeom prst="ellipse">
                    <a:avLst/>
                  </a:prstGeom>
                  <a:solidFill>
                    <a:srgbClr val="969696"/>
                  </a:solidFill>
                  <a:ln w="12700">
                    <a:solidFill>
                      <a:srgbClr val="000000"/>
                    </a:solidFill>
                    <a:round/>
                    <a:headEnd/>
                    <a:tailEnd/>
                  </a:ln>
                </p:spPr>
                <p:txBody>
                  <a:bodyPr wrap="none" anchor="ctr"/>
                  <a:lstStyle/>
                  <a:p>
                    <a:endParaRPr lang="fr-BE" dirty="0"/>
                  </a:p>
                </p:txBody>
              </p:sp>
              <p:sp>
                <p:nvSpPr>
                  <p:cNvPr id="61" name="Oval 166">
                    <a:extLst>
                      <a:ext uri="{FF2B5EF4-FFF2-40B4-BE49-F238E27FC236}">
                        <a16:creationId xmlns:a16="http://schemas.microsoft.com/office/drawing/2014/main" id="{F421C46C-F037-4C83-B710-B0E258787A28}"/>
                      </a:ext>
                    </a:extLst>
                  </p:cNvPr>
                  <p:cNvSpPr>
                    <a:spLocks noChangeArrowheads="1"/>
                  </p:cNvSpPr>
                  <p:nvPr/>
                </p:nvSpPr>
                <p:spPr bwMode="auto">
                  <a:xfrm>
                    <a:off x="2648" y="3724"/>
                    <a:ext cx="36" cy="36"/>
                  </a:xfrm>
                  <a:prstGeom prst="ellipse">
                    <a:avLst/>
                  </a:prstGeom>
                  <a:solidFill>
                    <a:srgbClr val="969696"/>
                  </a:solidFill>
                  <a:ln w="12700">
                    <a:solidFill>
                      <a:srgbClr val="000000"/>
                    </a:solidFill>
                    <a:round/>
                    <a:headEnd/>
                    <a:tailEnd/>
                  </a:ln>
                </p:spPr>
                <p:txBody>
                  <a:bodyPr wrap="none" anchor="ctr"/>
                  <a:lstStyle/>
                  <a:p>
                    <a:endParaRPr lang="fr-BE" dirty="0"/>
                  </a:p>
                </p:txBody>
              </p:sp>
              <p:sp>
                <p:nvSpPr>
                  <p:cNvPr id="62" name="Oval 167">
                    <a:extLst>
                      <a:ext uri="{FF2B5EF4-FFF2-40B4-BE49-F238E27FC236}">
                        <a16:creationId xmlns:a16="http://schemas.microsoft.com/office/drawing/2014/main" id="{A6F037B7-A962-4053-9CE6-14381840ED5F}"/>
                      </a:ext>
                    </a:extLst>
                  </p:cNvPr>
                  <p:cNvSpPr>
                    <a:spLocks noChangeArrowheads="1"/>
                  </p:cNvSpPr>
                  <p:nvPr/>
                </p:nvSpPr>
                <p:spPr bwMode="auto">
                  <a:xfrm>
                    <a:off x="2598" y="3724"/>
                    <a:ext cx="36" cy="36"/>
                  </a:xfrm>
                  <a:prstGeom prst="ellipse">
                    <a:avLst/>
                  </a:prstGeom>
                  <a:solidFill>
                    <a:srgbClr val="969696"/>
                  </a:solidFill>
                  <a:ln w="12700">
                    <a:solidFill>
                      <a:srgbClr val="000000"/>
                    </a:solidFill>
                    <a:round/>
                    <a:headEnd/>
                    <a:tailEnd/>
                  </a:ln>
                </p:spPr>
                <p:txBody>
                  <a:bodyPr wrap="none" anchor="ctr"/>
                  <a:lstStyle/>
                  <a:p>
                    <a:endParaRPr lang="fr-BE" dirty="0"/>
                  </a:p>
                </p:txBody>
              </p:sp>
            </p:grpSp>
          </p:grpSp>
          <p:grpSp>
            <p:nvGrpSpPr>
              <p:cNvPr id="13" name="Group 168">
                <a:extLst>
                  <a:ext uri="{FF2B5EF4-FFF2-40B4-BE49-F238E27FC236}">
                    <a16:creationId xmlns:a16="http://schemas.microsoft.com/office/drawing/2014/main" id="{895833BF-BB41-4EED-BCE4-332BDCBA6C5D}"/>
                  </a:ext>
                </a:extLst>
              </p:cNvPr>
              <p:cNvGrpSpPr>
                <a:grpSpLocks/>
              </p:cNvGrpSpPr>
              <p:nvPr/>
            </p:nvGrpSpPr>
            <p:grpSpPr bwMode="auto">
              <a:xfrm>
                <a:off x="2072" y="3797"/>
                <a:ext cx="457" cy="316"/>
                <a:chOff x="2072" y="3797"/>
                <a:chExt cx="456" cy="316"/>
              </a:xfrm>
            </p:grpSpPr>
            <p:grpSp>
              <p:nvGrpSpPr>
                <p:cNvPr id="23" name="Group 169">
                  <a:extLst>
                    <a:ext uri="{FF2B5EF4-FFF2-40B4-BE49-F238E27FC236}">
                      <a16:creationId xmlns:a16="http://schemas.microsoft.com/office/drawing/2014/main" id="{746C1A06-D727-4368-AA71-9834E1359852}"/>
                    </a:ext>
                  </a:extLst>
                </p:cNvPr>
                <p:cNvGrpSpPr>
                  <a:grpSpLocks/>
                </p:cNvGrpSpPr>
                <p:nvPr/>
              </p:nvGrpSpPr>
              <p:grpSpPr bwMode="auto">
                <a:xfrm>
                  <a:off x="2228" y="3797"/>
                  <a:ext cx="300" cy="293"/>
                  <a:chOff x="2228" y="3797"/>
                  <a:chExt cx="300" cy="293"/>
                </a:xfrm>
              </p:grpSpPr>
              <p:grpSp>
                <p:nvGrpSpPr>
                  <p:cNvPr id="41" name="Group 170">
                    <a:extLst>
                      <a:ext uri="{FF2B5EF4-FFF2-40B4-BE49-F238E27FC236}">
                        <a16:creationId xmlns:a16="http://schemas.microsoft.com/office/drawing/2014/main" id="{5AF8851A-A479-4940-90A3-FD09631480CE}"/>
                      </a:ext>
                    </a:extLst>
                  </p:cNvPr>
                  <p:cNvGrpSpPr>
                    <a:grpSpLocks/>
                  </p:cNvGrpSpPr>
                  <p:nvPr/>
                </p:nvGrpSpPr>
                <p:grpSpPr bwMode="auto">
                  <a:xfrm>
                    <a:off x="2228" y="3797"/>
                    <a:ext cx="212" cy="286"/>
                    <a:chOff x="2228" y="3797"/>
                    <a:chExt cx="212" cy="286"/>
                  </a:xfrm>
                </p:grpSpPr>
                <p:grpSp>
                  <p:nvGrpSpPr>
                    <p:cNvPr id="50" name="Group 171">
                      <a:extLst>
                        <a:ext uri="{FF2B5EF4-FFF2-40B4-BE49-F238E27FC236}">
                          <a16:creationId xmlns:a16="http://schemas.microsoft.com/office/drawing/2014/main" id="{A78189F3-89A8-43DF-B910-AC07CF62BC19}"/>
                        </a:ext>
                      </a:extLst>
                    </p:cNvPr>
                    <p:cNvGrpSpPr>
                      <a:grpSpLocks/>
                    </p:cNvGrpSpPr>
                    <p:nvPr/>
                  </p:nvGrpSpPr>
                  <p:grpSpPr bwMode="auto">
                    <a:xfrm>
                      <a:off x="2228" y="3797"/>
                      <a:ext cx="212" cy="286"/>
                      <a:chOff x="2228" y="3797"/>
                      <a:chExt cx="212" cy="286"/>
                    </a:xfrm>
                  </p:grpSpPr>
                  <p:sp>
                    <p:nvSpPr>
                      <p:cNvPr id="55" name="Freeform 172">
                        <a:extLst>
                          <a:ext uri="{FF2B5EF4-FFF2-40B4-BE49-F238E27FC236}">
                            <a16:creationId xmlns:a16="http://schemas.microsoft.com/office/drawing/2014/main" id="{C2DD2391-CEBB-4BA0-B97F-FD9930A76A3C}"/>
                          </a:ext>
                        </a:extLst>
                      </p:cNvPr>
                      <p:cNvSpPr>
                        <a:spLocks/>
                      </p:cNvSpPr>
                      <p:nvPr/>
                    </p:nvSpPr>
                    <p:spPr bwMode="auto">
                      <a:xfrm>
                        <a:off x="2228" y="3797"/>
                        <a:ext cx="141" cy="286"/>
                      </a:xfrm>
                      <a:custGeom>
                        <a:avLst/>
                        <a:gdLst>
                          <a:gd name="T0" fmla="*/ 66 w 141"/>
                          <a:gd name="T1" fmla="*/ 0 h 286"/>
                          <a:gd name="T2" fmla="*/ 140 w 141"/>
                          <a:gd name="T3" fmla="*/ 0 h 286"/>
                          <a:gd name="T4" fmla="*/ 139 w 141"/>
                          <a:gd name="T5" fmla="*/ 285 h 286"/>
                          <a:gd name="T6" fmla="*/ 66 w 141"/>
                          <a:gd name="T7" fmla="*/ 283 h 286"/>
                          <a:gd name="T8" fmla="*/ 63 w 141"/>
                          <a:gd name="T9" fmla="*/ 281 h 286"/>
                          <a:gd name="T10" fmla="*/ 61 w 141"/>
                          <a:gd name="T11" fmla="*/ 281 h 286"/>
                          <a:gd name="T12" fmla="*/ 57 w 141"/>
                          <a:gd name="T13" fmla="*/ 280 h 286"/>
                          <a:gd name="T14" fmla="*/ 53 w 141"/>
                          <a:gd name="T15" fmla="*/ 278 h 286"/>
                          <a:gd name="T16" fmla="*/ 48 w 141"/>
                          <a:gd name="T17" fmla="*/ 276 h 286"/>
                          <a:gd name="T18" fmla="*/ 44 w 141"/>
                          <a:gd name="T19" fmla="*/ 273 h 286"/>
                          <a:gd name="T20" fmla="*/ 41 w 141"/>
                          <a:gd name="T21" fmla="*/ 270 h 286"/>
                          <a:gd name="T22" fmla="*/ 38 w 141"/>
                          <a:gd name="T23" fmla="*/ 267 h 286"/>
                          <a:gd name="T24" fmla="*/ 35 w 141"/>
                          <a:gd name="T25" fmla="*/ 265 h 286"/>
                          <a:gd name="T26" fmla="*/ 33 w 141"/>
                          <a:gd name="T27" fmla="*/ 261 h 286"/>
                          <a:gd name="T28" fmla="*/ 30 w 141"/>
                          <a:gd name="T29" fmla="*/ 258 h 286"/>
                          <a:gd name="T30" fmla="*/ 26 w 141"/>
                          <a:gd name="T31" fmla="*/ 253 h 286"/>
                          <a:gd name="T32" fmla="*/ 25 w 141"/>
                          <a:gd name="T33" fmla="*/ 248 h 286"/>
                          <a:gd name="T34" fmla="*/ 22 w 141"/>
                          <a:gd name="T35" fmla="*/ 243 h 286"/>
                          <a:gd name="T36" fmla="*/ 20 w 141"/>
                          <a:gd name="T37" fmla="*/ 240 h 286"/>
                          <a:gd name="T38" fmla="*/ 19 w 141"/>
                          <a:gd name="T39" fmla="*/ 237 h 286"/>
                          <a:gd name="T40" fmla="*/ 15 w 141"/>
                          <a:gd name="T41" fmla="*/ 231 h 286"/>
                          <a:gd name="T42" fmla="*/ 12 w 141"/>
                          <a:gd name="T43" fmla="*/ 223 h 286"/>
                          <a:gd name="T44" fmla="*/ 10 w 141"/>
                          <a:gd name="T45" fmla="*/ 216 h 286"/>
                          <a:gd name="T46" fmla="*/ 8 w 141"/>
                          <a:gd name="T47" fmla="*/ 207 h 286"/>
                          <a:gd name="T48" fmla="*/ 6 w 141"/>
                          <a:gd name="T49" fmla="*/ 198 h 286"/>
                          <a:gd name="T50" fmla="*/ 4 w 141"/>
                          <a:gd name="T51" fmla="*/ 189 h 286"/>
                          <a:gd name="T52" fmla="*/ 2 w 141"/>
                          <a:gd name="T53" fmla="*/ 178 h 286"/>
                          <a:gd name="T54" fmla="*/ 1 w 141"/>
                          <a:gd name="T55" fmla="*/ 166 h 286"/>
                          <a:gd name="T56" fmla="*/ 0 w 141"/>
                          <a:gd name="T57" fmla="*/ 155 h 286"/>
                          <a:gd name="T58" fmla="*/ 0 w 141"/>
                          <a:gd name="T59" fmla="*/ 141 h 286"/>
                          <a:gd name="T60" fmla="*/ 0 w 141"/>
                          <a:gd name="T61" fmla="*/ 124 h 286"/>
                          <a:gd name="T62" fmla="*/ 2 w 141"/>
                          <a:gd name="T63" fmla="*/ 107 h 286"/>
                          <a:gd name="T64" fmla="*/ 4 w 141"/>
                          <a:gd name="T65" fmla="*/ 95 h 286"/>
                          <a:gd name="T66" fmla="*/ 7 w 141"/>
                          <a:gd name="T67" fmla="*/ 83 h 286"/>
                          <a:gd name="T68" fmla="*/ 8 w 141"/>
                          <a:gd name="T69" fmla="*/ 73 h 286"/>
                          <a:gd name="T70" fmla="*/ 10 w 141"/>
                          <a:gd name="T71" fmla="*/ 66 h 286"/>
                          <a:gd name="T72" fmla="*/ 14 w 141"/>
                          <a:gd name="T73" fmla="*/ 56 h 286"/>
                          <a:gd name="T74" fmla="*/ 19 w 141"/>
                          <a:gd name="T75" fmla="*/ 45 h 286"/>
                          <a:gd name="T76" fmla="*/ 23 w 141"/>
                          <a:gd name="T77" fmla="*/ 37 h 286"/>
                          <a:gd name="T78" fmla="*/ 26 w 141"/>
                          <a:gd name="T79" fmla="*/ 31 h 286"/>
                          <a:gd name="T80" fmla="*/ 28 w 141"/>
                          <a:gd name="T81" fmla="*/ 28 h 286"/>
                          <a:gd name="T82" fmla="*/ 31 w 141"/>
                          <a:gd name="T83" fmla="*/ 23 h 286"/>
                          <a:gd name="T84" fmla="*/ 34 w 141"/>
                          <a:gd name="T85" fmla="*/ 20 h 286"/>
                          <a:gd name="T86" fmla="*/ 36 w 141"/>
                          <a:gd name="T87" fmla="*/ 18 h 286"/>
                          <a:gd name="T88" fmla="*/ 39 w 141"/>
                          <a:gd name="T89" fmla="*/ 15 h 286"/>
                          <a:gd name="T90" fmla="*/ 42 w 141"/>
                          <a:gd name="T91" fmla="*/ 12 h 286"/>
                          <a:gd name="T92" fmla="*/ 44 w 141"/>
                          <a:gd name="T93" fmla="*/ 10 h 286"/>
                          <a:gd name="T94" fmla="*/ 47 w 141"/>
                          <a:gd name="T95" fmla="*/ 8 h 286"/>
                          <a:gd name="T96" fmla="*/ 50 w 141"/>
                          <a:gd name="T97" fmla="*/ 6 h 286"/>
                          <a:gd name="T98" fmla="*/ 53 w 141"/>
                          <a:gd name="T99" fmla="*/ 4 h 286"/>
                          <a:gd name="T100" fmla="*/ 56 w 141"/>
                          <a:gd name="T101" fmla="*/ 2 h 286"/>
                          <a:gd name="T102" fmla="*/ 58 w 141"/>
                          <a:gd name="T103" fmla="*/ 1 h 286"/>
                          <a:gd name="T104" fmla="*/ 61 w 141"/>
                          <a:gd name="T105" fmla="*/ 1 h 286"/>
                          <a:gd name="T106" fmla="*/ 63 w 141"/>
                          <a:gd name="T107" fmla="*/ 0 h 286"/>
                          <a:gd name="T108" fmla="*/ 66 w 141"/>
                          <a:gd name="T109" fmla="*/ 0 h 2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286"/>
                          <a:gd name="T167" fmla="*/ 141 w 141"/>
                          <a:gd name="T168" fmla="*/ 286 h 2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286">
                            <a:moveTo>
                              <a:pt x="66" y="0"/>
                            </a:moveTo>
                            <a:lnTo>
                              <a:pt x="140" y="0"/>
                            </a:lnTo>
                            <a:lnTo>
                              <a:pt x="139" y="285"/>
                            </a:lnTo>
                            <a:lnTo>
                              <a:pt x="66" y="283"/>
                            </a:lnTo>
                            <a:lnTo>
                              <a:pt x="63" y="281"/>
                            </a:lnTo>
                            <a:lnTo>
                              <a:pt x="61" y="281"/>
                            </a:lnTo>
                            <a:lnTo>
                              <a:pt x="57" y="280"/>
                            </a:lnTo>
                            <a:lnTo>
                              <a:pt x="53" y="278"/>
                            </a:lnTo>
                            <a:lnTo>
                              <a:pt x="48" y="276"/>
                            </a:lnTo>
                            <a:lnTo>
                              <a:pt x="44" y="273"/>
                            </a:lnTo>
                            <a:lnTo>
                              <a:pt x="41" y="270"/>
                            </a:lnTo>
                            <a:lnTo>
                              <a:pt x="38" y="267"/>
                            </a:lnTo>
                            <a:lnTo>
                              <a:pt x="35" y="265"/>
                            </a:lnTo>
                            <a:lnTo>
                              <a:pt x="33" y="261"/>
                            </a:lnTo>
                            <a:lnTo>
                              <a:pt x="30" y="258"/>
                            </a:lnTo>
                            <a:lnTo>
                              <a:pt x="26" y="253"/>
                            </a:lnTo>
                            <a:lnTo>
                              <a:pt x="25" y="248"/>
                            </a:lnTo>
                            <a:lnTo>
                              <a:pt x="22" y="243"/>
                            </a:lnTo>
                            <a:lnTo>
                              <a:pt x="20" y="240"/>
                            </a:lnTo>
                            <a:lnTo>
                              <a:pt x="19" y="237"/>
                            </a:lnTo>
                            <a:lnTo>
                              <a:pt x="15" y="231"/>
                            </a:lnTo>
                            <a:lnTo>
                              <a:pt x="12" y="223"/>
                            </a:lnTo>
                            <a:lnTo>
                              <a:pt x="10" y="216"/>
                            </a:lnTo>
                            <a:lnTo>
                              <a:pt x="8" y="207"/>
                            </a:lnTo>
                            <a:lnTo>
                              <a:pt x="6" y="198"/>
                            </a:lnTo>
                            <a:lnTo>
                              <a:pt x="4" y="189"/>
                            </a:lnTo>
                            <a:lnTo>
                              <a:pt x="2" y="178"/>
                            </a:lnTo>
                            <a:lnTo>
                              <a:pt x="1" y="166"/>
                            </a:lnTo>
                            <a:lnTo>
                              <a:pt x="0" y="155"/>
                            </a:lnTo>
                            <a:lnTo>
                              <a:pt x="0" y="141"/>
                            </a:lnTo>
                            <a:lnTo>
                              <a:pt x="0" y="124"/>
                            </a:lnTo>
                            <a:lnTo>
                              <a:pt x="2" y="107"/>
                            </a:lnTo>
                            <a:lnTo>
                              <a:pt x="4" y="95"/>
                            </a:lnTo>
                            <a:lnTo>
                              <a:pt x="7" y="83"/>
                            </a:lnTo>
                            <a:lnTo>
                              <a:pt x="8" y="73"/>
                            </a:lnTo>
                            <a:lnTo>
                              <a:pt x="10" y="66"/>
                            </a:lnTo>
                            <a:lnTo>
                              <a:pt x="14" y="56"/>
                            </a:lnTo>
                            <a:lnTo>
                              <a:pt x="19" y="45"/>
                            </a:lnTo>
                            <a:lnTo>
                              <a:pt x="23" y="37"/>
                            </a:lnTo>
                            <a:lnTo>
                              <a:pt x="26" y="31"/>
                            </a:lnTo>
                            <a:lnTo>
                              <a:pt x="28" y="28"/>
                            </a:lnTo>
                            <a:lnTo>
                              <a:pt x="31" y="23"/>
                            </a:lnTo>
                            <a:lnTo>
                              <a:pt x="34" y="20"/>
                            </a:lnTo>
                            <a:lnTo>
                              <a:pt x="36" y="18"/>
                            </a:lnTo>
                            <a:lnTo>
                              <a:pt x="39" y="15"/>
                            </a:lnTo>
                            <a:lnTo>
                              <a:pt x="42" y="12"/>
                            </a:lnTo>
                            <a:lnTo>
                              <a:pt x="44" y="10"/>
                            </a:lnTo>
                            <a:lnTo>
                              <a:pt x="47" y="8"/>
                            </a:lnTo>
                            <a:lnTo>
                              <a:pt x="50" y="6"/>
                            </a:lnTo>
                            <a:lnTo>
                              <a:pt x="53" y="4"/>
                            </a:lnTo>
                            <a:lnTo>
                              <a:pt x="56" y="2"/>
                            </a:lnTo>
                            <a:lnTo>
                              <a:pt x="58" y="1"/>
                            </a:lnTo>
                            <a:lnTo>
                              <a:pt x="61" y="1"/>
                            </a:lnTo>
                            <a:lnTo>
                              <a:pt x="63" y="0"/>
                            </a:lnTo>
                            <a:lnTo>
                              <a:pt x="66" y="0"/>
                            </a:lnTo>
                          </a:path>
                        </a:pathLst>
                      </a:custGeom>
                      <a:solidFill>
                        <a:srgbClr val="202020"/>
                      </a:solidFill>
                      <a:ln w="12700" cap="rnd">
                        <a:noFill/>
                        <a:round/>
                        <a:headEnd/>
                        <a:tailEnd/>
                      </a:ln>
                    </p:spPr>
                    <p:txBody>
                      <a:bodyPr/>
                      <a:lstStyle/>
                      <a:p>
                        <a:endParaRPr lang="nl-BE"/>
                      </a:p>
                    </p:txBody>
                  </p:sp>
                  <p:sp>
                    <p:nvSpPr>
                      <p:cNvPr id="56" name="Oval 173">
                        <a:extLst>
                          <a:ext uri="{FF2B5EF4-FFF2-40B4-BE49-F238E27FC236}">
                            <a16:creationId xmlns:a16="http://schemas.microsoft.com/office/drawing/2014/main" id="{F52E79D8-D212-4E07-B4D4-A3B99EB98491}"/>
                          </a:ext>
                        </a:extLst>
                      </p:cNvPr>
                      <p:cNvSpPr>
                        <a:spLocks noChangeArrowheads="1"/>
                      </p:cNvSpPr>
                      <p:nvPr/>
                    </p:nvSpPr>
                    <p:spPr bwMode="auto">
                      <a:xfrm>
                        <a:off x="2298" y="3797"/>
                        <a:ext cx="142" cy="286"/>
                      </a:xfrm>
                      <a:prstGeom prst="ellipse">
                        <a:avLst/>
                      </a:prstGeom>
                      <a:solidFill>
                        <a:srgbClr val="404040"/>
                      </a:solidFill>
                      <a:ln w="12700">
                        <a:noFill/>
                        <a:round/>
                        <a:headEnd/>
                        <a:tailEnd/>
                      </a:ln>
                    </p:spPr>
                    <p:txBody>
                      <a:bodyPr wrap="none" anchor="ctr"/>
                      <a:lstStyle/>
                      <a:p>
                        <a:endParaRPr lang="fr-BE" dirty="0"/>
                      </a:p>
                    </p:txBody>
                  </p:sp>
                </p:grpSp>
                <p:grpSp>
                  <p:nvGrpSpPr>
                    <p:cNvPr id="51" name="Group 174">
                      <a:extLst>
                        <a:ext uri="{FF2B5EF4-FFF2-40B4-BE49-F238E27FC236}">
                          <a16:creationId xmlns:a16="http://schemas.microsoft.com/office/drawing/2014/main" id="{8EAF5573-696E-48CE-8696-92CC49683933}"/>
                        </a:ext>
                      </a:extLst>
                    </p:cNvPr>
                    <p:cNvGrpSpPr>
                      <a:grpSpLocks/>
                    </p:cNvGrpSpPr>
                    <p:nvPr/>
                  </p:nvGrpSpPr>
                  <p:grpSpPr bwMode="auto">
                    <a:xfrm>
                      <a:off x="2329" y="3857"/>
                      <a:ext cx="80" cy="166"/>
                      <a:chOff x="2329" y="3857"/>
                      <a:chExt cx="80" cy="166"/>
                    </a:xfrm>
                  </p:grpSpPr>
                  <p:sp>
                    <p:nvSpPr>
                      <p:cNvPr id="52" name="Oval 175">
                        <a:extLst>
                          <a:ext uri="{FF2B5EF4-FFF2-40B4-BE49-F238E27FC236}">
                            <a16:creationId xmlns:a16="http://schemas.microsoft.com/office/drawing/2014/main" id="{6BA9B294-5420-4FA1-90C6-39913F3824C6}"/>
                          </a:ext>
                        </a:extLst>
                      </p:cNvPr>
                      <p:cNvSpPr>
                        <a:spLocks noChangeArrowheads="1"/>
                      </p:cNvSpPr>
                      <p:nvPr/>
                    </p:nvSpPr>
                    <p:spPr bwMode="auto">
                      <a:xfrm>
                        <a:off x="2329" y="3857"/>
                        <a:ext cx="80" cy="166"/>
                      </a:xfrm>
                      <a:prstGeom prst="ellipse">
                        <a:avLst/>
                      </a:prstGeom>
                      <a:solidFill>
                        <a:srgbClr val="A0A0A0"/>
                      </a:solidFill>
                      <a:ln w="12700">
                        <a:noFill/>
                        <a:round/>
                        <a:headEnd/>
                        <a:tailEnd/>
                      </a:ln>
                    </p:spPr>
                    <p:txBody>
                      <a:bodyPr wrap="none" anchor="ctr"/>
                      <a:lstStyle/>
                      <a:p>
                        <a:endParaRPr lang="fr-BE" dirty="0"/>
                      </a:p>
                    </p:txBody>
                  </p:sp>
                  <p:sp>
                    <p:nvSpPr>
                      <p:cNvPr id="53" name="Oval 176">
                        <a:extLst>
                          <a:ext uri="{FF2B5EF4-FFF2-40B4-BE49-F238E27FC236}">
                            <a16:creationId xmlns:a16="http://schemas.microsoft.com/office/drawing/2014/main" id="{E3F64CCF-C2D9-475D-8887-2B0D4328F25C}"/>
                          </a:ext>
                        </a:extLst>
                      </p:cNvPr>
                      <p:cNvSpPr>
                        <a:spLocks noChangeArrowheads="1"/>
                      </p:cNvSpPr>
                      <p:nvPr/>
                    </p:nvSpPr>
                    <p:spPr bwMode="auto">
                      <a:xfrm>
                        <a:off x="2329" y="3862"/>
                        <a:ext cx="74" cy="154"/>
                      </a:xfrm>
                      <a:prstGeom prst="ellipse">
                        <a:avLst/>
                      </a:prstGeom>
                      <a:solidFill>
                        <a:srgbClr val="808080"/>
                      </a:solidFill>
                      <a:ln w="12700">
                        <a:noFill/>
                        <a:round/>
                        <a:headEnd/>
                        <a:tailEnd/>
                      </a:ln>
                    </p:spPr>
                    <p:txBody>
                      <a:bodyPr wrap="none" anchor="ctr"/>
                      <a:lstStyle/>
                      <a:p>
                        <a:endParaRPr lang="fr-BE" dirty="0"/>
                      </a:p>
                    </p:txBody>
                  </p:sp>
                  <p:sp>
                    <p:nvSpPr>
                      <p:cNvPr id="54" name="Oval 177">
                        <a:extLst>
                          <a:ext uri="{FF2B5EF4-FFF2-40B4-BE49-F238E27FC236}">
                            <a16:creationId xmlns:a16="http://schemas.microsoft.com/office/drawing/2014/main" id="{1DF1FCE7-FF32-4F35-90F8-A9E7FDB76CFD}"/>
                          </a:ext>
                        </a:extLst>
                      </p:cNvPr>
                      <p:cNvSpPr>
                        <a:spLocks noChangeArrowheads="1"/>
                      </p:cNvSpPr>
                      <p:nvPr/>
                    </p:nvSpPr>
                    <p:spPr bwMode="auto">
                      <a:xfrm>
                        <a:off x="2366" y="3929"/>
                        <a:ext cx="6" cy="21"/>
                      </a:xfrm>
                      <a:prstGeom prst="ellipse">
                        <a:avLst/>
                      </a:prstGeom>
                      <a:solidFill>
                        <a:srgbClr val="404040"/>
                      </a:solidFill>
                      <a:ln w="12700">
                        <a:noFill/>
                        <a:round/>
                        <a:headEnd/>
                        <a:tailEnd/>
                      </a:ln>
                    </p:spPr>
                    <p:txBody>
                      <a:bodyPr wrap="none" anchor="ctr"/>
                      <a:lstStyle/>
                      <a:p>
                        <a:endParaRPr lang="fr-BE" dirty="0"/>
                      </a:p>
                    </p:txBody>
                  </p:sp>
                </p:grpSp>
              </p:grpSp>
              <p:grpSp>
                <p:nvGrpSpPr>
                  <p:cNvPr id="42" name="Group 178">
                    <a:extLst>
                      <a:ext uri="{FF2B5EF4-FFF2-40B4-BE49-F238E27FC236}">
                        <a16:creationId xmlns:a16="http://schemas.microsoft.com/office/drawing/2014/main" id="{64BC0EF8-7360-4F71-98F0-2DE7F011C8FA}"/>
                      </a:ext>
                    </a:extLst>
                  </p:cNvPr>
                  <p:cNvGrpSpPr>
                    <a:grpSpLocks/>
                  </p:cNvGrpSpPr>
                  <p:nvPr/>
                </p:nvGrpSpPr>
                <p:grpSpPr bwMode="auto">
                  <a:xfrm>
                    <a:off x="2316" y="3797"/>
                    <a:ext cx="212" cy="293"/>
                    <a:chOff x="2316" y="3797"/>
                    <a:chExt cx="212" cy="293"/>
                  </a:xfrm>
                </p:grpSpPr>
                <p:sp>
                  <p:nvSpPr>
                    <p:cNvPr id="43" name="Oval 179">
                      <a:extLst>
                        <a:ext uri="{FF2B5EF4-FFF2-40B4-BE49-F238E27FC236}">
                          <a16:creationId xmlns:a16="http://schemas.microsoft.com/office/drawing/2014/main" id="{2844B0D0-7DCA-44F5-8000-31CB505CC0A0}"/>
                        </a:ext>
                      </a:extLst>
                    </p:cNvPr>
                    <p:cNvSpPr>
                      <a:spLocks noChangeArrowheads="1"/>
                    </p:cNvSpPr>
                    <p:nvPr/>
                  </p:nvSpPr>
                  <p:spPr bwMode="auto">
                    <a:xfrm>
                      <a:off x="2386" y="3797"/>
                      <a:ext cx="142" cy="293"/>
                    </a:xfrm>
                    <a:prstGeom prst="ellipse">
                      <a:avLst/>
                    </a:prstGeom>
                    <a:solidFill>
                      <a:srgbClr val="202020"/>
                    </a:solidFill>
                    <a:ln w="12700">
                      <a:noFill/>
                      <a:round/>
                      <a:headEnd/>
                      <a:tailEnd/>
                    </a:ln>
                  </p:spPr>
                  <p:txBody>
                    <a:bodyPr wrap="none" anchor="ctr"/>
                    <a:lstStyle/>
                    <a:p>
                      <a:endParaRPr lang="fr-BE" dirty="0"/>
                    </a:p>
                  </p:txBody>
                </p:sp>
                <p:grpSp>
                  <p:nvGrpSpPr>
                    <p:cNvPr id="44" name="Group 180">
                      <a:extLst>
                        <a:ext uri="{FF2B5EF4-FFF2-40B4-BE49-F238E27FC236}">
                          <a16:creationId xmlns:a16="http://schemas.microsoft.com/office/drawing/2014/main" id="{2DECDCBF-6D36-41FC-8117-4F83983830BC}"/>
                        </a:ext>
                      </a:extLst>
                    </p:cNvPr>
                    <p:cNvGrpSpPr>
                      <a:grpSpLocks/>
                    </p:cNvGrpSpPr>
                    <p:nvPr/>
                  </p:nvGrpSpPr>
                  <p:grpSpPr bwMode="auto">
                    <a:xfrm>
                      <a:off x="2316" y="3797"/>
                      <a:ext cx="181" cy="292"/>
                      <a:chOff x="2316" y="3797"/>
                      <a:chExt cx="181" cy="292"/>
                    </a:xfrm>
                  </p:grpSpPr>
                  <p:sp>
                    <p:nvSpPr>
                      <p:cNvPr id="45" name="Freeform 181">
                        <a:extLst>
                          <a:ext uri="{FF2B5EF4-FFF2-40B4-BE49-F238E27FC236}">
                            <a16:creationId xmlns:a16="http://schemas.microsoft.com/office/drawing/2014/main" id="{752EC191-5251-41D6-90CC-9735EDB8309E}"/>
                          </a:ext>
                        </a:extLst>
                      </p:cNvPr>
                      <p:cNvSpPr>
                        <a:spLocks/>
                      </p:cNvSpPr>
                      <p:nvPr/>
                    </p:nvSpPr>
                    <p:spPr bwMode="auto">
                      <a:xfrm>
                        <a:off x="2316" y="3797"/>
                        <a:ext cx="141" cy="292"/>
                      </a:xfrm>
                      <a:custGeom>
                        <a:avLst/>
                        <a:gdLst>
                          <a:gd name="T0" fmla="*/ 65 w 141"/>
                          <a:gd name="T1" fmla="*/ 0 h 292"/>
                          <a:gd name="T2" fmla="*/ 140 w 141"/>
                          <a:gd name="T3" fmla="*/ 0 h 292"/>
                          <a:gd name="T4" fmla="*/ 139 w 141"/>
                          <a:gd name="T5" fmla="*/ 291 h 292"/>
                          <a:gd name="T6" fmla="*/ 65 w 141"/>
                          <a:gd name="T7" fmla="*/ 289 h 292"/>
                          <a:gd name="T8" fmla="*/ 63 w 141"/>
                          <a:gd name="T9" fmla="*/ 288 h 292"/>
                          <a:gd name="T10" fmla="*/ 61 w 141"/>
                          <a:gd name="T11" fmla="*/ 288 h 292"/>
                          <a:gd name="T12" fmla="*/ 57 w 141"/>
                          <a:gd name="T13" fmla="*/ 287 h 292"/>
                          <a:gd name="T14" fmla="*/ 53 w 141"/>
                          <a:gd name="T15" fmla="*/ 285 h 292"/>
                          <a:gd name="T16" fmla="*/ 48 w 141"/>
                          <a:gd name="T17" fmla="*/ 283 h 292"/>
                          <a:gd name="T18" fmla="*/ 44 w 141"/>
                          <a:gd name="T19" fmla="*/ 279 h 292"/>
                          <a:gd name="T20" fmla="*/ 41 w 141"/>
                          <a:gd name="T21" fmla="*/ 276 h 292"/>
                          <a:gd name="T22" fmla="*/ 38 w 141"/>
                          <a:gd name="T23" fmla="*/ 273 h 292"/>
                          <a:gd name="T24" fmla="*/ 35 w 141"/>
                          <a:gd name="T25" fmla="*/ 271 h 292"/>
                          <a:gd name="T26" fmla="*/ 32 w 141"/>
                          <a:gd name="T27" fmla="*/ 267 h 292"/>
                          <a:gd name="T28" fmla="*/ 30 w 141"/>
                          <a:gd name="T29" fmla="*/ 264 h 292"/>
                          <a:gd name="T30" fmla="*/ 26 w 141"/>
                          <a:gd name="T31" fmla="*/ 259 h 292"/>
                          <a:gd name="T32" fmla="*/ 25 w 141"/>
                          <a:gd name="T33" fmla="*/ 254 h 292"/>
                          <a:gd name="T34" fmla="*/ 22 w 141"/>
                          <a:gd name="T35" fmla="*/ 249 h 292"/>
                          <a:gd name="T36" fmla="*/ 20 w 141"/>
                          <a:gd name="T37" fmla="*/ 246 h 292"/>
                          <a:gd name="T38" fmla="*/ 18 w 141"/>
                          <a:gd name="T39" fmla="*/ 242 h 292"/>
                          <a:gd name="T40" fmla="*/ 15 w 141"/>
                          <a:gd name="T41" fmla="*/ 236 h 292"/>
                          <a:gd name="T42" fmla="*/ 12 w 141"/>
                          <a:gd name="T43" fmla="*/ 229 h 292"/>
                          <a:gd name="T44" fmla="*/ 9 w 141"/>
                          <a:gd name="T45" fmla="*/ 221 h 292"/>
                          <a:gd name="T46" fmla="*/ 8 w 141"/>
                          <a:gd name="T47" fmla="*/ 212 h 292"/>
                          <a:gd name="T48" fmla="*/ 6 w 141"/>
                          <a:gd name="T49" fmla="*/ 202 h 292"/>
                          <a:gd name="T50" fmla="*/ 4 w 141"/>
                          <a:gd name="T51" fmla="*/ 193 h 292"/>
                          <a:gd name="T52" fmla="*/ 2 w 141"/>
                          <a:gd name="T53" fmla="*/ 182 h 292"/>
                          <a:gd name="T54" fmla="*/ 0 w 141"/>
                          <a:gd name="T55" fmla="*/ 170 h 292"/>
                          <a:gd name="T56" fmla="*/ 0 w 141"/>
                          <a:gd name="T57" fmla="*/ 159 h 292"/>
                          <a:gd name="T58" fmla="*/ 0 w 141"/>
                          <a:gd name="T59" fmla="*/ 145 h 292"/>
                          <a:gd name="T60" fmla="*/ 0 w 141"/>
                          <a:gd name="T61" fmla="*/ 127 h 292"/>
                          <a:gd name="T62" fmla="*/ 2 w 141"/>
                          <a:gd name="T63" fmla="*/ 109 h 292"/>
                          <a:gd name="T64" fmla="*/ 4 w 141"/>
                          <a:gd name="T65" fmla="*/ 97 h 292"/>
                          <a:gd name="T66" fmla="*/ 6 w 141"/>
                          <a:gd name="T67" fmla="*/ 85 h 292"/>
                          <a:gd name="T68" fmla="*/ 8 w 141"/>
                          <a:gd name="T69" fmla="*/ 75 h 292"/>
                          <a:gd name="T70" fmla="*/ 9 w 141"/>
                          <a:gd name="T71" fmla="*/ 67 h 292"/>
                          <a:gd name="T72" fmla="*/ 13 w 141"/>
                          <a:gd name="T73" fmla="*/ 57 h 292"/>
                          <a:gd name="T74" fmla="*/ 19 w 141"/>
                          <a:gd name="T75" fmla="*/ 46 h 292"/>
                          <a:gd name="T76" fmla="*/ 23 w 141"/>
                          <a:gd name="T77" fmla="*/ 38 h 292"/>
                          <a:gd name="T78" fmla="*/ 26 w 141"/>
                          <a:gd name="T79" fmla="*/ 31 h 292"/>
                          <a:gd name="T80" fmla="*/ 28 w 141"/>
                          <a:gd name="T81" fmla="*/ 28 h 292"/>
                          <a:gd name="T82" fmla="*/ 31 w 141"/>
                          <a:gd name="T83" fmla="*/ 24 h 292"/>
                          <a:gd name="T84" fmla="*/ 34 w 141"/>
                          <a:gd name="T85" fmla="*/ 20 h 292"/>
                          <a:gd name="T86" fmla="*/ 36 w 141"/>
                          <a:gd name="T87" fmla="*/ 18 h 292"/>
                          <a:gd name="T88" fmla="*/ 39 w 141"/>
                          <a:gd name="T89" fmla="*/ 16 h 292"/>
                          <a:gd name="T90" fmla="*/ 41 w 141"/>
                          <a:gd name="T91" fmla="*/ 12 h 292"/>
                          <a:gd name="T92" fmla="*/ 44 w 141"/>
                          <a:gd name="T93" fmla="*/ 10 h 292"/>
                          <a:gd name="T94" fmla="*/ 47 w 141"/>
                          <a:gd name="T95" fmla="*/ 8 h 292"/>
                          <a:gd name="T96" fmla="*/ 49 w 141"/>
                          <a:gd name="T97" fmla="*/ 6 h 292"/>
                          <a:gd name="T98" fmla="*/ 53 w 141"/>
                          <a:gd name="T99" fmla="*/ 4 h 292"/>
                          <a:gd name="T100" fmla="*/ 56 w 141"/>
                          <a:gd name="T101" fmla="*/ 3 h 292"/>
                          <a:gd name="T102" fmla="*/ 58 w 141"/>
                          <a:gd name="T103" fmla="*/ 2 h 292"/>
                          <a:gd name="T104" fmla="*/ 61 w 141"/>
                          <a:gd name="T105" fmla="*/ 1 h 292"/>
                          <a:gd name="T106" fmla="*/ 62 w 141"/>
                          <a:gd name="T107" fmla="*/ 0 h 292"/>
                          <a:gd name="T108" fmla="*/ 65 w 141"/>
                          <a:gd name="T109" fmla="*/ 0 h 2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292"/>
                          <a:gd name="T167" fmla="*/ 141 w 141"/>
                          <a:gd name="T168" fmla="*/ 292 h 2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292">
                            <a:moveTo>
                              <a:pt x="65" y="0"/>
                            </a:moveTo>
                            <a:lnTo>
                              <a:pt x="140" y="0"/>
                            </a:lnTo>
                            <a:lnTo>
                              <a:pt x="139" y="291"/>
                            </a:lnTo>
                            <a:lnTo>
                              <a:pt x="65" y="289"/>
                            </a:lnTo>
                            <a:lnTo>
                              <a:pt x="63" y="288"/>
                            </a:lnTo>
                            <a:lnTo>
                              <a:pt x="61" y="288"/>
                            </a:lnTo>
                            <a:lnTo>
                              <a:pt x="57" y="287"/>
                            </a:lnTo>
                            <a:lnTo>
                              <a:pt x="53" y="285"/>
                            </a:lnTo>
                            <a:lnTo>
                              <a:pt x="48" y="283"/>
                            </a:lnTo>
                            <a:lnTo>
                              <a:pt x="44" y="279"/>
                            </a:lnTo>
                            <a:lnTo>
                              <a:pt x="41" y="276"/>
                            </a:lnTo>
                            <a:lnTo>
                              <a:pt x="38" y="273"/>
                            </a:lnTo>
                            <a:lnTo>
                              <a:pt x="35" y="271"/>
                            </a:lnTo>
                            <a:lnTo>
                              <a:pt x="32" y="267"/>
                            </a:lnTo>
                            <a:lnTo>
                              <a:pt x="30" y="264"/>
                            </a:lnTo>
                            <a:lnTo>
                              <a:pt x="26" y="259"/>
                            </a:lnTo>
                            <a:lnTo>
                              <a:pt x="25" y="254"/>
                            </a:lnTo>
                            <a:lnTo>
                              <a:pt x="22" y="249"/>
                            </a:lnTo>
                            <a:lnTo>
                              <a:pt x="20" y="246"/>
                            </a:lnTo>
                            <a:lnTo>
                              <a:pt x="18" y="242"/>
                            </a:lnTo>
                            <a:lnTo>
                              <a:pt x="15" y="236"/>
                            </a:lnTo>
                            <a:lnTo>
                              <a:pt x="12" y="229"/>
                            </a:lnTo>
                            <a:lnTo>
                              <a:pt x="9" y="221"/>
                            </a:lnTo>
                            <a:lnTo>
                              <a:pt x="8" y="212"/>
                            </a:lnTo>
                            <a:lnTo>
                              <a:pt x="6" y="202"/>
                            </a:lnTo>
                            <a:lnTo>
                              <a:pt x="4" y="193"/>
                            </a:lnTo>
                            <a:lnTo>
                              <a:pt x="2" y="182"/>
                            </a:lnTo>
                            <a:lnTo>
                              <a:pt x="0" y="170"/>
                            </a:lnTo>
                            <a:lnTo>
                              <a:pt x="0" y="159"/>
                            </a:lnTo>
                            <a:lnTo>
                              <a:pt x="0" y="145"/>
                            </a:lnTo>
                            <a:lnTo>
                              <a:pt x="0" y="127"/>
                            </a:lnTo>
                            <a:lnTo>
                              <a:pt x="2" y="109"/>
                            </a:lnTo>
                            <a:lnTo>
                              <a:pt x="4" y="97"/>
                            </a:lnTo>
                            <a:lnTo>
                              <a:pt x="6" y="85"/>
                            </a:lnTo>
                            <a:lnTo>
                              <a:pt x="8" y="75"/>
                            </a:lnTo>
                            <a:lnTo>
                              <a:pt x="9" y="67"/>
                            </a:lnTo>
                            <a:lnTo>
                              <a:pt x="13" y="57"/>
                            </a:lnTo>
                            <a:lnTo>
                              <a:pt x="19" y="46"/>
                            </a:lnTo>
                            <a:lnTo>
                              <a:pt x="23" y="38"/>
                            </a:lnTo>
                            <a:lnTo>
                              <a:pt x="26" y="31"/>
                            </a:lnTo>
                            <a:lnTo>
                              <a:pt x="28" y="28"/>
                            </a:lnTo>
                            <a:lnTo>
                              <a:pt x="31" y="24"/>
                            </a:lnTo>
                            <a:lnTo>
                              <a:pt x="34" y="20"/>
                            </a:lnTo>
                            <a:lnTo>
                              <a:pt x="36" y="18"/>
                            </a:lnTo>
                            <a:lnTo>
                              <a:pt x="39" y="16"/>
                            </a:lnTo>
                            <a:lnTo>
                              <a:pt x="41" y="12"/>
                            </a:lnTo>
                            <a:lnTo>
                              <a:pt x="44" y="10"/>
                            </a:lnTo>
                            <a:lnTo>
                              <a:pt x="47" y="8"/>
                            </a:lnTo>
                            <a:lnTo>
                              <a:pt x="49" y="6"/>
                            </a:lnTo>
                            <a:lnTo>
                              <a:pt x="53" y="4"/>
                            </a:lnTo>
                            <a:lnTo>
                              <a:pt x="56" y="3"/>
                            </a:lnTo>
                            <a:lnTo>
                              <a:pt x="58" y="2"/>
                            </a:lnTo>
                            <a:lnTo>
                              <a:pt x="61" y="1"/>
                            </a:lnTo>
                            <a:lnTo>
                              <a:pt x="62" y="0"/>
                            </a:lnTo>
                            <a:lnTo>
                              <a:pt x="65" y="0"/>
                            </a:lnTo>
                          </a:path>
                        </a:pathLst>
                      </a:custGeom>
                      <a:solidFill>
                        <a:srgbClr val="202020"/>
                      </a:solidFill>
                      <a:ln w="12700" cap="rnd">
                        <a:noFill/>
                        <a:round/>
                        <a:headEnd/>
                        <a:tailEnd/>
                      </a:ln>
                    </p:spPr>
                    <p:txBody>
                      <a:bodyPr/>
                      <a:lstStyle/>
                      <a:p>
                        <a:endParaRPr lang="nl-BE"/>
                      </a:p>
                    </p:txBody>
                  </p:sp>
                  <p:grpSp>
                    <p:nvGrpSpPr>
                      <p:cNvPr id="46" name="Group 182">
                        <a:extLst>
                          <a:ext uri="{FF2B5EF4-FFF2-40B4-BE49-F238E27FC236}">
                            <a16:creationId xmlns:a16="http://schemas.microsoft.com/office/drawing/2014/main" id="{F5900EF8-1ADC-412D-8BA9-CE395FCE832F}"/>
                          </a:ext>
                        </a:extLst>
                      </p:cNvPr>
                      <p:cNvGrpSpPr>
                        <a:grpSpLocks/>
                      </p:cNvGrpSpPr>
                      <p:nvPr/>
                    </p:nvGrpSpPr>
                    <p:grpSpPr bwMode="auto">
                      <a:xfrm>
                        <a:off x="2417" y="3859"/>
                        <a:ext cx="80" cy="169"/>
                        <a:chOff x="2417" y="3859"/>
                        <a:chExt cx="80" cy="169"/>
                      </a:xfrm>
                    </p:grpSpPr>
                    <p:sp>
                      <p:nvSpPr>
                        <p:cNvPr id="47" name="Oval 183">
                          <a:extLst>
                            <a:ext uri="{FF2B5EF4-FFF2-40B4-BE49-F238E27FC236}">
                              <a16:creationId xmlns:a16="http://schemas.microsoft.com/office/drawing/2014/main" id="{10B7BB77-FE1F-4561-8348-D04C59074556}"/>
                            </a:ext>
                          </a:extLst>
                        </p:cNvPr>
                        <p:cNvSpPr>
                          <a:spLocks noChangeArrowheads="1"/>
                        </p:cNvSpPr>
                        <p:nvPr/>
                      </p:nvSpPr>
                      <p:spPr bwMode="auto">
                        <a:xfrm>
                          <a:off x="2417" y="3859"/>
                          <a:ext cx="80" cy="169"/>
                        </a:xfrm>
                        <a:prstGeom prst="ellipse">
                          <a:avLst/>
                        </a:prstGeom>
                        <a:solidFill>
                          <a:srgbClr val="606060"/>
                        </a:solidFill>
                        <a:ln w="12700">
                          <a:noFill/>
                          <a:round/>
                          <a:headEnd/>
                          <a:tailEnd/>
                        </a:ln>
                      </p:spPr>
                      <p:txBody>
                        <a:bodyPr wrap="none" anchor="ctr"/>
                        <a:lstStyle/>
                        <a:p>
                          <a:endParaRPr lang="fr-BE" dirty="0"/>
                        </a:p>
                      </p:txBody>
                    </p:sp>
                    <p:sp>
                      <p:nvSpPr>
                        <p:cNvPr id="48" name="Oval 184">
                          <a:extLst>
                            <a:ext uri="{FF2B5EF4-FFF2-40B4-BE49-F238E27FC236}">
                              <a16:creationId xmlns:a16="http://schemas.microsoft.com/office/drawing/2014/main" id="{BC14FC38-7572-4069-A7E8-0E1B74F22FF7}"/>
                            </a:ext>
                          </a:extLst>
                        </p:cNvPr>
                        <p:cNvSpPr>
                          <a:spLocks noChangeArrowheads="1"/>
                        </p:cNvSpPr>
                        <p:nvPr/>
                      </p:nvSpPr>
                      <p:spPr bwMode="auto">
                        <a:xfrm>
                          <a:off x="2417" y="3864"/>
                          <a:ext cx="74" cy="158"/>
                        </a:xfrm>
                        <a:prstGeom prst="ellipse">
                          <a:avLst/>
                        </a:prstGeom>
                        <a:solidFill>
                          <a:srgbClr val="404040"/>
                        </a:solidFill>
                        <a:ln w="12700">
                          <a:noFill/>
                          <a:round/>
                          <a:headEnd/>
                          <a:tailEnd/>
                        </a:ln>
                      </p:spPr>
                      <p:txBody>
                        <a:bodyPr wrap="none" anchor="ctr"/>
                        <a:lstStyle/>
                        <a:p>
                          <a:endParaRPr lang="fr-BE" dirty="0"/>
                        </a:p>
                      </p:txBody>
                    </p:sp>
                    <p:sp>
                      <p:nvSpPr>
                        <p:cNvPr id="49" name="Oval 185">
                          <a:extLst>
                            <a:ext uri="{FF2B5EF4-FFF2-40B4-BE49-F238E27FC236}">
                              <a16:creationId xmlns:a16="http://schemas.microsoft.com/office/drawing/2014/main" id="{9FFE5037-480E-48C6-9863-544DB6BE4064}"/>
                            </a:ext>
                          </a:extLst>
                        </p:cNvPr>
                        <p:cNvSpPr>
                          <a:spLocks noChangeArrowheads="1"/>
                        </p:cNvSpPr>
                        <p:nvPr/>
                      </p:nvSpPr>
                      <p:spPr bwMode="auto">
                        <a:xfrm>
                          <a:off x="2453" y="3933"/>
                          <a:ext cx="7" cy="21"/>
                        </a:xfrm>
                        <a:prstGeom prst="ellipse">
                          <a:avLst/>
                        </a:prstGeom>
                        <a:solidFill>
                          <a:srgbClr val="202020"/>
                        </a:solidFill>
                        <a:ln w="12700">
                          <a:noFill/>
                          <a:round/>
                          <a:headEnd/>
                          <a:tailEnd/>
                        </a:ln>
                      </p:spPr>
                      <p:txBody>
                        <a:bodyPr wrap="none" anchor="ctr"/>
                        <a:lstStyle/>
                        <a:p>
                          <a:endParaRPr lang="fr-BE" dirty="0"/>
                        </a:p>
                      </p:txBody>
                    </p:sp>
                  </p:grpSp>
                </p:grpSp>
              </p:grpSp>
            </p:grpSp>
            <p:grpSp>
              <p:nvGrpSpPr>
                <p:cNvPr id="24" name="Group 186">
                  <a:extLst>
                    <a:ext uri="{FF2B5EF4-FFF2-40B4-BE49-F238E27FC236}">
                      <a16:creationId xmlns:a16="http://schemas.microsoft.com/office/drawing/2014/main" id="{834E33DB-1E09-4421-8754-CC04050B77F2}"/>
                    </a:ext>
                  </a:extLst>
                </p:cNvPr>
                <p:cNvGrpSpPr>
                  <a:grpSpLocks/>
                </p:cNvGrpSpPr>
                <p:nvPr/>
              </p:nvGrpSpPr>
              <p:grpSpPr bwMode="auto">
                <a:xfrm>
                  <a:off x="2072" y="3806"/>
                  <a:ext cx="314" cy="307"/>
                  <a:chOff x="2072" y="3806"/>
                  <a:chExt cx="314" cy="307"/>
                </a:xfrm>
              </p:grpSpPr>
              <p:sp>
                <p:nvSpPr>
                  <p:cNvPr id="25" name="Oval 187">
                    <a:extLst>
                      <a:ext uri="{FF2B5EF4-FFF2-40B4-BE49-F238E27FC236}">
                        <a16:creationId xmlns:a16="http://schemas.microsoft.com/office/drawing/2014/main" id="{C29477FB-5D2B-47D1-981D-4BDBD5EFC1E1}"/>
                      </a:ext>
                    </a:extLst>
                  </p:cNvPr>
                  <p:cNvSpPr>
                    <a:spLocks noChangeArrowheads="1"/>
                  </p:cNvSpPr>
                  <p:nvPr/>
                </p:nvSpPr>
                <p:spPr bwMode="auto">
                  <a:xfrm>
                    <a:off x="2237" y="3806"/>
                    <a:ext cx="149" cy="307"/>
                  </a:xfrm>
                  <a:prstGeom prst="ellipse">
                    <a:avLst/>
                  </a:prstGeom>
                  <a:solidFill>
                    <a:srgbClr val="202020"/>
                  </a:solidFill>
                  <a:ln w="12700">
                    <a:noFill/>
                    <a:round/>
                    <a:headEnd/>
                    <a:tailEnd/>
                  </a:ln>
                </p:spPr>
                <p:txBody>
                  <a:bodyPr wrap="none" anchor="ctr"/>
                  <a:lstStyle/>
                  <a:p>
                    <a:endParaRPr lang="fr-BE" dirty="0"/>
                  </a:p>
                </p:txBody>
              </p:sp>
              <p:grpSp>
                <p:nvGrpSpPr>
                  <p:cNvPr id="26" name="Group 188">
                    <a:extLst>
                      <a:ext uri="{FF2B5EF4-FFF2-40B4-BE49-F238E27FC236}">
                        <a16:creationId xmlns:a16="http://schemas.microsoft.com/office/drawing/2014/main" id="{80FBBFEA-92B6-4B3F-BFF7-CDABFB126153}"/>
                      </a:ext>
                    </a:extLst>
                  </p:cNvPr>
                  <p:cNvGrpSpPr>
                    <a:grpSpLocks/>
                  </p:cNvGrpSpPr>
                  <p:nvPr/>
                </p:nvGrpSpPr>
                <p:grpSpPr bwMode="auto">
                  <a:xfrm>
                    <a:off x="2072" y="3806"/>
                    <a:ext cx="281" cy="307"/>
                    <a:chOff x="2072" y="3806"/>
                    <a:chExt cx="281" cy="307"/>
                  </a:xfrm>
                </p:grpSpPr>
                <p:grpSp>
                  <p:nvGrpSpPr>
                    <p:cNvPr id="27" name="Group 189">
                      <a:extLst>
                        <a:ext uri="{FF2B5EF4-FFF2-40B4-BE49-F238E27FC236}">
                          <a16:creationId xmlns:a16="http://schemas.microsoft.com/office/drawing/2014/main" id="{88B6A779-2B54-418C-AAC2-F05B6792394A}"/>
                        </a:ext>
                      </a:extLst>
                    </p:cNvPr>
                    <p:cNvGrpSpPr>
                      <a:grpSpLocks/>
                    </p:cNvGrpSpPr>
                    <p:nvPr/>
                  </p:nvGrpSpPr>
                  <p:grpSpPr bwMode="auto">
                    <a:xfrm>
                      <a:off x="2072" y="3806"/>
                      <a:ext cx="222" cy="300"/>
                      <a:chOff x="2072" y="3806"/>
                      <a:chExt cx="222" cy="300"/>
                    </a:xfrm>
                  </p:grpSpPr>
                  <p:grpSp>
                    <p:nvGrpSpPr>
                      <p:cNvPr id="34" name="Group 190">
                        <a:extLst>
                          <a:ext uri="{FF2B5EF4-FFF2-40B4-BE49-F238E27FC236}">
                            <a16:creationId xmlns:a16="http://schemas.microsoft.com/office/drawing/2014/main" id="{0EC18BCF-97A5-446C-8DBE-8AD0E95BFB5D}"/>
                          </a:ext>
                        </a:extLst>
                      </p:cNvPr>
                      <p:cNvGrpSpPr>
                        <a:grpSpLocks/>
                      </p:cNvGrpSpPr>
                      <p:nvPr/>
                    </p:nvGrpSpPr>
                    <p:grpSpPr bwMode="auto">
                      <a:xfrm>
                        <a:off x="2072" y="3806"/>
                        <a:ext cx="222" cy="300"/>
                        <a:chOff x="2072" y="3806"/>
                        <a:chExt cx="222" cy="300"/>
                      </a:xfrm>
                    </p:grpSpPr>
                    <p:sp>
                      <p:nvSpPr>
                        <p:cNvPr id="39" name="Freeform 191">
                          <a:extLst>
                            <a:ext uri="{FF2B5EF4-FFF2-40B4-BE49-F238E27FC236}">
                              <a16:creationId xmlns:a16="http://schemas.microsoft.com/office/drawing/2014/main" id="{41CDF0B5-1E44-4C94-8C7E-C0EDA481FC9A}"/>
                            </a:ext>
                          </a:extLst>
                        </p:cNvPr>
                        <p:cNvSpPr>
                          <a:spLocks/>
                        </p:cNvSpPr>
                        <p:nvPr/>
                      </p:nvSpPr>
                      <p:spPr bwMode="auto">
                        <a:xfrm>
                          <a:off x="2072" y="3806"/>
                          <a:ext cx="147" cy="300"/>
                        </a:xfrm>
                        <a:custGeom>
                          <a:avLst/>
                          <a:gdLst>
                            <a:gd name="T0" fmla="*/ 69 w 147"/>
                            <a:gd name="T1" fmla="*/ 0 h 300"/>
                            <a:gd name="T2" fmla="*/ 146 w 147"/>
                            <a:gd name="T3" fmla="*/ 0 h 300"/>
                            <a:gd name="T4" fmla="*/ 146 w 147"/>
                            <a:gd name="T5" fmla="*/ 299 h 300"/>
                            <a:gd name="T6" fmla="*/ 69 w 147"/>
                            <a:gd name="T7" fmla="*/ 296 h 300"/>
                            <a:gd name="T8" fmla="*/ 66 w 147"/>
                            <a:gd name="T9" fmla="*/ 295 h 300"/>
                            <a:gd name="T10" fmla="*/ 64 w 147"/>
                            <a:gd name="T11" fmla="*/ 295 h 300"/>
                            <a:gd name="T12" fmla="*/ 59 w 147"/>
                            <a:gd name="T13" fmla="*/ 294 h 300"/>
                            <a:gd name="T14" fmla="*/ 55 w 147"/>
                            <a:gd name="T15" fmla="*/ 292 h 300"/>
                            <a:gd name="T16" fmla="*/ 51 w 147"/>
                            <a:gd name="T17" fmla="*/ 289 h 300"/>
                            <a:gd name="T18" fmla="*/ 46 w 147"/>
                            <a:gd name="T19" fmla="*/ 286 h 300"/>
                            <a:gd name="T20" fmla="*/ 43 w 147"/>
                            <a:gd name="T21" fmla="*/ 283 h 300"/>
                            <a:gd name="T22" fmla="*/ 40 w 147"/>
                            <a:gd name="T23" fmla="*/ 280 h 300"/>
                            <a:gd name="T24" fmla="*/ 36 w 147"/>
                            <a:gd name="T25" fmla="*/ 277 h 300"/>
                            <a:gd name="T26" fmla="*/ 34 w 147"/>
                            <a:gd name="T27" fmla="*/ 273 h 300"/>
                            <a:gd name="T28" fmla="*/ 31 w 147"/>
                            <a:gd name="T29" fmla="*/ 270 h 300"/>
                            <a:gd name="T30" fmla="*/ 28 w 147"/>
                            <a:gd name="T31" fmla="*/ 266 h 300"/>
                            <a:gd name="T32" fmla="*/ 26 w 147"/>
                            <a:gd name="T33" fmla="*/ 260 h 300"/>
                            <a:gd name="T34" fmla="*/ 23 w 147"/>
                            <a:gd name="T35" fmla="*/ 256 h 300"/>
                            <a:gd name="T36" fmla="*/ 21 w 147"/>
                            <a:gd name="T37" fmla="*/ 252 h 300"/>
                            <a:gd name="T38" fmla="*/ 19 w 147"/>
                            <a:gd name="T39" fmla="*/ 248 h 300"/>
                            <a:gd name="T40" fmla="*/ 16 w 147"/>
                            <a:gd name="T41" fmla="*/ 242 h 300"/>
                            <a:gd name="T42" fmla="*/ 13 w 147"/>
                            <a:gd name="T43" fmla="*/ 234 h 300"/>
                            <a:gd name="T44" fmla="*/ 10 w 147"/>
                            <a:gd name="T45" fmla="*/ 225 h 300"/>
                            <a:gd name="T46" fmla="*/ 8 w 147"/>
                            <a:gd name="T47" fmla="*/ 217 h 300"/>
                            <a:gd name="T48" fmla="*/ 6 w 147"/>
                            <a:gd name="T49" fmla="*/ 207 h 300"/>
                            <a:gd name="T50" fmla="*/ 4 w 147"/>
                            <a:gd name="T51" fmla="*/ 198 h 300"/>
                            <a:gd name="T52" fmla="*/ 2 w 147"/>
                            <a:gd name="T53" fmla="*/ 186 h 300"/>
                            <a:gd name="T54" fmla="*/ 1 w 147"/>
                            <a:gd name="T55" fmla="*/ 174 h 300"/>
                            <a:gd name="T56" fmla="*/ 0 w 147"/>
                            <a:gd name="T57" fmla="*/ 163 h 300"/>
                            <a:gd name="T58" fmla="*/ 0 w 147"/>
                            <a:gd name="T59" fmla="*/ 148 h 300"/>
                            <a:gd name="T60" fmla="*/ 0 w 147"/>
                            <a:gd name="T61" fmla="*/ 130 h 300"/>
                            <a:gd name="T62" fmla="*/ 2 w 147"/>
                            <a:gd name="T63" fmla="*/ 112 h 300"/>
                            <a:gd name="T64" fmla="*/ 4 w 147"/>
                            <a:gd name="T65" fmla="*/ 99 h 300"/>
                            <a:gd name="T66" fmla="*/ 7 w 147"/>
                            <a:gd name="T67" fmla="*/ 87 h 300"/>
                            <a:gd name="T68" fmla="*/ 9 w 147"/>
                            <a:gd name="T69" fmla="*/ 77 h 300"/>
                            <a:gd name="T70" fmla="*/ 10 w 147"/>
                            <a:gd name="T71" fmla="*/ 69 h 300"/>
                            <a:gd name="T72" fmla="*/ 14 w 147"/>
                            <a:gd name="T73" fmla="*/ 58 h 300"/>
                            <a:gd name="T74" fmla="*/ 20 w 147"/>
                            <a:gd name="T75" fmla="*/ 47 h 300"/>
                            <a:gd name="T76" fmla="*/ 24 w 147"/>
                            <a:gd name="T77" fmla="*/ 39 h 300"/>
                            <a:gd name="T78" fmla="*/ 27 w 147"/>
                            <a:gd name="T79" fmla="*/ 32 h 300"/>
                            <a:gd name="T80" fmla="*/ 29 w 147"/>
                            <a:gd name="T81" fmla="*/ 29 h 300"/>
                            <a:gd name="T82" fmla="*/ 33 w 147"/>
                            <a:gd name="T83" fmla="*/ 24 h 300"/>
                            <a:gd name="T84" fmla="*/ 35 w 147"/>
                            <a:gd name="T85" fmla="*/ 21 h 300"/>
                            <a:gd name="T86" fmla="*/ 38 w 147"/>
                            <a:gd name="T87" fmla="*/ 19 h 300"/>
                            <a:gd name="T88" fmla="*/ 41 w 147"/>
                            <a:gd name="T89" fmla="*/ 16 h 300"/>
                            <a:gd name="T90" fmla="*/ 44 w 147"/>
                            <a:gd name="T91" fmla="*/ 13 h 300"/>
                            <a:gd name="T92" fmla="*/ 46 w 147"/>
                            <a:gd name="T93" fmla="*/ 10 h 300"/>
                            <a:gd name="T94" fmla="*/ 49 w 147"/>
                            <a:gd name="T95" fmla="*/ 8 h 300"/>
                            <a:gd name="T96" fmla="*/ 52 w 147"/>
                            <a:gd name="T97" fmla="*/ 7 h 300"/>
                            <a:gd name="T98" fmla="*/ 55 w 147"/>
                            <a:gd name="T99" fmla="*/ 4 h 300"/>
                            <a:gd name="T100" fmla="*/ 58 w 147"/>
                            <a:gd name="T101" fmla="*/ 3 h 300"/>
                            <a:gd name="T102" fmla="*/ 62 w 147"/>
                            <a:gd name="T103" fmla="*/ 2 h 300"/>
                            <a:gd name="T104" fmla="*/ 64 w 147"/>
                            <a:gd name="T105" fmla="*/ 1 h 300"/>
                            <a:gd name="T106" fmla="*/ 65 w 147"/>
                            <a:gd name="T107" fmla="*/ 1 h 300"/>
                            <a:gd name="T108" fmla="*/ 69 w 147"/>
                            <a:gd name="T109" fmla="*/ 0 h 3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7"/>
                            <a:gd name="T166" fmla="*/ 0 h 300"/>
                            <a:gd name="T167" fmla="*/ 147 w 147"/>
                            <a:gd name="T168" fmla="*/ 300 h 3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7" h="300">
                              <a:moveTo>
                                <a:pt x="69" y="0"/>
                              </a:moveTo>
                              <a:lnTo>
                                <a:pt x="146" y="0"/>
                              </a:lnTo>
                              <a:lnTo>
                                <a:pt x="146" y="299"/>
                              </a:lnTo>
                              <a:lnTo>
                                <a:pt x="69" y="296"/>
                              </a:lnTo>
                              <a:lnTo>
                                <a:pt x="66" y="295"/>
                              </a:lnTo>
                              <a:lnTo>
                                <a:pt x="64" y="295"/>
                              </a:lnTo>
                              <a:lnTo>
                                <a:pt x="59" y="294"/>
                              </a:lnTo>
                              <a:lnTo>
                                <a:pt x="55" y="292"/>
                              </a:lnTo>
                              <a:lnTo>
                                <a:pt x="51" y="289"/>
                              </a:lnTo>
                              <a:lnTo>
                                <a:pt x="46" y="286"/>
                              </a:lnTo>
                              <a:lnTo>
                                <a:pt x="43" y="283"/>
                              </a:lnTo>
                              <a:lnTo>
                                <a:pt x="40" y="280"/>
                              </a:lnTo>
                              <a:lnTo>
                                <a:pt x="36" y="277"/>
                              </a:lnTo>
                              <a:lnTo>
                                <a:pt x="34" y="273"/>
                              </a:lnTo>
                              <a:lnTo>
                                <a:pt x="31" y="270"/>
                              </a:lnTo>
                              <a:lnTo>
                                <a:pt x="28" y="266"/>
                              </a:lnTo>
                              <a:lnTo>
                                <a:pt x="26" y="260"/>
                              </a:lnTo>
                              <a:lnTo>
                                <a:pt x="23" y="256"/>
                              </a:lnTo>
                              <a:lnTo>
                                <a:pt x="21" y="252"/>
                              </a:lnTo>
                              <a:lnTo>
                                <a:pt x="19" y="248"/>
                              </a:lnTo>
                              <a:lnTo>
                                <a:pt x="16" y="242"/>
                              </a:lnTo>
                              <a:lnTo>
                                <a:pt x="13" y="234"/>
                              </a:lnTo>
                              <a:lnTo>
                                <a:pt x="10" y="225"/>
                              </a:lnTo>
                              <a:lnTo>
                                <a:pt x="8" y="217"/>
                              </a:lnTo>
                              <a:lnTo>
                                <a:pt x="6" y="207"/>
                              </a:lnTo>
                              <a:lnTo>
                                <a:pt x="4" y="198"/>
                              </a:lnTo>
                              <a:lnTo>
                                <a:pt x="2" y="186"/>
                              </a:lnTo>
                              <a:lnTo>
                                <a:pt x="1" y="174"/>
                              </a:lnTo>
                              <a:lnTo>
                                <a:pt x="0" y="163"/>
                              </a:lnTo>
                              <a:lnTo>
                                <a:pt x="0" y="148"/>
                              </a:lnTo>
                              <a:lnTo>
                                <a:pt x="0" y="130"/>
                              </a:lnTo>
                              <a:lnTo>
                                <a:pt x="2" y="112"/>
                              </a:lnTo>
                              <a:lnTo>
                                <a:pt x="4" y="99"/>
                              </a:lnTo>
                              <a:lnTo>
                                <a:pt x="7" y="87"/>
                              </a:lnTo>
                              <a:lnTo>
                                <a:pt x="9" y="77"/>
                              </a:lnTo>
                              <a:lnTo>
                                <a:pt x="10" y="69"/>
                              </a:lnTo>
                              <a:lnTo>
                                <a:pt x="14" y="58"/>
                              </a:lnTo>
                              <a:lnTo>
                                <a:pt x="20" y="47"/>
                              </a:lnTo>
                              <a:lnTo>
                                <a:pt x="24" y="39"/>
                              </a:lnTo>
                              <a:lnTo>
                                <a:pt x="27" y="32"/>
                              </a:lnTo>
                              <a:lnTo>
                                <a:pt x="29" y="29"/>
                              </a:lnTo>
                              <a:lnTo>
                                <a:pt x="33" y="24"/>
                              </a:lnTo>
                              <a:lnTo>
                                <a:pt x="35" y="21"/>
                              </a:lnTo>
                              <a:lnTo>
                                <a:pt x="38" y="19"/>
                              </a:lnTo>
                              <a:lnTo>
                                <a:pt x="41" y="16"/>
                              </a:lnTo>
                              <a:lnTo>
                                <a:pt x="44" y="13"/>
                              </a:lnTo>
                              <a:lnTo>
                                <a:pt x="46" y="10"/>
                              </a:lnTo>
                              <a:lnTo>
                                <a:pt x="49" y="8"/>
                              </a:lnTo>
                              <a:lnTo>
                                <a:pt x="52" y="7"/>
                              </a:lnTo>
                              <a:lnTo>
                                <a:pt x="55" y="4"/>
                              </a:lnTo>
                              <a:lnTo>
                                <a:pt x="58" y="3"/>
                              </a:lnTo>
                              <a:lnTo>
                                <a:pt x="62" y="2"/>
                              </a:lnTo>
                              <a:lnTo>
                                <a:pt x="64" y="1"/>
                              </a:lnTo>
                              <a:lnTo>
                                <a:pt x="65" y="1"/>
                              </a:lnTo>
                              <a:lnTo>
                                <a:pt x="69" y="0"/>
                              </a:lnTo>
                            </a:path>
                          </a:pathLst>
                        </a:custGeom>
                        <a:solidFill>
                          <a:srgbClr val="202020"/>
                        </a:solidFill>
                        <a:ln w="12700" cap="rnd">
                          <a:noFill/>
                          <a:round/>
                          <a:headEnd/>
                          <a:tailEnd/>
                        </a:ln>
                      </p:spPr>
                      <p:txBody>
                        <a:bodyPr/>
                        <a:lstStyle/>
                        <a:p>
                          <a:endParaRPr lang="nl-BE"/>
                        </a:p>
                      </p:txBody>
                    </p:sp>
                    <p:sp>
                      <p:nvSpPr>
                        <p:cNvPr id="40" name="Oval 192">
                          <a:extLst>
                            <a:ext uri="{FF2B5EF4-FFF2-40B4-BE49-F238E27FC236}">
                              <a16:creationId xmlns:a16="http://schemas.microsoft.com/office/drawing/2014/main" id="{E9E7DE93-E593-4181-814B-46563962965F}"/>
                            </a:ext>
                          </a:extLst>
                        </p:cNvPr>
                        <p:cNvSpPr>
                          <a:spLocks noChangeArrowheads="1"/>
                        </p:cNvSpPr>
                        <p:nvPr/>
                      </p:nvSpPr>
                      <p:spPr bwMode="auto">
                        <a:xfrm>
                          <a:off x="2145" y="3806"/>
                          <a:ext cx="149" cy="300"/>
                        </a:xfrm>
                        <a:prstGeom prst="ellipse">
                          <a:avLst/>
                        </a:prstGeom>
                        <a:solidFill>
                          <a:srgbClr val="404040"/>
                        </a:solidFill>
                        <a:ln w="12700">
                          <a:noFill/>
                          <a:round/>
                          <a:headEnd/>
                          <a:tailEnd/>
                        </a:ln>
                      </p:spPr>
                      <p:txBody>
                        <a:bodyPr wrap="none" anchor="ctr"/>
                        <a:lstStyle/>
                        <a:p>
                          <a:endParaRPr lang="fr-BE" dirty="0"/>
                        </a:p>
                      </p:txBody>
                    </p:sp>
                  </p:grpSp>
                  <p:grpSp>
                    <p:nvGrpSpPr>
                      <p:cNvPr id="35" name="Group 193">
                        <a:extLst>
                          <a:ext uri="{FF2B5EF4-FFF2-40B4-BE49-F238E27FC236}">
                            <a16:creationId xmlns:a16="http://schemas.microsoft.com/office/drawing/2014/main" id="{9BB8B061-22FF-4DE6-8A97-CDAE3779BD9A}"/>
                          </a:ext>
                        </a:extLst>
                      </p:cNvPr>
                      <p:cNvGrpSpPr>
                        <a:grpSpLocks/>
                      </p:cNvGrpSpPr>
                      <p:nvPr/>
                    </p:nvGrpSpPr>
                    <p:grpSpPr bwMode="auto">
                      <a:xfrm>
                        <a:off x="2177" y="3869"/>
                        <a:ext cx="84" cy="173"/>
                        <a:chOff x="2177" y="3869"/>
                        <a:chExt cx="84" cy="173"/>
                      </a:xfrm>
                    </p:grpSpPr>
                    <p:sp>
                      <p:nvSpPr>
                        <p:cNvPr id="36" name="Oval 194">
                          <a:extLst>
                            <a:ext uri="{FF2B5EF4-FFF2-40B4-BE49-F238E27FC236}">
                              <a16:creationId xmlns:a16="http://schemas.microsoft.com/office/drawing/2014/main" id="{023E6058-65FA-4B58-A3D8-A5CFB2B3B03B}"/>
                            </a:ext>
                          </a:extLst>
                        </p:cNvPr>
                        <p:cNvSpPr>
                          <a:spLocks noChangeArrowheads="1"/>
                        </p:cNvSpPr>
                        <p:nvPr/>
                      </p:nvSpPr>
                      <p:spPr bwMode="auto">
                        <a:xfrm>
                          <a:off x="2177" y="3869"/>
                          <a:ext cx="84" cy="173"/>
                        </a:xfrm>
                        <a:prstGeom prst="ellipse">
                          <a:avLst/>
                        </a:prstGeom>
                        <a:solidFill>
                          <a:srgbClr val="A0A0A0"/>
                        </a:solidFill>
                        <a:ln w="12700">
                          <a:noFill/>
                          <a:round/>
                          <a:headEnd/>
                          <a:tailEnd/>
                        </a:ln>
                      </p:spPr>
                      <p:txBody>
                        <a:bodyPr wrap="none" anchor="ctr"/>
                        <a:lstStyle/>
                        <a:p>
                          <a:endParaRPr lang="fr-BE" dirty="0"/>
                        </a:p>
                      </p:txBody>
                    </p:sp>
                    <p:sp>
                      <p:nvSpPr>
                        <p:cNvPr id="37" name="Oval 195">
                          <a:extLst>
                            <a:ext uri="{FF2B5EF4-FFF2-40B4-BE49-F238E27FC236}">
                              <a16:creationId xmlns:a16="http://schemas.microsoft.com/office/drawing/2014/main" id="{E7F66357-B0BB-40D5-9AA6-0B17CF3779B7}"/>
                            </a:ext>
                          </a:extLst>
                        </p:cNvPr>
                        <p:cNvSpPr>
                          <a:spLocks noChangeArrowheads="1"/>
                        </p:cNvSpPr>
                        <p:nvPr/>
                      </p:nvSpPr>
                      <p:spPr bwMode="auto">
                        <a:xfrm>
                          <a:off x="2178" y="3874"/>
                          <a:ext cx="77" cy="162"/>
                        </a:xfrm>
                        <a:prstGeom prst="ellipse">
                          <a:avLst/>
                        </a:prstGeom>
                        <a:solidFill>
                          <a:srgbClr val="808080"/>
                        </a:solidFill>
                        <a:ln w="12700">
                          <a:noFill/>
                          <a:round/>
                          <a:headEnd/>
                          <a:tailEnd/>
                        </a:ln>
                      </p:spPr>
                      <p:txBody>
                        <a:bodyPr wrap="none" anchor="ctr"/>
                        <a:lstStyle/>
                        <a:p>
                          <a:endParaRPr lang="fr-BE" dirty="0"/>
                        </a:p>
                      </p:txBody>
                    </p:sp>
                    <p:sp>
                      <p:nvSpPr>
                        <p:cNvPr id="38" name="Oval 196">
                          <a:extLst>
                            <a:ext uri="{FF2B5EF4-FFF2-40B4-BE49-F238E27FC236}">
                              <a16:creationId xmlns:a16="http://schemas.microsoft.com/office/drawing/2014/main" id="{3AFE1FDA-ED64-4CB9-9EE5-5620A6AFEF95}"/>
                            </a:ext>
                          </a:extLst>
                        </p:cNvPr>
                        <p:cNvSpPr>
                          <a:spLocks noChangeArrowheads="1"/>
                        </p:cNvSpPr>
                        <p:nvPr/>
                      </p:nvSpPr>
                      <p:spPr bwMode="auto">
                        <a:xfrm>
                          <a:off x="2216" y="3945"/>
                          <a:ext cx="7" cy="22"/>
                        </a:xfrm>
                        <a:prstGeom prst="ellipse">
                          <a:avLst/>
                        </a:prstGeom>
                        <a:solidFill>
                          <a:srgbClr val="404040"/>
                        </a:solidFill>
                        <a:ln w="12700">
                          <a:noFill/>
                          <a:round/>
                          <a:headEnd/>
                          <a:tailEnd/>
                        </a:ln>
                      </p:spPr>
                      <p:txBody>
                        <a:bodyPr wrap="none" anchor="ctr"/>
                        <a:lstStyle/>
                        <a:p>
                          <a:endParaRPr lang="fr-BE" dirty="0"/>
                        </a:p>
                      </p:txBody>
                    </p:sp>
                  </p:grpSp>
                </p:grpSp>
                <p:grpSp>
                  <p:nvGrpSpPr>
                    <p:cNvPr id="28" name="Group 197">
                      <a:extLst>
                        <a:ext uri="{FF2B5EF4-FFF2-40B4-BE49-F238E27FC236}">
                          <a16:creationId xmlns:a16="http://schemas.microsoft.com/office/drawing/2014/main" id="{9C915D4D-2589-418F-B5A5-CF2A2DD58EA5}"/>
                        </a:ext>
                      </a:extLst>
                    </p:cNvPr>
                    <p:cNvGrpSpPr>
                      <a:grpSpLocks/>
                    </p:cNvGrpSpPr>
                    <p:nvPr/>
                  </p:nvGrpSpPr>
                  <p:grpSpPr bwMode="auto">
                    <a:xfrm>
                      <a:off x="2163" y="3806"/>
                      <a:ext cx="190" cy="307"/>
                      <a:chOff x="2163" y="3806"/>
                      <a:chExt cx="190" cy="307"/>
                    </a:xfrm>
                  </p:grpSpPr>
                  <p:sp>
                    <p:nvSpPr>
                      <p:cNvPr id="29" name="Freeform 198">
                        <a:extLst>
                          <a:ext uri="{FF2B5EF4-FFF2-40B4-BE49-F238E27FC236}">
                            <a16:creationId xmlns:a16="http://schemas.microsoft.com/office/drawing/2014/main" id="{0E75707E-02EB-456F-9228-FF2C8941FECC}"/>
                          </a:ext>
                        </a:extLst>
                      </p:cNvPr>
                      <p:cNvSpPr>
                        <a:spLocks/>
                      </p:cNvSpPr>
                      <p:nvPr/>
                    </p:nvSpPr>
                    <p:spPr bwMode="auto">
                      <a:xfrm>
                        <a:off x="2163" y="3806"/>
                        <a:ext cx="148" cy="307"/>
                      </a:xfrm>
                      <a:custGeom>
                        <a:avLst/>
                        <a:gdLst>
                          <a:gd name="T0" fmla="*/ 69 w 148"/>
                          <a:gd name="T1" fmla="*/ 0 h 307"/>
                          <a:gd name="T2" fmla="*/ 147 w 148"/>
                          <a:gd name="T3" fmla="*/ 0 h 307"/>
                          <a:gd name="T4" fmla="*/ 146 w 148"/>
                          <a:gd name="T5" fmla="*/ 306 h 307"/>
                          <a:gd name="T6" fmla="*/ 69 w 148"/>
                          <a:gd name="T7" fmla="*/ 303 h 307"/>
                          <a:gd name="T8" fmla="*/ 66 w 148"/>
                          <a:gd name="T9" fmla="*/ 302 h 307"/>
                          <a:gd name="T10" fmla="*/ 64 w 148"/>
                          <a:gd name="T11" fmla="*/ 302 h 307"/>
                          <a:gd name="T12" fmla="*/ 60 w 148"/>
                          <a:gd name="T13" fmla="*/ 300 h 307"/>
                          <a:gd name="T14" fmla="*/ 56 w 148"/>
                          <a:gd name="T15" fmla="*/ 299 h 307"/>
                          <a:gd name="T16" fmla="*/ 51 w 148"/>
                          <a:gd name="T17" fmla="*/ 296 h 307"/>
                          <a:gd name="T18" fmla="*/ 46 w 148"/>
                          <a:gd name="T19" fmla="*/ 293 h 307"/>
                          <a:gd name="T20" fmla="*/ 44 w 148"/>
                          <a:gd name="T21" fmla="*/ 289 h 307"/>
                          <a:gd name="T22" fmla="*/ 40 w 148"/>
                          <a:gd name="T23" fmla="*/ 287 h 307"/>
                          <a:gd name="T24" fmla="*/ 37 w 148"/>
                          <a:gd name="T25" fmla="*/ 283 h 307"/>
                          <a:gd name="T26" fmla="*/ 34 w 148"/>
                          <a:gd name="T27" fmla="*/ 280 h 307"/>
                          <a:gd name="T28" fmla="*/ 32 w 148"/>
                          <a:gd name="T29" fmla="*/ 277 h 307"/>
                          <a:gd name="T30" fmla="*/ 28 w 148"/>
                          <a:gd name="T31" fmla="*/ 271 h 307"/>
                          <a:gd name="T32" fmla="*/ 26 w 148"/>
                          <a:gd name="T33" fmla="*/ 267 h 307"/>
                          <a:gd name="T34" fmla="*/ 24 w 148"/>
                          <a:gd name="T35" fmla="*/ 261 h 307"/>
                          <a:gd name="T36" fmla="*/ 21 w 148"/>
                          <a:gd name="T37" fmla="*/ 258 h 307"/>
                          <a:gd name="T38" fmla="*/ 19 w 148"/>
                          <a:gd name="T39" fmla="*/ 254 h 307"/>
                          <a:gd name="T40" fmla="*/ 16 w 148"/>
                          <a:gd name="T41" fmla="*/ 248 h 307"/>
                          <a:gd name="T42" fmla="*/ 13 w 148"/>
                          <a:gd name="T43" fmla="*/ 240 h 307"/>
                          <a:gd name="T44" fmla="*/ 11 w 148"/>
                          <a:gd name="T45" fmla="*/ 231 h 307"/>
                          <a:gd name="T46" fmla="*/ 9 w 148"/>
                          <a:gd name="T47" fmla="*/ 222 h 307"/>
                          <a:gd name="T48" fmla="*/ 7 w 148"/>
                          <a:gd name="T49" fmla="*/ 212 h 307"/>
                          <a:gd name="T50" fmla="*/ 5 w 148"/>
                          <a:gd name="T51" fmla="*/ 202 h 307"/>
                          <a:gd name="T52" fmla="*/ 3 w 148"/>
                          <a:gd name="T53" fmla="*/ 191 h 307"/>
                          <a:gd name="T54" fmla="*/ 2 w 148"/>
                          <a:gd name="T55" fmla="*/ 178 h 307"/>
                          <a:gd name="T56" fmla="*/ 0 w 148"/>
                          <a:gd name="T57" fmla="*/ 166 h 307"/>
                          <a:gd name="T58" fmla="*/ 1 w 148"/>
                          <a:gd name="T59" fmla="*/ 152 h 307"/>
                          <a:gd name="T60" fmla="*/ 1 w 148"/>
                          <a:gd name="T61" fmla="*/ 133 h 307"/>
                          <a:gd name="T62" fmla="*/ 3 w 148"/>
                          <a:gd name="T63" fmla="*/ 115 h 307"/>
                          <a:gd name="T64" fmla="*/ 5 w 148"/>
                          <a:gd name="T65" fmla="*/ 102 h 307"/>
                          <a:gd name="T66" fmla="*/ 7 w 148"/>
                          <a:gd name="T67" fmla="*/ 89 h 307"/>
                          <a:gd name="T68" fmla="*/ 9 w 148"/>
                          <a:gd name="T69" fmla="*/ 79 h 307"/>
                          <a:gd name="T70" fmla="*/ 11 w 148"/>
                          <a:gd name="T71" fmla="*/ 71 h 307"/>
                          <a:gd name="T72" fmla="*/ 14 w 148"/>
                          <a:gd name="T73" fmla="*/ 60 h 307"/>
                          <a:gd name="T74" fmla="*/ 20 w 148"/>
                          <a:gd name="T75" fmla="*/ 49 h 307"/>
                          <a:gd name="T76" fmla="*/ 25 w 148"/>
                          <a:gd name="T77" fmla="*/ 40 h 307"/>
                          <a:gd name="T78" fmla="*/ 28 w 148"/>
                          <a:gd name="T79" fmla="*/ 33 h 307"/>
                          <a:gd name="T80" fmla="*/ 30 w 148"/>
                          <a:gd name="T81" fmla="*/ 29 h 307"/>
                          <a:gd name="T82" fmla="*/ 33 w 148"/>
                          <a:gd name="T83" fmla="*/ 25 h 307"/>
                          <a:gd name="T84" fmla="*/ 36 w 148"/>
                          <a:gd name="T85" fmla="*/ 21 h 307"/>
                          <a:gd name="T86" fmla="*/ 39 w 148"/>
                          <a:gd name="T87" fmla="*/ 19 h 307"/>
                          <a:gd name="T88" fmla="*/ 41 w 148"/>
                          <a:gd name="T89" fmla="*/ 17 h 307"/>
                          <a:gd name="T90" fmla="*/ 44 w 148"/>
                          <a:gd name="T91" fmla="*/ 13 h 307"/>
                          <a:gd name="T92" fmla="*/ 47 w 148"/>
                          <a:gd name="T93" fmla="*/ 11 h 307"/>
                          <a:gd name="T94" fmla="*/ 50 w 148"/>
                          <a:gd name="T95" fmla="*/ 9 h 307"/>
                          <a:gd name="T96" fmla="*/ 53 w 148"/>
                          <a:gd name="T97" fmla="*/ 7 h 307"/>
                          <a:gd name="T98" fmla="*/ 55 w 148"/>
                          <a:gd name="T99" fmla="*/ 5 h 307"/>
                          <a:gd name="T100" fmla="*/ 59 w 148"/>
                          <a:gd name="T101" fmla="*/ 3 h 307"/>
                          <a:gd name="T102" fmla="*/ 62 w 148"/>
                          <a:gd name="T103" fmla="*/ 2 h 307"/>
                          <a:gd name="T104" fmla="*/ 64 w 148"/>
                          <a:gd name="T105" fmla="*/ 1 h 307"/>
                          <a:gd name="T106" fmla="*/ 66 w 148"/>
                          <a:gd name="T107" fmla="*/ 1 h 307"/>
                          <a:gd name="T108" fmla="*/ 69 w 148"/>
                          <a:gd name="T109" fmla="*/ 0 h 3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8"/>
                          <a:gd name="T166" fmla="*/ 0 h 307"/>
                          <a:gd name="T167" fmla="*/ 148 w 148"/>
                          <a:gd name="T168" fmla="*/ 307 h 3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8" h="307">
                            <a:moveTo>
                              <a:pt x="69" y="0"/>
                            </a:moveTo>
                            <a:lnTo>
                              <a:pt x="147" y="0"/>
                            </a:lnTo>
                            <a:lnTo>
                              <a:pt x="146" y="306"/>
                            </a:lnTo>
                            <a:lnTo>
                              <a:pt x="69" y="303"/>
                            </a:lnTo>
                            <a:lnTo>
                              <a:pt x="66" y="302"/>
                            </a:lnTo>
                            <a:lnTo>
                              <a:pt x="64" y="302"/>
                            </a:lnTo>
                            <a:lnTo>
                              <a:pt x="60" y="300"/>
                            </a:lnTo>
                            <a:lnTo>
                              <a:pt x="56" y="299"/>
                            </a:lnTo>
                            <a:lnTo>
                              <a:pt x="51" y="296"/>
                            </a:lnTo>
                            <a:lnTo>
                              <a:pt x="46" y="293"/>
                            </a:lnTo>
                            <a:lnTo>
                              <a:pt x="44" y="289"/>
                            </a:lnTo>
                            <a:lnTo>
                              <a:pt x="40" y="287"/>
                            </a:lnTo>
                            <a:lnTo>
                              <a:pt x="37" y="283"/>
                            </a:lnTo>
                            <a:lnTo>
                              <a:pt x="34" y="280"/>
                            </a:lnTo>
                            <a:lnTo>
                              <a:pt x="32" y="277"/>
                            </a:lnTo>
                            <a:lnTo>
                              <a:pt x="28" y="271"/>
                            </a:lnTo>
                            <a:lnTo>
                              <a:pt x="26" y="267"/>
                            </a:lnTo>
                            <a:lnTo>
                              <a:pt x="24" y="261"/>
                            </a:lnTo>
                            <a:lnTo>
                              <a:pt x="21" y="258"/>
                            </a:lnTo>
                            <a:lnTo>
                              <a:pt x="19" y="254"/>
                            </a:lnTo>
                            <a:lnTo>
                              <a:pt x="16" y="248"/>
                            </a:lnTo>
                            <a:lnTo>
                              <a:pt x="13" y="240"/>
                            </a:lnTo>
                            <a:lnTo>
                              <a:pt x="11" y="231"/>
                            </a:lnTo>
                            <a:lnTo>
                              <a:pt x="9" y="222"/>
                            </a:lnTo>
                            <a:lnTo>
                              <a:pt x="7" y="212"/>
                            </a:lnTo>
                            <a:lnTo>
                              <a:pt x="5" y="202"/>
                            </a:lnTo>
                            <a:lnTo>
                              <a:pt x="3" y="191"/>
                            </a:lnTo>
                            <a:lnTo>
                              <a:pt x="2" y="178"/>
                            </a:lnTo>
                            <a:lnTo>
                              <a:pt x="0" y="166"/>
                            </a:lnTo>
                            <a:lnTo>
                              <a:pt x="1" y="152"/>
                            </a:lnTo>
                            <a:lnTo>
                              <a:pt x="1" y="133"/>
                            </a:lnTo>
                            <a:lnTo>
                              <a:pt x="3" y="115"/>
                            </a:lnTo>
                            <a:lnTo>
                              <a:pt x="5" y="102"/>
                            </a:lnTo>
                            <a:lnTo>
                              <a:pt x="7" y="89"/>
                            </a:lnTo>
                            <a:lnTo>
                              <a:pt x="9" y="79"/>
                            </a:lnTo>
                            <a:lnTo>
                              <a:pt x="11" y="71"/>
                            </a:lnTo>
                            <a:lnTo>
                              <a:pt x="14" y="60"/>
                            </a:lnTo>
                            <a:lnTo>
                              <a:pt x="20" y="49"/>
                            </a:lnTo>
                            <a:lnTo>
                              <a:pt x="25" y="40"/>
                            </a:lnTo>
                            <a:lnTo>
                              <a:pt x="28" y="33"/>
                            </a:lnTo>
                            <a:lnTo>
                              <a:pt x="30" y="29"/>
                            </a:lnTo>
                            <a:lnTo>
                              <a:pt x="33" y="25"/>
                            </a:lnTo>
                            <a:lnTo>
                              <a:pt x="36" y="21"/>
                            </a:lnTo>
                            <a:lnTo>
                              <a:pt x="39" y="19"/>
                            </a:lnTo>
                            <a:lnTo>
                              <a:pt x="41" y="17"/>
                            </a:lnTo>
                            <a:lnTo>
                              <a:pt x="44" y="13"/>
                            </a:lnTo>
                            <a:lnTo>
                              <a:pt x="47" y="11"/>
                            </a:lnTo>
                            <a:lnTo>
                              <a:pt x="50" y="9"/>
                            </a:lnTo>
                            <a:lnTo>
                              <a:pt x="53" y="7"/>
                            </a:lnTo>
                            <a:lnTo>
                              <a:pt x="55" y="5"/>
                            </a:lnTo>
                            <a:lnTo>
                              <a:pt x="59" y="3"/>
                            </a:lnTo>
                            <a:lnTo>
                              <a:pt x="62" y="2"/>
                            </a:lnTo>
                            <a:lnTo>
                              <a:pt x="64" y="1"/>
                            </a:lnTo>
                            <a:lnTo>
                              <a:pt x="66" y="1"/>
                            </a:lnTo>
                            <a:lnTo>
                              <a:pt x="69" y="0"/>
                            </a:lnTo>
                          </a:path>
                        </a:pathLst>
                      </a:custGeom>
                      <a:solidFill>
                        <a:srgbClr val="202020"/>
                      </a:solidFill>
                      <a:ln w="12700" cap="rnd">
                        <a:noFill/>
                        <a:round/>
                        <a:headEnd/>
                        <a:tailEnd/>
                      </a:ln>
                    </p:spPr>
                    <p:txBody>
                      <a:bodyPr/>
                      <a:lstStyle/>
                      <a:p>
                        <a:endParaRPr lang="nl-BE"/>
                      </a:p>
                    </p:txBody>
                  </p:sp>
                  <p:grpSp>
                    <p:nvGrpSpPr>
                      <p:cNvPr id="30" name="Group 199">
                        <a:extLst>
                          <a:ext uri="{FF2B5EF4-FFF2-40B4-BE49-F238E27FC236}">
                            <a16:creationId xmlns:a16="http://schemas.microsoft.com/office/drawing/2014/main" id="{F7731E7F-2D95-48B4-B4EF-3BC94124911B}"/>
                          </a:ext>
                        </a:extLst>
                      </p:cNvPr>
                      <p:cNvGrpSpPr>
                        <a:grpSpLocks/>
                      </p:cNvGrpSpPr>
                      <p:nvPr/>
                    </p:nvGrpSpPr>
                    <p:grpSpPr bwMode="auto">
                      <a:xfrm>
                        <a:off x="2269" y="3870"/>
                        <a:ext cx="84" cy="178"/>
                        <a:chOff x="2269" y="3870"/>
                        <a:chExt cx="84" cy="178"/>
                      </a:xfrm>
                    </p:grpSpPr>
                    <p:sp>
                      <p:nvSpPr>
                        <p:cNvPr id="31" name="Oval 200">
                          <a:extLst>
                            <a:ext uri="{FF2B5EF4-FFF2-40B4-BE49-F238E27FC236}">
                              <a16:creationId xmlns:a16="http://schemas.microsoft.com/office/drawing/2014/main" id="{166F4C8E-13F2-4B0E-A0BF-3297FDBA39F8}"/>
                            </a:ext>
                          </a:extLst>
                        </p:cNvPr>
                        <p:cNvSpPr>
                          <a:spLocks noChangeArrowheads="1"/>
                        </p:cNvSpPr>
                        <p:nvPr/>
                      </p:nvSpPr>
                      <p:spPr bwMode="auto">
                        <a:xfrm>
                          <a:off x="2269" y="3870"/>
                          <a:ext cx="84" cy="178"/>
                        </a:xfrm>
                        <a:prstGeom prst="ellipse">
                          <a:avLst/>
                        </a:prstGeom>
                        <a:solidFill>
                          <a:srgbClr val="606060"/>
                        </a:solidFill>
                        <a:ln w="12700">
                          <a:noFill/>
                          <a:round/>
                          <a:headEnd/>
                          <a:tailEnd/>
                        </a:ln>
                      </p:spPr>
                      <p:txBody>
                        <a:bodyPr wrap="none" anchor="ctr"/>
                        <a:lstStyle/>
                        <a:p>
                          <a:endParaRPr lang="fr-BE" dirty="0"/>
                        </a:p>
                      </p:txBody>
                    </p:sp>
                    <p:sp>
                      <p:nvSpPr>
                        <p:cNvPr id="32" name="Oval 201">
                          <a:extLst>
                            <a:ext uri="{FF2B5EF4-FFF2-40B4-BE49-F238E27FC236}">
                              <a16:creationId xmlns:a16="http://schemas.microsoft.com/office/drawing/2014/main" id="{9EB31FA5-B802-4794-8E44-696CC92CFAA6}"/>
                            </a:ext>
                          </a:extLst>
                        </p:cNvPr>
                        <p:cNvSpPr>
                          <a:spLocks noChangeArrowheads="1"/>
                        </p:cNvSpPr>
                        <p:nvPr/>
                      </p:nvSpPr>
                      <p:spPr bwMode="auto">
                        <a:xfrm>
                          <a:off x="2269" y="3876"/>
                          <a:ext cx="78" cy="165"/>
                        </a:xfrm>
                        <a:prstGeom prst="ellipse">
                          <a:avLst/>
                        </a:prstGeom>
                        <a:solidFill>
                          <a:srgbClr val="404040"/>
                        </a:solidFill>
                        <a:ln w="12700">
                          <a:noFill/>
                          <a:round/>
                          <a:headEnd/>
                          <a:tailEnd/>
                        </a:ln>
                      </p:spPr>
                      <p:txBody>
                        <a:bodyPr wrap="none" anchor="ctr"/>
                        <a:lstStyle/>
                        <a:p>
                          <a:endParaRPr lang="fr-BE" dirty="0"/>
                        </a:p>
                      </p:txBody>
                    </p:sp>
                    <p:sp>
                      <p:nvSpPr>
                        <p:cNvPr id="33" name="Oval 202">
                          <a:extLst>
                            <a:ext uri="{FF2B5EF4-FFF2-40B4-BE49-F238E27FC236}">
                              <a16:creationId xmlns:a16="http://schemas.microsoft.com/office/drawing/2014/main" id="{7B9C1AC6-E00A-4341-90F9-4C0958816288}"/>
                            </a:ext>
                          </a:extLst>
                        </p:cNvPr>
                        <p:cNvSpPr>
                          <a:spLocks noChangeArrowheads="1"/>
                        </p:cNvSpPr>
                        <p:nvPr/>
                      </p:nvSpPr>
                      <p:spPr bwMode="auto">
                        <a:xfrm>
                          <a:off x="2307" y="3948"/>
                          <a:ext cx="8" cy="23"/>
                        </a:xfrm>
                        <a:prstGeom prst="ellipse">
                          <a:avLst/>
                        </a:prstGeom>
                        <a:solidFill>
                          <a:srgbClr val="202020"/>
                        </a:solidFill>
                        <a:ln w="12700">
                          <a:noFill/>
                          <a:round/>
                          <a:headEnd/>
                          <a:tailEnd/>
                        </a:ln>
                      </p:spPr>
                      <p:txBody>
                        <a:bodyPr wrap="none" anchor="ctr"/>
                        <a:lstStyle/>
                        <a:p>
                          <a:endParaRPr lang="fr-BE" dirty="0"/>
                        </a:p>
                      </p:txBody>
                    </p:sp>
                  </p:grpSp>
                </p:grpSp>
              </p:grpSp>
            </p:grpSp>
          </p:grpSp>
          <p:grpSp>
            <p:nvGrpSpPr>
              <p:cNvPr id="14" name="Group 203">
                <a:extLst>
                  <a:ext uri="{FF2B5EF4-FFF2-40B4-BE49-F238E27FC236}">
                    <a16:creationId xmlns:a16="http://schemas.microsoft.com/office/drawing/2014/main" id="{4FC43C15-4FF2-4BB8-9855-E55C1FC1A1D5}"/>
                  </a:ext>
                </a:extLst>
              </p:cNvPr>
              <p:cNvGrpSpPr>
                <a:grpSpLocks/>
              </p:cNvGrpSpPr>
              <p:nvPr/>
            </p:nvGrpSpPr>
            <p:grpSpPr bwMode="auto">
              <a:xfrm>
                <a:off x="2109" y="3789"/>
                <a:ext cx="563" cy="146"/>
                <a:chOff x="2109" y="3789"/>
                <a:chExt cx="563" cy="146"/>
              </a:xfrm>
            </p:grpSpPr>
            <p:sp>
              <p:nvSpPr>
                <p:cNvPr id="15" name="Freeform 204">
                  <a:extLst>
                    <a:ext uri="{FF2B5EF4-FFF2-40B4-BE49-F238E27FC236}">
                      <a16:creationId xmlns:a16="http://schemas.microsoft.com/office/drawing/2014/main" id="{37A506E9-82B7-4B02-86E2-ED9F183C916E}"/>
                    </a:ext>
                  </a:extLst>
                </p:cNvPr>
                <p:cNvSpPr>
                  <a:spLocks/>
                </p:cNvSpPr>
                <p:nvPr/>
              </p:nvSpPr>
              <p:spPr bwMode="auto">
                <a:xfrm>
                  <a:off x="2109" y="3789"/>
                  <a:ext cx="546" cy="146"/>
                </a:xfrm>
                <a:custGeom>
                  <a:avLst/>
                  <a:gdLst>
                    <a:gd name="T0" fmla="*/ 80 w 546"/>
                    <a:gd name="T1" fmla="*/ 0 h 146"/>
                    <a:gd name="T2" fmla="*/ 115 w 546"/>
                    <a:gd name="T3" fmla="*/ 2 h 146"/>
                    <a:gd name="T4" fmla="*/ 115 w 546"/>
                    <a:gd name="T5" fmla="*/ 74 h 146"/>
                    <a:gd name="T6" fmla="*/ 432 w 546"/>
                    <a:gd name="T7" fmla="*/ 84 h 146"/>
                    <a:gd name="T8" fmla="*/ 432 w 546"/>
                    <a:gd name="T9" fmla="*/ 10 h 146"/>
                    <a:gd name="T10" fmla="*/ 468 w 546"/>
                    <a:gd name="T11" fmla="*/ 11 h 146"/>
                    <a:gd name="T12" fmla="*/ 468 w 546"/>
                    <a:gd name="T13" fmla="*/ 85 h 146"/>
                    <a:gd name="T14" fmla="*/ 545 w 546"/>
                    <a:gd name="T15" fmla="*/ 87 h 146"/>
                    <a:gd name="T16" fmla="*/ 545 w 546"/>
                    <a:gd name="T17" fmla="*/ 145 h 146"/>
                    <a:gd name="T18" fmla="*/ 0 w 546"/>
                    <a:gd name="T19" fmla="*/ 124 h 146"/>
                    <a:gd name="T20" fmla="*/ 0 w 546"/>
                    <a:gd name="T21" fmla="*/ 74 h 146"/>
                    <a:gd name="T22" fmla="*/ 80 w 546"/>
                    <a:gd name="T23" fmla="*/ 76 h 146"/>
                    <a:gd name="T24" fmla="*/ 80 w 546"/>
                    <a:gd name="T25" fmla="*/ 0 h 1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6"/>
                    <a:gd name="T40" fmla="*/ 0 h 146"/>
                    <a:gd name="T41" fmla="*/ 546 w 546"/>
                    <a:gd name="T42" fmla="*/ 146 h 1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6" h="146">
                      <a:moveTo>
                        <a:pt x="80" y="0"/>
                      </a:moveTo>
                      <a:lnTo>
                        <a:pt x="115" y="2"/>
                      </a:lnTo>
                      <a:lnTo>
                        <a:pt x="115" y="74"/>
                      </a:lnTo>
                      <a:lnTo>
                        <a:pt x="432" y="84"/>
                      </a:lnTo>
                      <a:lnTo>
                        <a:pt x="432" y="10"/>
                      </a:lnTo>
                      <a:lnTo>
                        <a:pt x="468" y="11"/>
                      </a:lnTo>
                      <a:lnTo>
                        <a:pt x="468" y="85"/>
                      </a:lnTo>
                      <a:lnTo>
                        <a:pt x="545" y="87"/>
                      </a:lnTo>
                      <a:lnTo>
                        <a:pt x="545" y="145"/>
                      </a:lnTo>
                      <a:lnTo>
                        <a:pt x="0" y="124"/>
                      </a:lnTo>
                      <a:lnTo>
                        <a:pt x="0" y="74"/>
                      </a:lnTo>
                      <a:lnTo>
                        <a:pt x="80" y="76"/>
                      </a:lnTo>
                      <a:lnTo>
                        <a:pt x="80" y="0"/>
                      </a:lnTo>
                    </a:path>
                  </a:pathLst>
                </a:custGeom>
                <a:solidFill>
                  <a:srgbClr val="A0A0A0"/>
                </a:solidFill>
                <a:ln w="12700" cap="rnd">
                  <a:solidFill>
                    <a:srgbClr val="000000"/>
                  </a:solidFill>
                  <a:round/>
                  <a:headEnd/>
                  <a:tailEnd/>
                </a:ln>
              </p:spPr>
              <p:txBody>
                <a:bodyPr/>
                <a:lstStyle/>
                <a:p>
                  <a:endParaRPr lang="nl-BE"/>
                </a:p>
              </p:txBody>
            </p:sp>
            <p:grpSp>
              <p:nvGrpSpPr>
                <p:cNvPr id="16" name="Group 205">
                  <a:extLst>
                    <a:ext uri="{FF2B5EF4-FFF2-40B4-BE49-F238E27FC236}">
                      <a16:creationId xmlns:a16="http://schemas.microsoft.com/office/drawing/2014/main" id="{D820A831-7E72-4D7F-B948-1DF53CF487D9}"/>
                    </a:ext>
                  </a:extLst>
                </p:cNvPr>
                <p:cNvGrpSpPr>
                  <a:grpSpLocks/>
                </p:cNvGrpSpPr>
                <p:nvPr/>
              </p:nvGrpSpPr>
              <p:grpSpPr bwMode="auto">
                <a:xfrm>
                  <a:off x="2110" y="3791"/>
                  <a:ext cx="562" cy="144"/>
                  <a:chOff x="2110" y="3791"/>
                  <a:chExt cx="562" cy="144"/>
                </a:xfrm>
              </p:grpSpPr>
              <p:sp>
                <p:nvSpPr>
                  <p:cNvPr id="17" name="Freeform 206">
                    <a:extLst>
                      <a:ext uri="{FF2B5EF4-FFF2-40B4-BE49-F238E27FC236}">
                        <a16:creationId xmlns:a16="http://schemas.microsoft.com/office/drawing/2014/main" id="{24B2E965-FF89-4CB6-A7A7-D99F9054D039}"/>
                      </a:ext>
                    </a:extLst>
                  </p:cNvPr>
                  <p:cNvSpPr>
                    <a:spLocks/>
                  </p:cNvSpPr>
                  <p:nvPr/>
                </p:nvSpPr>
                <p:spPr bwMode="auto">
                  <a:xfrm>
                    <a:off x="2224" y="3791"/>
                    <a:ext cx="17" cy="74"/>
                  </a:xfrm>
                  <a:custGeom>
                    <a:avLst/>
                    <a:gdLst>
                      <a:gd name="T0" fmla="*/ 0 w 17"/>
                      <a:gd name="T1" fmla="*/ 0 h 74"/>
                      <a:gd name="T2" fmla="*/ 16 w 17"/>
                      <a:gd name="T3" fmla="*/ 2 h 74"/>
                      <a:gd name="T4" fmla="*/ 16 w 17"/>
                      <a:gd name="T5" fmla="*/ 63 h 74"/>
                      <a:gd name="T6" fmla="*/ 0 w 17"/>
                      <a:gd name="T7" fmla="*/ 73 h 74"/>
                      <a:gd name="T8" fmla="*/ 0 w 17"/>
                      <a:gd name="T9" fmla="*/ 0 h 74"/>
                      <a:gd name="T10" fmla="*/ 0 60000 65536"/>
                      <a:gd name="T11" fmla="*/ 0 60000 65536"/>
                      <a:gd name="T12" fmla="*/ 0 60000 65536"/>
                      <a:gd name="T13" fmla="*/ 0 60000 65536"/>
                      <a:gd name="T14" fmla="*/ 0 60000 65536"/>
                      <a:gd name="T15" fmla="*/ 0 w 17"/>
                      <a:gd name="T16" fmla="*/ 0 h 74"/>
                      <a:gd name="T17" fmla="*/ 17 w 17"/>
                      <a:gd name="T18" fmla="*/ 74 h 74"/>
                    </a:gdLst>
                    <a:ahLst/>
                    <a:cxnLst>
                      <a:cxn ang="T10">
                        <a:pos x="T0" y="T1"/>
                      </a:cxn>
                      <a:cxn ang="T11">
                        <a:pos x="T2" y="T3"/>
                      </a:cxn>
                      <a:cxn ang="T12">
                        <a:pos x="T4" y="T5"/>
                      </a:cxn>
                      <a:cxn ang="T13">
                        <a:pos x="T6" y="T7"/>
                      </a:cxn>
                      <a:cxn ang="T14">
                        <a:pos x="T8" y="T9"/>
                      </a:cxn>
                    </a:cxnLst>
                    <a:rect l="T15" t="T16" r="T17" b="T18"/>
                    <a:pathLst>
                      <a:path w="17" h="74">
                        <a:moveTo>
                          <a:pt x="0" y="0"/>
                        </a:moveTo>
                        <a:lnTo>
                          <a:pt x="16" y="2"/>
                        </a:lnTo>
                        <a:lnTo>
                          <a:pt x="16" y="63"/>
                        </a:lnTo>
                        <a:lnTo>
                          <a:pt x="0" y="73"/>
                        </a:lnTo>
                        <a:lnTo>
                          <a:pt x="0" y="0"/>
                        </a:lnTo>
                      </a:path>
                    </a:pathLst>
                  </a:custGeom>
                  <a:solidFill>
                    <a:srgbClr val="606060"/>
                  </a:solidFill>
                  <a:ln w="12700" cap="rnd">
                    <a:solidFill>
                      <a:srgbClr val="000000"/>
                    </a:solidFill>
                    <a:round/>
                    <a:headEnd/>
                    <a:tailEnd/>
                  </a:ln>
                </p:spPr>
                <p:txBody>
                  <a:bodyPr/>
                  <a:lstStyle/>
                  <a:p>
                    <a:endParaRPr lang="nl-BE"/>
                  </a:p>
                </p:txBody>
              </p:sp>
              <p:sp>
                <p:nvSpPr>
                  <p:cNvPr id="18" name="Freeform 207">
                    <a:extLst>
                      <a:ext uri="{FF2B5EF4-FFF2-40B4-BE49-F238E27FC236}">
                        <a16:creationId xmlns:a16="http://schemas.microsoft.com/office/drawing/2014/main" id="{26523739-60F0-4293-9BFD-FB5D0A771F72}"/>
                      </a:ext>
                    </a:extLst>
                  </p:cNvPr>
                  <p:cNvSpPr>
                    <a:spLocks/>
                  </p:cNvSpPr>
                  <p:nvPr/>
                </p:nvSpPr>
                <p:spPr bwMode="auto">
                  <a:xfrm>
                    <a:off x="2110" y="3853"/>
                    <a:ext cx="80" cy="12"/>
                  </a:xfrm>
                  <a:custGeom>
                    <a:avLst/>
                    <a:gdLst>
                      <a:gd name="T0" fmla="*/ 0 w 80"/>
                      <a:gd name="T1" fmla="*/ 10 h 12"/>
                      <a:gd name="T2" fmla="*/ 79 w 80"/>
                      <a:gd name="T3" fmla="*/ 11 h 12"/>
                      <a:gd name="T4" fmla="*/ 79 w 80"/>
                      <a:gd name="T5" fmla="*/ 1 h 12"/>
                      <a:gd name="T6" fmla="*/ 16 w 80"/>
                      <a:gd name="T7" fmla="*/ 0 h 12"/>
                      <a:gd name="T8" fmla="*/ 0 w 80"/>
                      <a:gd name="T9" fmla="*/ 10 h 12"/>
                      <a:gd name="T10" fmla="*/ 0 60000 65536"/>
                      <a:gd name="T11" fmla="*/ 0 60000 65536"/>
                      <a:gd name="T12" fmla="*/ 0 60000 65536"/>
                      <a:gd name="T13" fmla="*/ 0 60000 65536"/>
                      <a:gd name="T14" fmla="*/ 0 60000 65536"/>
                      <a:gd name="T15" fmla="*/ 0 w 80"/>
                      <a:gd name="T16" fmla="*/ 0 h 12"/>
                      <a:gd name="T17" fmla="*/ 80 w 80"/>
                      <a:gd name="T18" fmla="*/ 12 h 12"/>
                    </a:gdLst>
                    <a:ahLst/>
                    <a:cxnLst>
                      <a:cxn ang="T10">
                        <a:pos x="T0" y="T1"/>
                      </a:cxn>
                      <a:cxn ang="T11">
                        <a:pos x="T2" y="T3"/>
                      </a:cxn>
                      <a:cxn ang="T12">
                        <a:pos x="T4" y="T5"/>
                      </a:cxn>
                      <a:cxn ang="T13">
                        <a:pos x="T6" y="T7"/>
                      </a:cxn>
                      <a:cxn ang="T14">
                        <a:pos x="T8" y="T9"/>
                      </a:cxn>
                    </a:cxnLst>
                    <a:rect l="T15" t="T16" r="T17" b="T18"/>
                    <a:pathLst>
                      <a:path w="80" h="12">
                        <a:moveTo>
                          <a:pt x="0" y="10"/>
                        </a:moveTo>
                        <a:lnTo>
                          <a:pt x="79" y="11"/>
                        </a:lnTo>
                        <a:lnTo>
                          <a:pt x="79" y="1"/>
                        </a:lnTo>
                        <a:lnTo>
                          <a:pt x="16" y="0"/>
                        </a:lnTo>
                        <a:lnTo>
                          <a:pt x="0" y="10"/>
                        </a:lnTo>
                      </a:path>
                    </a:pathLst>
                  </a:custGeom>
                  <a:solidFill>
                    <a:srgbClr val="808080"/>
                  </a:solidFill>
                  <a:ln w="12700" cap="rnd">
                    <a:solidFill>
                      <a:srgbClr val="000000"/>
                    </a:solidFill>
                    <a:round/>
                    <a:headEnd/>
                    <a:tailEnd/>
                  </a:ln>
                </p:spPr>
                <p:txBody>
                  <a:bodyPr/>
                  <a:lstStyle/>
                  <a:p>
                    <a:endParaRPr lang="nl-BE"/>
                  </a:p>
                </p:txBody>
              </p:sp>
              <p:sp>
                <p:nvSpPr>
                  <p:cNvPr id="19" name="Freeform 208">
                    <a:extLst>
                      <a:ext uri="{FF2B5EF4-FFF2-40B4-BE49-F238E27FC236}">
                        <a16:creationId xmlns:a16="http://schemas.microsoft.com/office/drawing/2014/main" id="{65B5CDDF-6B7D-4045-9745-C595892BD103}"/>
                      </a:ext>
                    </a:extLst>
                  </p:cNvPr>
                  <p:cNvSpPr>
                    <a:spLocks/>
                  </p:cNvSpPr>
                  <p:nvPr/>
                </p:nvSpPr>
                <p:spPr bwMode="auto">
                  <a:xfrm>
                    <a:off x="2224" y="3854"/>
                    <a:ext cx="317" cy="20"/>
                  </a:xfrm>
                  <a:custGeom>
                    <a:avLst/>
                    <a:gdLst>
                      <a:gd name="T0" fmla="*/ 0 w 317"/>
                      <a:gd name="T1" fmla="*/ 10 h 20"/>
                      <a:gd name="T2" fmla="*/ 16 w 317"/>
                      <a:gd name="T3" fmla="*/ 0 h 20"/>
                      <a:gd name="T4" fmla="*/ 316 w 317"/>
                      <a:gd name="T5" fmla="*/ 8 h 20"/>
                      <a:gd name="T6" fmla="*/ 316 w 317"/>
                      <a:gd name="T7" fmla="*/ 19 h 20"/>
                      <a:gd name="T8" fmla="*/ 0 w 317"/>
                      <a:gd name="T9" fmla="*/ 10 h 20"/>
                      <a:gd name="T10" fmla="*/ 0 60000 65536"/>
                      <a:gd name="T11" fmla="*/ 0 60000 65536"/>
                      <a:gd name="T12" fmla="*/ 0 60000 65536"/>
                      <a:gd name="T13" fmla="*/ 0 60000 65536"/>
                      <a:gd name="T14" fmla="*/ 0 60000 65536"/>
                      <a:gd name="T15" fmla="*/ 0 w 317"/>
                      <a:gd name="T16" fmla="*/ 0 h 20"/>
                      <a:gd name="T17" fmla="*/ 317 w 317"/>
                      <a:gd name="T18" fmla="*/ 20 h 20"/>
                    </a:gdLst>
                    <a:ahLst/>
                    <a:cxnLst>
                      <a:cxn ang="T10">
                        <a:pos x="T0" y="T1"/>
                      </a:cxn>
                      <a:cxn ang="T11">
                        <a:pos x="T2" y="T3"/>
                      </a:cxn>
                      <a:cxn ang="T12">
                        <a:pos x="T4" y="T5"/>
                      </a:cxn>
                      <a:cxn ang="T13">
                        <a:pos x="T6" y="T7"/>
                      </a:cxn>
                      <a:cxn ang="T14">
                        <a:pos x="T8" y="T9"/>
                      </a:cxn>
                    </a:cxnLst>
                    <a:rect l="T15" t="T16" r="T17" b="T18"/>
                    <a:pathLst>
                      <a:path w="317" h="20">
                        <a:moveTo>
                          <a:pt x="0" y="10"/>
                        </a:moveTo>
                        <a:lnTo>
                          <a:pt x="16" y="0"/>
                        </a:lnTo>
                        <a:lnTo>
                          <a:pt x="316" y="8"/>
                        </a:lnTo>
                        <a:lnTo>
                          <a:pt x="316" y="19"/>
                        </a:lnTo>
                        <a:lnTo>
                          <a:pt x="0" y="10"/>
                        </a:lnTo>
                      </a:path>
                    </a:pathLst>
                  </a:custGeom>
                  <a:solidFill>
                    <a:srgbClr val="808080"/>
                  </a:solidFill>
                  <a:ln w="12700" cap="rnd">
                    <a:solidFill>
                      <a:srgbClr val="000000"/>
                    </a:solidFill>
                    <a:round/>
                    <a:headEnd/>
                    <a:tailEnd/>
                  </a:ln>
                </p:spPr>
                <p:txBody>
                  <a:bodyPr/>
                  <a:lstStyle/>
                  <a:p>
                    <a:endParaRPr lang="nl-BE"/>
                  </a:p>
                </p:txBody>
              </p:sp>
              <p:sp>
                <p:nvSpPr>
                  <p:cNvPr id="20" name="Freeform 209">
                    <a:extLst>
                      <a:ext uri="{FF2B5EF4-FFF2-40B4-BE49-F238E27FC236}">
                        <a16:creationId xmlns:a16="http://schemas.microsoft.com/office/drawing/2014/main" id="{AA9E0027-7574-4914-922D-5E95F410731D}"/>
                      </a:ext>
                    </a:extLst>
                  </p:cNvPr>
                  <p:cNvSpPr>
                    <a:spLocks/>
                  </p:cNvSpPr>
                  <p:nvPr/>
                </p:nvSpPr>
                <p:spPr bwMode="auto">
                  <a:xfrm>
                    <a:off x="2577" y="3799"/>
                    <a:ext cx="18" cy="77"/>
                  </a:xfrm>
                  <a:custGeom>
                    <a:avLst/>
                    <a:gdLst>
                      <a:gd name="T0" fmla="*/ 0 w 18"/>
                      <a:gd name="T1" fmla="*/ 0 h 77"/>
                      <a:gd name="T2" fmla="*/ 17 w 18"/>
                      <a:gd name="T3" fmla="*/ 0 h 77"/>
                      <a:gd name="T4" fmla="*/ 17 w 18"/>
                      <a:gd name="T5" fmla="*/ 66 h 77"/>
                      <a:gd name="T6" fmla="*/ 0 w 18"/>
                      <a:gd name="T7" fmla="*/ 76 h 77"/>
                      <a:gd name="T8" fmla="*/ 0 w 18"/>
                      <a:gd name="T9" fmla="*/ 0 h 77"/>
                      <a:gd name="T10" fmla="*/ 0 60000 65536"/>
                      <a:gd name="T11" fmla="*/ 0 60000 65536"/>
                      <a:gd name="T12" fmla="*/ 0 60000 65536"/>
                      <a:gd name="T13" fmla="*/ 0 60000 65536"/>
                      <a:gd name="T14" fmla="*/ 0 60000 65536"/>
                      <a:gd name="T15" fmla="*/ 0 w 18"/>
                      <a:gd name="T16" fmla="*/ 0 h 77"/>
                      <a:gd name="T17" fmla="*/ 18 w 18"/>
                      <a:gd name="T18" fmla="*/ 77 h 77"/>
                    </a:gdLst>
                    <a:ahLst/>
                    <a:cxnLst>
                      <a:cxn ang="T10">
                        <a:pos x="T0" y="T1"/>
                      </a:cxn>
                      <a:cxn ang="T11">
                        <a:pos x="T2" y="T3"/>
                      </a:cxn>
                      <a:cxn ang="T12">
                        <a:pos x="T4" y="T5"/>
                      </a:cxn>
                      <a:cxn ang="T13">
                        <a:pos x="T6" y="T7"/>
                      </a:cxn>
                      <a:cxn ang="T14">
                        <a:pos x="T8" y="T9"/>
                      </a:cxn>
                    </a:cxnLst>
                    <a:rect l="T15" t="T16" r="T17" b="T18"/>
                    <a:pathLst>
                      <a:path w="18" h="77">
                        <a:moveTo>
                          <a:pt x="0" y="0"/>
                        </a:moveTo>
                        <a:lnTo>
                          <a:pt x="17" y="0"/>
                        </a:lnTo>
                        <a:lnTo>
                          <a:pt x="17" y="66"/>
                        </a:lnTo>
                        <a:lnTo>
                          <a:pt x="0" y="76"/>
                        </a:lnTo>
                        <a:lnTo>
                          <a:pt x="0" y="0"/>
                        </a:lnTo>
                      </a:path>
                    </a:pathLst>
                  </a:custGeom>
                  <a:solidFill>
                    <a:srgbClr val="606060"/>
                  </a:solidFill>
                  <a:ln w="12700" cap="rnd">
                    <a:solidFill>
                      <a:srgbClr val="000000"/>
                    </a:solidFill>
                    <a:round/>
                    <a:headEnd/>
                    <a:tailEnd/>
                  </a:ln>
                </p:spPr>
                <p:txBody>
                  <a:bodyPr/>
                  <a:lstStyle/>
                  <a:p>
                    <a:endParaRPr lang="nl-BE"/>
                  </a:p>
                </p:txBody>
              </p:sp>
              <p:sp>
                <p:nvSpPr>
                  <p:cNvPr id="21" name="Freeform 210">
                    <a:extLst>
                      <a:ext uri="{FF2B5EF4-FFF2-40B4-BE49-F238E27FC236}">
                        <a16:creationId xmlns:a16="http://schemas.microsoft.com/office/drawing/2014/main" id="{5579E863-4951-4EFB-A0C8-149B8D067906}"/>
                      </a:ext>
                    </a:extLst>
                  </p:cNvPr>
                  <p:cNvSpPr>
                    <a:spLocks/>
                  </p:cNvSpPr>
                  <p:nvPr/>
                </p:nvSpPr>
                <p:spPr bwMode="auto">
                  <a:xfrm>
                    <a:off x="2578" y="3864"/>
                    <a:ext cx="94" cy="13"/>
                  </a:xfrm>
                  <a:custGeom>
                    <a:avLst/>
                    <a:gdLst>
                      <a:gd name="T0" fmla="*/ 0 w 94"/>
                      <a:gd name="T1" fmla="*/ 11 h 13"/>
                      <a:gd name="T2" fmla="*/ 16 w 94"/>
                      <a:gd name="T3" fmla="*/ 0 h 13"/>
                      <a:gd name="T4" fmla="*/ 93 w 94"/>
                      <a:gd name="T5" fmla="*/ 2 h 13"/>
                      <a:gd name="T6" fmla="*/ 76 w 94"/>
                      <a:gd name="T7" fmla="*/ 12 h 13"/>
                      <a:gd name="T8" fmla="*/ 0 w 94"/>
                      <a:gd name="T9" fmla="*/ 11 h 13"/>
                      <a:gd name="T10" fmla="*/ 0 60000 65536"/>
                      <a:gd name="T11" fmla="*/ 0 60000 65536"/>
                      <a:gd name="T12" fmla="*/ 0 60000 65536"/>
                      <a:gd name="T13" fmla="*/ 0 60000 65536"/>
                      <a:gd name="T14" fmla="*/ 0 60000 65536"/>
                      <a:gd name="T15" fmla="*/ 0 w 94"/>
                      <a:gd name="T16" fmla="*/ 0 h 13"/>
                      <a:gd name="T17" fmla="*/ 94 w 94"/>
                      <a:gd name="T18" fmla="*/ 13 h 13"/>
                    </a:gdLst>
                    <a:ahLst/>
                    <a:cxnLst>
                      <a:cxn ang="T10">
                        <a:pos x="T0" y="T1"/>
                      </a:cxn>
                      <a:cxn ang="T11">
                        <a:pos x="T2" y="T3"/>
                      </a:cxn>
                      <a:cxn ang="T12">
                        <a:pos x="T4" y="T5"/>
                      </a:cxn>
                      <a:cxn ang="T13">
                        <a:pos x="T6" y="T7"/>
                      </a:cxn>
                      <a:cxn ang="T14">
                        <a:pos x="T8" y="T9"/>
                      </a:cxn>
                    </a:cxnLst>
                    <a:rect l="T15" t="T16" r="T17" b="T18"/>
                    <a:pathLst>
                      <a:path w="94" h="13">
                        <a:moveTo>
                          <a:pt x="0" y="11"/>
                        </a:moveTo>
                        <a:lnTo>
                          <a:pt x="16" y="0"/>
                        </a:lnTo>
                        <a:lnTo>
                          <a:pt x="93" y="2"/>
                        </a:lnTo>
                        <a:lnTo>
                          <a:pt x="76" y="12"/>
                        </a:lnTo>
                        <a:lnTo>
                          <a:pt x="0" y="11"/>
                        </a:lnTo>
                      </a:path>
                    </a:pathLst>
                  </a:custGeom>
                  <a:solidFill>
                    <a:srgbClr val="808080"/>
                  </a:solidFill>
                  <a:ln w="12700" cap="rnd">
                    <a:solidFill>
                      <a:srgbClr val="000000"/>
                    </a:solidFill>
                    <a:round/>
                    <a:headEnd/>
                    <a:tailEnd/>
                  </a:ln>
                </p:spPr>
                <p:txBody>
                  <a:bodyPr/>
                  <a:lstStyle/>
                  <a:p>
                    <a:endParaRPr lang="nl-BE"/>
                  </a:p>
                </p:txBody>
              </p:sp>
              <p:sp>
                <p:nvSpPr>
                  <p:cNvPr id="22" name="Freeform 211">
                    <a:extLst>
                      <a:ext uri="{FF2B5EF4-FFF2-40B4-BE49-F238E27FC236}">
                        <a16:creationId xmlns:a16="http://schemas.microsoft.com/office/drawing/2014/main" id="{817D610F-A9DC-4893-BE3B-19042FC3DF8A}"/>
                      </a:ext>
                    </a:extLst>
                  </p:cNvPr>
                  <p:cNvSpPr>
                    <a:spLocks/>
                  </p:cNvSpPr>
                  <p:nvPr/>
                </p:nvSpPr>
                <p:spPr bwMode="auto">
                  <a:xfrm>
                    <a:off x="2653" y="3866"/>
                    <a:ext cx="19" cy="69"/>
                  </a:xfrm>
                  <a:custGeom>
                    <a:avLst/>
                    <a:gdLst>
                      <a:gd name="T0" fmla="*/ 18 w 19"/>
                      <a:gd name="T1" fmla="*/ 0 h 69"/>
                      <a:gd name="T2" fmla="*/ 0 w 19"/>
                      <a:gd name="T3" fmla="*/ 11 h 69"/>
                      <a:gd name="T4" fmla="*/ 0 w 19"/>
                      <a:gd name="T5" fmla="*/ 68 h 69"/>
                      <a:gd name="T6" fmla="*/ 18 w 19"/>
                      <a:gd name="T7" fmla="*/ 55 h 69"/>
                      <a:gd name="T8" fmla="*/ 18 w 19"/>
                      <a:gd name="T9" fmla="*/ 0 h 69"/>
                      <a:gd name="T10" fmla="*/ 0 60000 65536"/>
                      <a:gd name="T11" fmla="*/ 0 60000 65536"/>
                      <a:gd name="T12" fmla="*/ 0 60000 65536"/>
                      <a:gd name="T13" fmla="*/ 0 60000 65536"/>
                      <a:gd name="T14" fmla="*/ 0 60000 65536"/>
                      <a:gd name="T15" fmla="*/ 0 w 19"/>
                      <a:gd name="T16" fmla="*/ 0 h 69"/>
                      <a:gd name="T17" fmla="*/ 19 w 19"/>
                      <a:gd name="T18" fmla="*/ 69 h 69"/>
                    </a:gdLst>
                    <a:ahLst/>
                    <a:cxnLst>
                      <a:cxn ang="T10">
                        <a:pos x="T0" y="T1"/>
                      </a:cxn>
                      <a:cxn ang="T11">
                        <a:pos x="T2" y="T3"/>
                      </a:cxn>
                      <a:cxn ang="T12">
                        <a:pos x="T4" y="T5"/>
                      </a:cxn>
                      <a:cxn ang="T13">
                        <a:pos x="T6" y="T7"/>
                      </a:cxn>
                      <a:cxn ang="T14">
                        <a:pos x="T8" y="T9"/>
                      </a:cxn>
                    </a:cxnLst>
                    <a:rect l="T15" t="T16" r="T17" b="T18"/>
                    <a:pathLst>
                      <a:path w="19" h="69">
                        <a:moveTo>
                          <a:pt x="18" y="0"/>
                        </a:moveTo>
                        <a:lnTo>
                          <a:pt x="0" y="11"/>
                        </a:lnTo>
                        <a:lnTo>
                          <a:pt x="0" y="68"/>
                        </a:lnTo>
                        <a:lnTo>
                          <a:pt x="18" y="55"/>
                        </a:lnTo>
                        <a:lnTo>
                          <a:pt x="18" y="0"/>
                        </a:lnTo>
                      </a:path>
                    </a:pathLst>
                  </a:custGeom>
                  <a:solidFill>
                    <a:srgbClr val="606060"/>
                  </a:solidFill>
                  <a:ln w="12700" cap="rnd">
                    <a:solidFill>
                      <a:srgbClr val="000000"/>
                    </a:solidFill>
                    <a:round/>
                    <a:headEnd/>
                    <a:tailEnd/>
                  </a:ln>
                </p:spPr>
                <p:txBody>
                  <a:bodyPr/>
                  <a:lstStyle/>
                  <a:p>
                    <a:endParaRPr lang="nl-BE"/>
                  </a:p>
                </p:txBody>
              </p:sp>
            </p:grpSp>
          </p:grpSp>
        </p:grpSp>
      </p:grpSp>
    </p:spTree>
    <p:extLst>
      <p:ext uri="{BB962C8B-B14F-4D97-AF65-F5344CB8AC3E}">
        <p14:creationId xmlns:p14="http://schemas.microsoft.com/office/powerpoint/2010/main" val="29007832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D87A2-223B-4797-ADD5-7F2D6BC9E6EC}"/>
              </a:ext>
            </a:extLst>
          </p:cNvPr>
          <p:cNvSpPr>
            <a:spLocks noGrp="1"/>
          </p:cNvSpPr>
          <p:nvPr>
            <p:ph type="title"/>
          </p:nvPr>
        </p:nvSpPr>
        <p:spPr/>
        <p:txBody>
          <a:bodyPr>
            <a:normAutofit/>
          </a:bodyPr>
          <a:lstStyle/>
          <a:p>
            <a:r>
              <a:rPr lang="nl-BE" sz="3600" dirty="0" err="1"/>
              <a:t>Matières</a:t>
            </a:r>
            <a:r>
              <a:rPr lang="nl-BE" sz="3600" dirty="0"/>
              <a:t> premières – </a:t>
            </a:r>
            <a:r>
              <a:rPr lang="nl-BE" sz="3600" dirty="0" err="1"/>
              <a:t>produits</a:t>
            </a:r>
            <a:r>
              <a:rPr lang="nl-BE" sz="3600" dirty="0"/>
              <a:t> </a:t>
            </a:r>
            <a:r>
              <a:rPr lang="nl-BE" sz="3600" dirty="0" err="1"/>
              <a:t>finis</a:t>
            </a:r>
            <a:r>
              <a:rPr lang="nl-BE" sz="3600" dirty="0"/>
              <a:t> - </a:t>
            </a:r>
            <a:r>
              <a:rPr lang="nl-BE" sz="3600" dirty="0" err="1"/>
              <a:t>ingrédients</a:t>
            </a:r>
            <a:endParaRPr lang="nl-BE" sz="3600" dirty="0"/>
          </a:p>
        </p:txBody>
      </p:sp>
      <p:sp>
        <p:nvSpPr>
          <p:cNvPr id="3" name="Content Placeholder 2">
            <a:extLst>
              <a:ext uri="{FF2B5EF4-FFF2-40B4-BE49-F238E27FC236}">
                <a16:creationId xmlns:a16="http://schemas.microsoft.com/office/drawing/2014/main" id="{99AE82AF-C12C-4769-9D44-4B3C1FBBF5BD}"/>
              </a:ext>
            </a:extLst>
          </p:cNvPr>
          <p:cNvSpPr>
            <a:spLocks noGrp="1"/>
          </p:cNvSpPr>
          <p:nvPr>
            <p:ph idx="1"/>
          </p:nvPr>
        </p:nvSpPr>
        <p:spPr/>
        <p:txBody>
          <a:bodyPr>
            <a:normAutofit fontScale="85000" lnSpcReduction="20000"/>
          </a:bodyPr>
          <a:lstStyle/>
          <a:p>
            <a:pPr marL="0" indent="0">
              <a:buNone/>
            </a:pPr>
            <a:r>
              <a:rPr lang="nl-BE" dirty="0">
                <a:solidFill>
                  <a:srgbClr val="7030A0"/>
                </a:solidFill>
              </a:rPr>
              <a:t>Contrôler systématiquement, de </a:t>
            </a:r>
            <a:r>
              <a:rPr lang="nl-BE" dirty="0" err="1">
                <a:solidFill>
                  <a:srgbClr val="7030A0"/>
                </a:solidFill>
              </a:rPr>
              <a:t>manière</a:t>
            </a:r>
            <a:r>
              <a:rPr lang="nl-BE" dirty="0">
                <a:solidFill>
                  <a:srgbClr val="7030A0"/>
                </a:solidFill>
              </a:rPr>
              <a:t> </a:t>
            </a:r>
            <a:r>
              <a:rPr lang="nl-BE" dirty="0" err="1">
                <a:solidFill>
                  <a:srgbClr val="7030A0"/>
                </a:solidFill>
              </a:rPr>
              <a:t>visuelle</a:t>
            </a:r>
            <a:r>
              <a:rPr lang="nl-BE" dirty="0">
                <a:solidFill>
                  <a:srgbClr val="7030A0"/>
                </a:solidFill>
              </a:rPr>
              <a:t>, toutes les marchandises :</a:t>
            </a:r>
          </a:p>
          <a:p>
            <a:r>
              <a:rPr lang="nl-BE" dirty="0"/>
              <a:t>Si </a:t>
            </a:r>
            <a:r>
              <a:rPr lang="nl-BE" dirty="0" err="1"/>
              <a:t>hygiène</a:t>
            </a:r>
            <a:r>
              <a:rPr lang="nl-BE" dirty="0"/>
              <a:t> du fournisseur et du moyen de transport </a:t>
            </a:r>
            <a:r>
              <a:rPr lang="nl-BE" dirty="0" err="1"/>
              <a:t>insatisfaisante</a:t>
            </a:r>
            <a:endParaRPr lang="nl-BE" dirty="0"/>
          </a:p>
          <a:p>
            <a:r>
              <a:rPr lang="nl-BE" dirty="0"/>
              <a:t>Si emballage ouvert, déchiré, abîmé, </a:t>
            </a:r>
            <a:r>
              <a:rPr lang="nl-BE" dirty="0" err="1"/>
              <a:t>sali</a:t>
            </a:r>
            <a:r>
              <a:rPr lang="nl-BE" dirty="0"/>
              <a:t>, troué, ...</a:t>
            </a:r>
          </a:p>
          <a:p>
            <a:r>
              <a:rPr lang="nl-BE" dirty="0"/>
              <a:t>Si </a:t>
            </a:r>
            <a:r>
              <a:rPr lang="nl-BE" dirty="0" err="1"/>
              <a:t>défaut</a:t>
            </a:r>
            <a:r>
              <a:rPr lang="nl-BE" dirty="0"/>
              <a:t> de couleur, aspect anormal, odeur désagréable</a:t>
            </a:r>
          </a:p>
          <a:p>
            <a:r>
              <a:rPr lang="nl-BE" dirty="0"/>
              <a:t>Si absence d’étiquette ou étiquette non conforme</a:t>
            </a:r>
          </a:p>
          <a:p>
            <a:r>
              <a:rPr lang="nl-BE" dirty="0"/>
              <a:t>Si </a:t>
            </a:r>
            <a:r>
              <a:rPr lang="nl-BE" dirty="0" err="1"/>
              <a:t>température</a:t>
            </a:r>
            <a:r>
              <a:rPr lang="nl-BE" dirty="0"/>
              <a:t> ou date de </a:t>
            </a:r>
            <a:r>
              <a:rPr lang="nl-BE" dirty="0" err="1"/>
              <a:t>péremption</a:t>
            </a:r>
            <a:r>
              <a:rPr lang="nl-BE" dirty="0"/>
              <a:t> </a:t>
            </a:r>
            <a:r>
              <a:rPr lang="nl-BE" dirty="0" err="1"/>
              <a:t>dépassées</a:t>
            </a:r>
            <a:endParaRPr lang="nl-BE" dirty="0"/>
          </a:p>
          <a:p>
            <a:r>
              <a:rPr lang="nl-BE" dirty="0"/>
              <a:t>Si </a:t>
            </a:r>
            <a:r>
              <a:rPr lang="nl-BE" dirty="0" err="1"/>
              <a:t>tout</a:t>
            </a:r>
            <a:r>
              <a:rPr lang="nl-BE" dirty="0"/>
              <a:t> </a:t>
            </a:r>
            <a:r>
              <a:rPr lang="nl-BE" dirty="0" err="1"/>
              <a:t>autre</a:t>
            </a:r>
            <a:r>
              <a:rPr lang="nl-BE" dirty="0"/>
              <a:t> “non-</a:t>
            </a:r>
            <a:r>
              <a:rPr lang="nl-BE" dirty="0" err="1"/>
              <a:t>conformité</a:t>
            </a:r>
            <a:r>
              <a:rPr lang="nl-BE" dirty="0"/>
              <a:t>” </a:t>
            </a:r>
            <a:r>
              <a:rPr lang="nl-BE" dirty="0" err="1"/>
              <a:t>est</a:t>
            </a:r>
            <a:r>
              <a:rPr lang="nl-BE" dirty="0"/>
              <a:t> </a:t>
            </a:r>
            <a:r>
              <a:rPr lang="nl-BE" dirty="0" err="1"/>
              <a:t>constatée</a:t>
            </a:r>
            <a:endParaRPr lang="nl-BE" dirty="0"/>
          </a:p>
          <a:p>
            <a:pPr marL="0" indent="0">
              <a:buNone/>
            </a:pPr>
            <a:endParaRPr lang="nl-BE" dirty="0"/>
          </a:p>
          <a:p>
            <a:pPr marL="0" indent="0">
              <a:buNone/>
            </a:pPr>
            <a:r>
              <a:rPr lang="nl-BE" dirty="0">
                <a:solidFill>
                  <a:srgbClr val="FF0000"/>
                </a:solidFill>
                <a:sym typeface="Wingdings" panose="05000000000000000000" pitchFamily="2" charset="2"/>
              </a:rPr>
              <a:t> </a:t>
            </a:r>
            <a:r>
              <a:rPr lang="nl-BE" dirty="0" err="1">
                <a:solidFill>
                  <a:srgbClr val="FF0000"/>
                </a:solidFill>
              </a:rPr>
              <a:t>Refuser</a:t>
            </a:r>
            <a:r>
              <a:rPr lang="nl-BE" dirty="0">
                <a:solidFill>
                  <a:srgbClr val="FF0000"/>
                </a:solidFill>
              </a:rPr>
              <a:t> les </a:t>
            </a:r>
            <a:r>
              <a:rPr lang="nl-BE" dirty="0" err="1">
                <a:solidFill>
                  <a:srgbClr val="FF0000"/>
                </a:solidFill>
              </a:rPr>
              <a:t>produits</a:t>
            </a:r>
            <a:r>
              <a:rPr lang="nl-BE" dirty="0">
                <a:solidFill>
                  <a:srgbClr val="FF0000"/>
                </a:solidFill>
              </a:rPr>
              <a:t> non </a:t>
            </a:r>
            <a:r>
              <a:rPr lang="nl-BE" dirty="0" err="1">
                <a:solidFill>
                  <a:srgbClr val="FF0000"/>
                </a:solidFill>
              </a:rPr>
              <a:t>conformes</a:t>
            </a:r>
            <a:r>
              <a:rPr lang="nl-BE" dirty="0">
                <a:solidFill>
                  <a:srgbClr val="FF0000"/>
                </a:solidFill>
              </a:rPr>
              <a:t> !</a:t>
            </a:r>
            <a:br>
              <a:rPr lang="nl-BE" dirty="0">
                <a:solidFill>
                  <a:srgbClr val="FF0000"/>
                </a:solidFill>
              </a:rPr>
            </a:br>
            <a:br>
              <a:rPr lang="nl-BE" dirty="0">
                <a:solidFill>
                  <a:srgbClr val="FF0000"/>
                </a:solidFill>
              </a:rPr>
            </a:br>
            <a:r>
              <a:rPr lang="nl-BE" dirty="0">
                <a:solidFill>
                  <a:srgbClr val="0070C0"/>
                </a:solidFill>
              </a:rPr>
              <a:t>Et compléter </a:t>
            </a:r>
            <a:r>
              <a:rPr lang="nl-BE" dirty="0" err="1">
                <a:solidFill>
                  <a:srgbClr val="0070C0"/>
                </a:solidFill>
              </a:rPr>
              <a:t>un</a:t>
            </a:r>
            <a:r>
              <a:rPr lang="nl-BE" dirty="0">
                <a:solidFill>
                  <a:srgbClr val="0070C0"/>
                </a:solidFill>
              </a:rPr>
              <a:t> document de non-</a:t>
            </a:r>
            <a:r>
              <a:rPr lang="nl-BE" dirty="0" err="1">
                <a:solidFill>
                  <a:srgbClr val="0070C0"/>
                </a:solidFill>
              </a:rPr>
              <a:t>conformité</a:t>
            </a:r>
            <a:endParaRPr lang="nl-BE" dirty="0">
              <a:solidFill>
                <a:srgbClr val="0070C0"/>
              </a:solidFill>
            </a:endParaRPr>
          </a:p>
        </p:txBody>
      </p:sp>
    </p:spTree>
    <p:extLst>
      <p:ext uri="{BB962C8B-B14F-4D97-AF65-F5344CB8AC3E}">
        <p14:creationId xmlns:p14="http://schemas.microsoft.com/office/powerpoint/2010/main" val="3013789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15AD4-438B-4ECF-82E0-AA6FCAF0EDE7}"/>
              </a:ext>
            </a:extLst>
          </p:cNvPr>
          <p:cNvSpPr>
            <a:spLocks noGrp="1"/>
          </p:cNvSpPr>
          <p:nvPr>
            <p:ph type="title"/>
          </p:nvPr>
        </p:nvSpPr>
        <p:spPr/>
        <p:txBody>
          <a:bodyPr>
            <a:normAutofit/>
          </a:bodyPr>
          <a:lstStyle/>
          <a:p>
            <a:r>
              <a:rPr lang="nl-BE" sz="4000" dirty="0"/>
              <a:t>Stockage</a:t>
            </a:r>
          </a:p>
        </p:txBody>
      </p:sp>
      <p:sp>
        <p:nvSpPr>
          <p:cNvPr id="3" name="Content Placeholder 2">
            <a:extLst>
              <a:ext uri="{FF2B5EF4-FFF2-40B4-BE49-F238E27FC236}">
                <a16:creationId xmlns:a16="http://schemas.microsoft.com/office/drawing/2014/main" id="{1E7F58A1-1ABA-46E4-AEB4-E51ABB0630D8}"/>
              </a:ext>
            </a:extLst>
          </p:cNvPr>
          <p:cNvSpPr>
            <a:spLocks noGrp="1"/>
          </p:cNvSpPr>
          <p:nvPr>
            <p:ph idx="1"/>
          </p:nvPr>
        </p:nvSpPr>
        <p:spPr/>
        <p:txBody>
          <a:bodyPr>
            <a:normAutofit fontScale="85000" lnSpcReduction="20000"/>
          </a:bodyPr>
          <a:lstStyle/>
          <a:p>
            <a:pPr marL="0" indent="0">
              <a:buNone/>
            </a:pPr>
            <a:r>
              <a:rPr lang="nl-BE" dirty="0">
                <a:solidFill>
                  <a:srgbClr val="00B050"/>
                </a:solidFill>
              </a:rPr>
              <a:t>Aspects généraux du stockage :</a:t>
            </a:r>
          </a:p>
          <a:p>
            <a:r>
              <a:rPr lang="nl-BE" dirty="0" err="1"/>
              <a:t>local</a:t>
            </a:r>
            <a:r>
              <a:rPr lang="nl-BE" dirty="0"/>
              <a:t> </a:t>
            </a:r>
            <a:r>
              <a:rPr lang="nl-BE" dirty="0" err="1"/>
              <a:t>spécifique</a:t>
            </a:r>
            <a:endParaRPr lang="nl-BE" dirty="0"/>
          </a:p>
          <a:p>
            <a:r>
              <a:rPr lang="nl-BE" dirty="0" err="1"/>
              <a:t>entreposage</a:t>
            </a:r>
            <a:r>
              <a:rPr lang="nl-BE" dirty="0"/>
              <a:t> </a:t>
            </a:r>
            <a:r>
              <a:rPr lang="nl-BE" dirty="0" err="1"/>
              <a:t>sur</a:t>
            </a:r>
            <a:r>
              <a:rPr lang="nl-BE" dirty="0"/>
              <a:t> les étagères : </a:t>
            </a:r>
            <a:r>
              <a:rPr lang="nl-BE" dirty="0" err="1"/>
              <a:t>le</a:t>
            </a:r>
            <a:r>
              <a:rPr lang="nl-BE" dirty="0"/>
              <a:t> plus </a:t>
            </a:r>
            <a:r>
              <a:rPr lang="nl-BE" dirty="0" err="1"/>
              <a:t>propre</a:t>
            </a:r>
            <a:r>
              <a:rPr lang="nl-BE" dirty="0"/>
              <a:t> au-</a:t>
            </a:r>
            <a:r>
              <a:rPr lang="nl-BE" dirty="0" err="1"/>
              <a:t>dessus</a:t>
            </a:r>
            <a:r>
              <a:rPr lang="nl-BE" dirty="0"/>
              <a:t>, </a:t>
            </a:r>
            <a:r>
              <a:rPr lang="nl-BE" dirty="0" err="1"/>
              <a:t>le</a:t>
            </a:r>
            <a:r>
              <a:rPr lang="nl-BE" dirty="0"/>
              <a:t> plus sale (</a:t>
            </a:r>
            <a:r>
              <a:rPr lang="nl-BE" dirty="0" err="1"/>
              <a:t>cartons</a:t>
            </a:r>
            <a:r>
              <a:rPr lang="nl-BE" dirty="0"/>
              <a:t>, ...) en-dessous</a:t>
            </a:r>
          </a:p>
          <a:p>
            <a:r>
              <a:rPr lang="nl-BE" dirty="0"/>
              <a:t>ne rien poser directement au sol ni </a:t>
            </a:r>
            <a:r>
              <a:rPr lang="nl-BE" dirty="0" err="1"/>
              <a:t>contre</a:t>
            </a:r>
            <a:r>
              <a:rPr lang="nl-BE" dirty="0"/>
              <a:t> les </a:t>
            </a:r>
            <a:r>
              <a:rPr lang="nl-BE" dirty="0" err="1"/>
              <a:t>murs</a:t>
            </a:r>
            <a:r>
              <a:rPr lang="nl-BE" dirty="0"/>
              <a:t> (min 30 cm)</a:t>
            </a:r>
          </a:p>
          <a:p>
            <a:r>
              <a:rPr lang="nl-BE" dirty="0"/>
              <a:t>recouvrir les </a:t>
            </a:r>
            <a:r>
              <a:rPr lang="nl-BE" dirty="0" err="1"/>
              <a:t>produits</a:t>
            </a:r>
            <a:endParaRPr lang="nl-BE" dirty="0"/>
          </a:p>
          <a:p>
            <a:r>
              <a:rPr lang="nl-BE" dirty="0" err="1"/>
              <a:t>Tous</a:t>
            </a:r>
            <a:r>
              <a:rPr lang="nl-BE" dirty="0"/>
              <a:t> les </a:t>
            </a:r>
            <a:r>
              <a:rPr lang="nl-BE" dirty="0" err="1"/>
              <a:t>produits</a:t>
            </a:r>
            <a:r>
              <a:rPr lang="nl-BE" dirty="0"/>
              <a:t> / </a:t>
            </a:r>
            <a:r>
              <a:rPr lang="nl-BE" dirty="0" err="1"/>
              <a:t>palettes</a:t>
            </a:r>
            <a:r>
              <a:rPr lang="nl-BE" dirty="0"/>
              <a:t> </a:t>
            </a:r>
            <a:r>
              <a:rPr lang="nl-BE" dirty="0" err="1"/>
              <a:t>doivent</a:t>
            </a:r>
            <a:r>
              <a:rPr lang="nl-BE" dirty="0"/>
              <a:t> </a:t>
            </a:r>
            <a:r>
              <a:rPr lang="nl-BE" dirty="0" err="1"/>
              <a:t>être</a:t>
            </a:r>
            <a:r>
              <a:rPr lang="nl-BE" dirty="0"/>
              <a:t> </a:t>
            </a:r>
            <a:r>
              <a:rPr lang="nl-BE" dirty="0" err="1"/>
              <a:t>étiquettés</a:t>
            </a:r>
            <a:endParaRPr lang="nl-BE" dirty="0"/>
          </a:p>
          <a:p>
            <a:r>
              <a:rPr lang="nl-BE" dirty="0" err="1"/>
              <a:t>bien</a:t>
            </a:r>
            <a:r>
              <a:rPr lang="nl-BE" dirty="0"/>
              <a:t> </a:t>
            </a:r>
            <a:r>
              <a:rPr lang="nl-BE" dirty="0" err="1"/>
              <a:t>aérer</a:t>
            </a:r>
            <a:endParaRPr lang="nl-BE" dirty="0"/>
          </a:p>
          <a:p>
            <a:r>
              <a:rPr lang="nl-BE" dirty="0" err="1"/>
              <a:t>entreposer</a:t>
            </a:r>
            <a:r>
              <a:rPr lang="nl-BE" dirty="0"/>
              <a:t> à </a:t>
            </a:r>
            <a:r>
              <a:rPr lang="nl-BE" dirty="0" err="1"/>
              <a:t>l’abri</a:t>
            </a:r>
            <a:r>
              <a:rPr lang="nl-BE" dirty="0"/>
              <a:t> de </a:t>
            </a:r>
            <a:r>
              <a:rPr lang="nl-BE" dirty="0" err="1"/>
              <a:t>l’humidité</a:t>
            </a:r>
            <a:r>
              <a:rPr lang="nl-BE" dirty="0"/>
              <a:t> (</a:t>
            </a:r>
            <a:r>
              <a:rPr lang="nl-BE" dirty="0" err="1"/>
              <a:t>produits</a:t>
            </a:r>
            <a:r>
              <a:rPr lang="nl-BE" dirty="0"/>
              <a:t> </a:t>
            </a:r>
            <a:r>
              <a:rPr lang="nl-BE" dirty="0" err="1"/>
              <a:t>secs</a:t>
            </a:r>
            <a:r>
              <a:rPr lang="nl-BE" dirty="0"/>
              <a:t>)</a:t>
            </a:r>
          </a:p>
          <a:p>
            <a:r>
              <a:rPr lang="nl-BE" dirty="0" err="1"/>
              <a:t>éviter</a:t>
            </a:r>
            <a:r>
              <a:rPr lang="nl-BE" dirty="0"/>
              <a:t> les </a:t>
            </a:r>
            <a:r>
              <a:rPr lang="nl-BE" dirty="0" err="1"/>
              <a:t>trop</a:t>
            </a:r>
            <a:r>
              <a:rPr lang="nl-BE" dirty="0"/>
              <a:t> </a:t>
            </a:r>
            <a:r>
              <a:rPr lang="nl-BE" dirty="0" err="1"/>
              <a:t>grands</a:t>
            </a:r>
            <a:r>
              <a:rPr lang="nl-BE" dirty="0"/>
              <a:t> écarts de </a:t>
            </a:r>
            <a:r>
              <a:rPr lang="nl-BE" dirty="0" err="1"/>
              <a:t>température</a:t>
            </a:r>
            <a:endParaRPr lang="nl-BE" dirty="0"/>
          </a:p>
          <a:p>
            <a:r>
              <a:rPr lang="nl-BE" dirty="0"/>
              <a:t>stockage spécifique des allergènes</a:t>
            </a:r>
          </a:p>
        </p:txBody>
      </p:sp>
    </p:spTree>
    <p:extLst>
      <p:ext uri="{BB962C8B-B14F-4D97-AF65-F5344CB8AC3E}">
        <p14:creationId xmlns:p14="http://schemas.microsoft.com/office/powerpoint/2010/main" val="15206000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31CF0-E78A-474D-86C6-79AEF92CEF01}"/>
              </a:ext>
            </a:extLst>
          </p:cNvPr>
          <p:cNvSpPr>
            <a:spLocks noGrp="1"/>
          </p:cNvSpPr>
          <p:nvPr>
            <p:ph type="title"/>
          </p:nvPr>
        </p:nvSpPr>
        <p:spPr/>
        <p:txBody>
          <a:bodyPr>
            <a:normAutofit/>
          </a:bodyPr>
          <a:lstStyle/>
          <a:p>
            <a:r>
              <a:rPr lang="nl-BE" sz="4000" dirty="0" err="1"/>
              <a:t>Gestion</a:t>
            </a:r>
            <a:r>
              <a:rPr lang="nl-BE" sz="4000" dirty="0"/>
              <a:t> des stocks</a:t>
            </a:r>
          </a:p>
        </p:txBody>
      </p:sp>
      <p:sp>
        <p:nvSpPr>
          <p:cNvPr id="3" name="Content Placeholder 2">
            <a:extLst>
              <a:ext uri="{FF2B5EF4-FFF2-40B4-BE49-F238E27FC236}">
                <a16:creationId xmlns:a16="http://schemas.microsoft.com/office/drawing/2014/main" id="{5D16A6A3-2C0C-429F-A37D-1938C5D04766}"/>
              </a:ext>
            </a:extLst>
          </p:cNvPr>
          <p:cNvSpPr>
            <a:spLocks noGrp="1"/>
          </p:cNvSpPr>
          <p:nvPr>
            <p:ph idx="1"/>
          </p:nvPr>
        </p:nvSpPr>
        <p:spPr/>
        <p:txBody>
          <a:bodyPr/>
          <a:lstStyle/>
          <a:p>
            <a:r>
              <a:rPr lang="nl-BE" dirty="0">
                <a:solidFill>
                  <a:srgbClr val="7030A0"/>
                </a:solidFill>
              </a:rPr>
              <a:t>FIFO : First – In, First – Out: </a:t>
            </a:r>
            <a:br>
              <a:rPr lang="nl-BE" dirty="0"/>
            </a:br>
            <a:r>
              <a:rPr lang="nl-BE" dirty="0"/>
              <a:t>Si </a:t>
            </a:r>
            <a:r>
              <a:rPr lang="fr-FR" dirty="0"/>
              <a:t>vous devez choisir entre l’utilisation de silos, sacs, boîtes,… équivalents, choisissez les produits les plus proches de la date de péremption. </a:t>
            </a:r>
            <a:endParaRPr lang="nl-BE" dirty="0"/>
          </a:p>
          <a:p>
            <a:pPr lvl="1"/>
            <a:endParaRPr lang="nl-BE" dirty="0"/>
          </a:p>
          <a:p>
            <a:pPr marL="457200" lvl="1" indent="0">
              <a:buNone/>
            </a:pPr>
            <a:endParaRPr lang="fr-FR" dirty="0"/>
          </a:p>
          <a:p>
            <a:pPr marL="0" indent="0">
              <a:buNone/>
            </a:pPr>
            <a:endParaRPr lang="nl-BE" dirty="0"/>
          </a:p>
        </p:txBody>
      </p:sp>
    </p:spTree>
    <p:extLst>
      <p:ext uri="{BB962C8B-B14F-4D97-AF65-F5344CB8AC3E}">
        <p14:creationId xmlns:p14="http://schemas.microsoft.com/office/powerpoint/2010/main" val="21140215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31CF0-E78A-474D-86C6-79AEF92CEF01}"/>
              </a:ext>
            </a:extLst>
          </p:cNvPr>
          <p:cNvSpPr>
            <a:spLocks noGrp="1"/>
          </p:cNvSpPr>
          <p:nvPr>
            <p:ph type="title"/>
          </p:nvPr>
        </p:nvSpPr>
        <p:spPr/>
        <p:txBody>
          <a:bodyPr>
            <a:normAutofit/>
          </a:bodyPr>
          <a:lstStyle/>
          <a:p>
            <a:r>
              <a:rPr lang="nl-BE" sz="4000" dirty="0" err="1"/>
              <a:t>Chaîne</a:t>
            </a:r>
            <a:r>
              <a:rPr lang="nl-BE" sz="4000" dirty="0"/>
              <a:t> du </a:t>
            </a:r>
            <a:r>
              <a:rPr lang="nl-BE" sz="4000" dirty="0" err="1"/>
              <a:t>froid</a:t>
            </a:r>
            <a:endParaRPr lang="nl-BE" sz="4000" dirty="0"/>
          </a:p>
        </p:txBody>
      </p:sp>
      <p:sp>
        <p:nvSpPr>
          <p:cNvPr id="3" name="Content Placeholder 2">
            <a:extLst>
              <a:ext uri="{FF2B5EF4-FFF2-40B4-BE49-F238E27FC236}">
                <a16:creationId xmlns:a16="http://schemas.microsoft.com/office/drawing/2014/main" id="{5D16A6A3-2C0C-429F-A37D-1938C5D04766}"/>
              </a:ext>
            </a:extLst>
          </p:cNvPr>
          <p:cNvSpPr>
            <a:spLocks noGrp="1"/>
          </p:cNvSpPr>
          <p:nvPr>
            <p:ph idx="1"/>
          </p:nvPr>
        </p:nvSpPr>
        <p:spPr/>
        <p:txBody>
          <a:bodyPr/>
          <a:lstStyle/>
          <a:p>
            <a:pPr marL="0" indent="0">
              <a:buNone/>
            </a:pPr>
            <a:r>
              <a:rPr lang="nl-BE" dirty="0">
                <a:solidFill>
                  <a:srgbClr val="0070C0"/>
                </a:solidFill>
              </a:rPr>
              <a:t>Conservation réfrigérée :</a:t>
            </a:r>
          </a:p>
          <a:p>
            <a:r>
              <a:rPr lang="nl-BE" dirty="0"/>
              <a:t>conserver les produits sous </a:t>
            </a:r>
            <a:r>
              <a:rPr lang="nl-BE" dirty="0" err="1"/>
              <a:t>chaîne</a:t>
            </a:r>
            <a:r>
              <a:rPr lang="nl-BE" dirty="0"/>
              <a:t> du froid (T° spécifique fonction du </a:t>
            </a:r>
            <a:r>
              <a:rPr lang="nl-BE" dirty="0" err="1"/>
              <a:t>produit</a:t>
            </a:r>
            <a:r>
              <a:rPr lang="nl-BE" dirty="0"/>
              <a:t>) </a:t>
            </a:r>
            <a:r>
              <a:rPr lang="nl-BE" dirty="0" err="1"/>
              <a:t>tout</a:t>
            </a:r>
            <a:r>
              <a:rPr lang="nl-BE" dirty="0"/>
              <a:t> au long du </a:t>
            </a:r>
            <a:r>
              <a:rPr lang="nl-BE" dirty="0" err="1"/>
              <a:t>processus</a:t>
            </a:r>
            <a:r>
              <a:rPr lang="nl-BE" dirty="0"/>
              <a:t> (</a:t>
            </a:r>
            <a:r>
              <a:rPr lang="nl-BE" dirty="0" err="1"/>
              <a:t>fabrication</a:t>
            </a:r>
            <a:r>
              <a:rPr lang="nl-BE" dirty="0"/>
              <a:t>, stockage et </a:t>
            </a:r>
            <a:r>
              <a:rPr lang="nl-BE" dirty="0" err="1"/>
              <a:t>expédition</a:t>
            </a:r>
            <a:r>
              <a:rPr lang="nl-BE" dirty="0"/>
              <a:t>)</a:t>
            </a:r>
          </a:p>
          <a:p>
            <a:r>
              <a:rPr lang="nl-BE" dirty="0"/>
              <a:t>contrôler les températures</a:t>
            </a:r>
          </a:p>
          <a:p>
            <a:r>
              <a:rPr lang="fr-BE" dirty="0"/>
              <a:t>Méthode de travail : ne sortir de la chambre froide que les quantités nécessaires</a:t>
            </a:r>
            <a:endParaRPr lang="fr-FR" dirty="0"/>
          </a:p>
          <a:p>
            <a:pPr marL="0" indent="0">
              <a:buNone/>
            </a:pPr>
            <a:endParaRPr lang="nl-BE" dirty="0"/>
          </a:p>
        </p:txBody>
      </p:sp>
      <p:pic>
        <p:nvPicPr>
          <p:cNvPr id="4" name="Picture 3" descr="HI 145 part#1">
            <a:extLst>
              <a:ext uri="{FF2B5EF4-FFF2-40B4-BE49-F238E27FC236}">
                <a16:creationId xmlns:a16="http://schemas.microsoft.com/office/drawing/2014/main" id="{BC9514B1-C5A5-4003-9A14-F38A93BBF86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39032" y="5139230"/>
            <a:ext cx="1337109" cy="1304094"/>
          </a:xfrm>
          <a:prstGeom prst="rect">
            <a:avLst/>
          </a:prstGeom>
          <a:noFill/>
          <a:ln w="9525">
            <a:noFill/>
            <a:miter lim="800000"/>
            <a:headEnd/>
            <a:tailEnd/>
          </a:ln>
        </p:spPr>
      </p:pic>
      <p:pic>
        <p:nvPicPr>
          <p:cNvPr id="5" name="Picture 8" descr="Scan0021">
            <a:extLst>
              <a:ext uri="{FF2B5EF4-FFF2-40B4-BE49-F238E27FC236}">
                <a16:creationId xmlns:a16="http://schemas.microsoft.com/office/drawing/2014/main" id="{63B434F9-38F3-47C8-AC22-BFA301A9DB5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52000" y="4609298"/>
            <a:ext cx="1701800" cy="1589088"/>
          </a:xfrm>
          <a:prstGeom prst="rect">
            <a:avLst/>
          </a:prstGeom>
          <a:noFill/>
          <a:ln w="9525">
            <a:noFill/>
            <a:miter lim="800000"/>
            <a:headEnd/>
            <a:tailEnd/>
          </a:ln>
        </p:spPr>
      </p:pic>
    </p:spTree>
    <p:extLst>
      <p:ext uri="{BB962C8B-B14F-4D97-AF65-F5344CB8AC3E}">
        <p14:creationId xmlns:p14="http://schemas.microsoft.com/office/powerpoint/2010/main" val="3995771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D99B3-2232-4F19-B08C-3A86EFF79251}"/>
              </a:ext>
            </a:extLst>
          </p:cNvPr>
          <p:cNvSpPr>
            <a:spLocks noGrp="1"/>
          </p:cNvSpPr>
          <p:nvPr>
            <p:ph type="title"/>
          </p:nvPr>
        </p:nvSpPr>
        <p:spPr/>
        <p:txBody>
          <a:bodyPr>
            <a:normAutofit/>
          </a:bodyPr>
          <a:lstStyle/>
          <a:p>
            <a:r>
              <a:rPr lang="nl-BE" sz="4000" dirty="0"/>
              <a:t>Les dangers : </a:t>
            </a:r>
            <a:r>
              <a:rPr lang="nl-BE" sz="4000" dirty="0" err="1"/>
              <a:t>chimique</a:t>
            </a:r>
            <a:endParaRPr lang="nl-BE" sz="4000" dirty="0"/>
          </a:p>
        </p:txBody>
      </p:sp>
      <p:sp>
        <p:nvSpPr>
          <p:cNvPr id="3" name="Content Placeholder 2">
            <a:extLst>
              <a:ext uri="{FF2B5EF4-FFF2-40B4-BE49-F238E27FC236}">
                <a16:creationId xmlns:a16="http://schemas.microsoft.com/office/drawing/2014/main" id="{45E2F4E4-5DE3-4D9C-8253-C31E37AB0220}"/>
              </a:ext>
            </a:extLst>
          </p:cNvPr>
          <p:cNvSpPr>
            <a:spLocks noGrp="1"/>
          </p:cNvSpPr>
          <p:nvPr>
            <p:ph idx="1"/>
          </p:nvPr>
        </p:nvSpPr>
        <p:spPr/>
        <p:txBody>
          <a:bodyPr/>
          <a:lstStyle/>
          <a:p>
            <a:pPr marL="0" indent="0">
              <a:buNone/>
            </a:pPr>
            <a:r>
              <a:rPr lang="nl-BE" dirty="0" err="1">
                <a:solidFill>
                  <a:srgbClr val="7030A0"/>
                </a:solidFill>
              </a:rPr>
              <a:t>Présence</a:t>
            </a:r>
            <a:r>
              <a:rPr lang="nl-BE" dirty="0">
                <a:solidFill>
                  <a:srgbClr val="7030A0"/>
                </a:solidFill>
              </a:rPr>
              <a:t> de </a:t>
            </a:r>
            <a:r>
              <a:rPr lang="nl-BE" dirty="0" err="1">
                <a:solidFill>
                  <a:srgbClr val="7030A0"/>
                </a:solidFill>
              </a:rPr>
              <a:t>résidus</a:t>
            </a:r>
            <a:r>
              <a:rPr lang="nl-BE" dirty="0">
                <a:solidFill>
                  <a:srgbClr val="7030A0"/>
                </a:solidFill>
              </a:rPr>
              <a:t> de </a:t>
            </a:r>
            <a:r>
              <a:rPr lang="nl-BE" dirty="0" err="1">
                <a:solidFill>
                  <a:srgbClr val="7030A0"/>
                </a:solidFill>
              </a:rPr>
              <a:t>produits</a:t>
            </a:r>
            <a:r>
              <a:rPr lang="nl-BE" dirty="0">
                <a:solidFill>
                  <a:srgbClr val="7030A0"/>
                </a:solidFill>
              </a:rPr>
              <a:t> </a:t>
            </a:r>
            <a:r>
              <a:rPr lang="nl-BE" dirty="0" err="1">
                <a:solidFill>
                  <a:srgbClr val="7030A0"/>
                </a:solidFill>
              </a:rPr>
              <a:t>chimiques</a:t>
            </a:r>
            <a:r>
              <a:rPr lang="nl-BE" dirty="0">
                <a:solidFill>
                  <a:srgbClr val="7030A0"/>
                </a:solidFill>
              </a:rPr>
              <a:t> dans </a:t>
            </a:r>
            <a:r>
              <a:rPr lang="nl-BE" dirty="0" err="1">
                <a:solidFill>
                  <a:srgbClr val="7030A0"/>
                </a:solidFill>
              </a:rPr>
              <a:t>l’aliment</a:t>
            </a:r>
            <a:endParaRPr lang="nl-BE" dirty="0">
              <a:solidFill>
                <a:srgbClr val="7030A0"/>
              </a:solidFill>
            </a:endParaRPr>
          </a:p>
          <a:p>
            <a:endParaRPr lang="nl-BE" dirty="0">
              <a:solidFill>
                <a:schemeClr val="accent4"/>
              </a:solidFill>
            </a:endParaRPr>
          </a:p>
          <a:p>
            <a:r>
              <a:rPr lang="nl-BE" dirty="0" err="1">
                <a:solidFill>
                  <a:schemeClr val="accent4"/>
                </a:solidFill>
              </a:rPr>
              <a:t>agriculture</a:t>
            </a:r>
            <a:r>
              <a:rPr lang="nl-BE" dirty="0">
                <a:solidFill>
                  <a:schemeClr val="accent4"/>
                </a:solidFill>
              </a:rPr>
              <a:t> : </a:t>
            </a:r>
            <a:r>
              <a:rPr lang="nl-BE" dirty="0"/>
              <a:t>insecticides, pesticides, fongicides, antibiotique, hormones, nitrites, nitrates, engrais, ...</a:t>
            </a:r>
          </a:p>
          <a:p>
            <a:r>
              <a:rPr lang="nl-BE" dirty="0">
                <a:solidFill>
                  <a:schemeClr val="accent4"/>
                </a:solidFill>
              </a:rPr>
              <a:t>milieu environnant : </a:t>
            </a:r>
            <a:r>
              <a:rPr lang="nl-BE" dirty="0"/>
              <a:t>métaux lourds, dioxines, PCB, mycotoxines, ...</a:t>
            </a:r>
          </a:p>
          <a:p>
            <a:r>
              <a:rPr lang="nl-BE" dirty="0">
                <a:solidFill>
                  <a:schemeClr val="accent4"/>
                </a:solidFill>
              </a:rPr>
              <a:t>additifs : </a:t>
            </a:r>
            <a:r>
              <a:rPr lang="nl-BE" dirty="0"/>
              <a:t>conservants, colorants, ...</a:t>
            </a:r>
          </a:p>
          <a:p>
            <a:r>
              <a:rPr lang="nl-BE" dirty="0">
                <a:solidFill>
                  <a:schemeClr val="accent4"/>
                </a:solidFill>
              </a:rPr>
              <a:t>processus de fabrication : </a:t>
            </a:r>
            <a:r>
              <a:rPr lang="nl-BE" dirty="0"/>
              <a:t>résidus de produits de nettoyage et désinfection, additifs, solvants, colle, encres, ...</a:t>
            </a:r>
          </a:p>
        </p:txBody>
      </p:sp>
      <p:grpSp>
        <p:nvGrpSpPr>
          <p:cNvPr id="4" name="Group 6">
            <a:extLst>
              <a:ext uri="{FF2B5EF4-FFF2-40B4-BE49-F238E27FC236}">
                <a16:creationId xmlns:a16="http://schemas.microsoft.com/office/drawing/2014/main" id="{A4024B5B-CBDF-4B1A-9F8F-3D302ECB91CF}"/>
              </a:ext>
            </a:extLst>
          </p:cNvPr>
          <p:cNvGrpSpPr>
            <a:grpSpLocks/>
          </p:cNvGrpSpPr>
          <p:nvPr/>
        </p:nvGrpSpPr>
        <p:grpSpPr bwMode="auto">
          <a:xfrm>
            <a:off x="10521950" y="606425"/>
            <a:ext cx="831850" cy="1219200"/>
            <a:chOff x="3900" y="3072"/>
            <a:chExt cx="988" cy="1248"/>
          </a:xfrm>
        </p:grpSpPr>
        <p:sp>
          <p:nvSpPr>
            <p:cNvPr id="5" name="Rectangle 7">
              <a:extLst>
                <a:ext uri="{FF2B5EF4-FFF2-40B4-BE49-F238E27FC236}">
                  <a16:creationId xmlns:a16="http://schemas.microsoft.com/office/drawing/2014/main" id="{1006CC18-C8FF-4E60-AC82-BDA2E8944084}"/>
                </a:ext>
              </a:extLst>
            </p:cNvPr>
            <p:cNvSpPr>
              <a:spLocks noChangeArrowheads="1"/>
            </p:cNvSpPr>
            <p:nvPr/>
          </p:nvSpPr>
          <p:spPr bwMode="auto">
            <a:xfrm>
              <a:off x="3900" y="3072"/>
              <a:ext cx="988" cy="1248"/>
            </a:xfrm>
            <a:prstGeom prst="rect">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BE" dirty="0">
                <a:latin typeface="Arial" charset="0"/>
                <a:ea typeface="+mn-ea"/>
              </a:endParaRPr>
            </a:p>
          </p:txBody>
        </p:sp>
        <p:graphicFrame>
          <p:nvGraphicFramePr>
            <p:cNvPr id="6" name="Object 8">
              <a:extLst>
                <a:ext uri="{FF2B5EF4-FFF2-40B4-BE49-F238E27FC236}">
                  <a16:creationId xmlns:a16="http://schemas.microsoft.com/office/drawing/2014/main" id="{211A4414-C6B8-41F0-ACBF-3F84470A22B9}"/>
                </a:ext>
              </a:extLst>
            </p:cNvPr>
            <p:cNvGraphicFramePr>
              <a:graphicFrameLocks noChangeAspect="1"/>
            </p:cNvGraphicFramePr>
            <p:nvPr>
              <p:extLst>
                <p:ext uri="{D42A27DB-BD31-4B8C-83A1-F6EECF244321}">
                  <p14:modId xmlns:p14="http://schemas.microsoft.com/office/powerpoint/2010/main" val="616327733"/>
                </p:ext>
              </p:extLst>
            </p:nvPr>
          </p:nvGraphicFramePr>
          <p:xfrm>
            <a:off x="4085" y="3125"/>
            <a:ext cx="666" cy="1195"/>
          </p:xfrm>
          <a:graphic>
            <a:graphicData uri="http://schemas.openxmlformats.org/presentationml/2006/ole">
              <mc:AlternateContent xmlns:mc="http://schemas.openxmlformats.org/markup-compatibility/2006">
                <mc:Choice xmlns:v="urn:schemas-microsoft-com:vml" Requires="v">
                  <p:oleObj spid="_x0000_s4115" name="Clip" r:id="rId3" imgW="1846800" imgH="3327840" progId="">
                    <p:embed/>
                  </p:oleObj>
                </mc:Choice>
                <mc:Fallback>
                  <p:oleObj name="Clip" r:id="rId3" imgW="1846800" imgH="3327840" progId="">
                    <p:embed/>
                    <p:pic>
                      <p:nvPicPr>
                        <p:cNvPr id="13322"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5" y="3125"/>
                          <a:ext cx="666" cy="119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spTree>
    <p:extLst>
      <p:ext uri="{BB962C8B-B14F-4D97-AF65-F5344CB8AC3E}">
        <p14:creationId xmlns:p14="http://schemas.microsoft.com/office/powerpoint/2010/main" val="17858774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F4635-8560-458A-BCF3-E00580ACA880}"/>
              </a:ext>
            </a:extLst>
          </p:cNvPr>
          <p:cNvSpPr>
            <a:spLocks noGrp="1"/>
          </p:cNvSpPr>
          <p:nvPr>
            <p:ph type="title"/>
          </p:nvPr>
        </p:nvSpPr>
        <p:spPr/>
        <p:txBody>
          <a:bodyPr>
            <a:normAutofit/>
          </a:bodyPr>
          <a:lstStyle/>
          <a:p>
            <a:r>
              <a:rPr lang="nl-BE" sz="4000" dirty="0"/>
              <a:t>Comment lutter?</a:t>
            </a:r>
          </a:p>
        </p:txBody>
      </p:sp>
      <p:sp>
        <p:nvSpPr>
          <p:cNvPr id="3" name="Content Placeholder 2">
            <a:extLst>
              <a:ext uri="{FF2B5EF4-FFF2-40B4-BE49-F238E27FC236}">
                <a16:creationId xmlns:a16="http://schemas.microsoft.com/office/drawing/2014/main" id="{FF5EBA84-3775-4AC7-9516-70736663DA17}"/>
              </a:ext>
            </a:extLst>
          </p:cNvPr>
          <p:cNvSpPr>
            <a:spLocks noGrp="1"/>
          </p:cNvSpPr>
          <p:nvPr>
            <p:ph idx="1"/>
          </p:nvPr>
        </p:nvSpPr>
        <p:spPr/>
        <p:txBody>
          <a:bodyPr/>
          <a:lstStyle/>
          <a:p>
            <a:pPr marL="0" indent="0">
              <a:buNone/>
            </a:pPr>
            <a:r>
              <a:rPr lang="nl-BE" dirty="0">
                <a:solidFill>
                  <a:schemeClr val="tx1"/>
                </a:solidFill>
              </a:rPr>
              <a:t>Les bonnes pratiques d’hygiène par les </a:t>
            </a:r>
            <a:r>
              <a:rPr lang="fr-BE" dirty="0">
                <a:solidFill>
                  <a:schemeClr val="tx1"/>
                </a:solidFill>
              </a:rPr>
              <a:t>« 5 M »</a:t>
            </a:r>
          </a:p>
          <a:p>
            <a:r>
              <a:rPr lang="fr-BE" dirty="0"/>
              <a:t>Milieu</a:t>
            </a:r>
          </a:p>
          <a:p>
            <a:r>
              <a:rPr lang="fr-BE" dirty="0"/>
              <a:t>Main d’œuvre</a:t>
            </a:r>
          </a:p>
          <a:p>
            <a:r>
              <a:rPr lang="fr-BE" dirty="0"/>
              <a:t>Matières premières ou produits</a:t>
            </a:r>
          </a:p>
          <a:p>
            <a:r>
              <a:rPr lang="nl-BE" dirty="0">
                <a:solidFill>
                  <a:srgbClr val="FF0000"/>
                </a:solidFill>
              </a:rPr>
              <a:t>Matériel et équipement</a:t>
            </a:r>
          </a:p>
          <a:p>
            <a:r>
              <a:rPr lang="nl-BE" dirty="0"/>
              <a:t>Méthodes de travail</a:t>
            </a:r>
          </a:p>
        </p:txBody>
      </p:sp>
    </p:spTree>
    <p:extLst>
      <p:ext uri="{BB962C8B-B14F-4D97-AF65-F5344CB8AC3E}">
        <p14:creationId xmlns:p14="http://schemas.microsoft.com/office/powerpoint/2010/main" val="34650018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A9AA5-6C3E-4183-8152-A920F4EF1C1D}"/>
              </a:ext>
            </a:extLst>
          </p:cNvPr>
          <p:cNvSpPr>
            <a:spLocks noGrp="1"/>
          </p:cNvSpPr>
          <p:nvPr>
            <p:ph type="title"/>
          </p:nvPr>
        </p:nvSpPr>
        <p:spPr/>
        <p:txBody>
          <a:bodyPr>
            <a:normAutofit/>
          </a:bodyPr>
          <a:lstStyle/>
          <a:p>
            <a:r>
              <a:rPr lang="nl-BE" sz="4000" dirty="0"/>
              <a:t>Matériel</a:t>
            </a:r>
          </a:p>
        </p:txBody>
      </p:sp>
      <p:sp>
        <p:nvSpPr>
          <p:cNvPr id="3" name="Content Placeholder 2">
            <a:extLst>
              <a:ext uri="{FF2B5EF4-FFF2-40B4-BE49-F238E27FC236}">
                <a16:creationId xmlns:a16="http://schemas.microsoft.com/office/drawing/2014/main" id="{8EB169F1-0FA0-40BF-B68A-B52177978DF3}"/>
              </a:ext>
            </a:extLst>
          </p:cNvPr>
          <p:cNvSpPr>
            <a:spLocks noGrp="1"/>
          </p:cNvSpPr>
          <p:nvPr>
            <p:ph idx="1"/>
          </p:nvPr>
        </p:nvSpPr>
        <p:spPr/>
        <p:txBody>
          <a:bodyPr>
            <a:normAutofit/>
          </a:bodyPr>
          <a:lstStyle/>
          <a:p>
            <a:pPr marL="0" indent="0">
              <a:buNone/>
            </a:pPr>
            <a:r>
              <a:rPr lang="nl-BE" dirty="0"/>
              <a:t>Surfaces lisses, non absorbantes, lavables et non toxiques, bien entretenues</a:t>
            </a:r>
          </a:p>
          <a:p>
            <a:pPr marL="0" indent="0">
              <a:buNone/>
            </a:pPr>
            <a:endParaRPr lang="nl-BE" dirty="0">
              <a:solidFill>
                <a:schemeClr val="tx1"/>
              </a:solidFill>
            </a:endParaRPr>
          </a:p>
          <a:p>
            <a:pPr marL="0" indent="0">
              <a:buNone/>
            </a:pPr>
            <a:r>
              <a:rPr lang="nl-BE" dirty="0" err="1">
                <a:solidFill>
                  <a:schemeClr val="tx1"/>
                </a:solidFill>
              </a:rPr>
              <a:t>Matériaux</a:t>
            </a:r>
            <a:r>
              <a:rPr lang="nl-BE" dirty="0">
                <a:solidFill>
                  <a:schemeClr val="tx1"/>
                </a:solidFill>
              </a:rPr>
              <a:t> </a:t>
            </a:r>
            <a:r>
              <a:rPr lang="nl-BE" dirty="0" err="1">
                <a:solidFill>
                  <a:schemeClr val="tx1"/>
                </a:solidFill>
              </a:rPr>
              <a:t>interdits</a:t>
            </a:r>
            <a:r>
              <a:rPr lang="nl-BE" dirty="0">
                <a:solidFill>
                  <a:schemeClr val="tx1"/>
                </a:solidFill>
              </a:rPr>
              <a:t> </a:t>
            </a:r>
            <a:r>
              <a:rPr lang="nl-BE" dirty="0" err="1"/>
              <a:t>ou</a:t>
            </a:r>
            <a:r>
              <a:rPr lang="nl-BE" dirty="0"/>
              <a:t> à </a:t>
            </a:r>
            <a:r>
              <a:rPr lang="nl-BE" dirty="0" err="1"/>
              <a:t>éviter</a:t>
            </a:r>
            <a:r>
              <a:rPr lang="nl-BE" dirty="0"/>
              <a:t> : aluminium (dans l’établissement manipulant de la viande), bois, fer, cuivre, verre</a:t>
            </a:r>
          </a:p>
          <a:p>
            <a:pPr marL="0" indent="0">
              <a:buNone/>
            </a:pPr>
            <a:br>
              <a:rPr lang="nl-BE" dirty="0">
                <a:solidFill>
                  <a:schemeClr val="accent4"/>
                </a:solidFill>
              </a:rPr>
            </a:br>
            <a:r>
              <a:rPr lang="nl-BE" dirty="0">
                <a:solidFill>
                  <a:schemeClr val="tx1"/>
                </a:solidFill>
              </a:rPr>
              <a:t>Equipement “de </a:t>
            </a:r>
            <a:r>
              <a:rPr lang="nl-BE" dirty="0" err="1">
                <a:solidFill>
                  <a:schemeClr val="tx1"/>
                </a:solidFill>
              </a:rPr>
              <a:t>conception</a:t>
            </a:r>
            <a:r>
              <a:rPr lang="nl-BE" dirty="0">
                <a:solidFill>
                  <a:schemeClr val="tx1"/>
                </a:solidFill>
              </a:rPr>
              <a:t> </a:t>
            </a:r>
            <a:r>
              <a:rPr lang="nl-BE" dirty="0" err="1">
                <a:solidFill>
                  <a:schemeClr val="tx1"/>
                </a:solidFill>
              </a:rPr>
              <a:t>hygiénique</a:t>
            </a:r>
            <a:r>
              <a:rPr lang="nl-BE" dirty="0">
                <a:solidFill>
                  <a:schemeClr val="tx1"/>
                </a:solidFill>
              </a:rPr>
              <a:t>” :</a:t>
            </a:r>
          </a:p>
          <a:p>
            <a:pPr lvl="1"/>
            <a:r>
              <a:rPr lang="nl-BE" dirty="0"/>
              <a:t>doit pouvoir </a:t>
            </a:r>
            <a:r>
              <a:rPr lang="nl-BE" dirty="0" err="1"/>
              <a:t>être</a:t>
            </a:r>
            <a:r>
              <a:rPr lang="nl-BE" dirty="0"/>
              <a:t> </a:t>
            </a:r>
            <a:r>
              <a:rPr lang="nl-BE" dirty="0" err="1"/>
              <a:t>nettoyé</a:t>
            </a:r>
            <a:r>
              <a:rPr lang="nl-BE" dirty="0"/>
              <a:t> </a:t>
            </a:r>
            <a:r>
              <a:rPr lang="nl-BE" dirty="0" err="1"/>
              <a:t>facilement</a:t>
            </a:r>
            <a:endParaRPr lang="nl-BE" dirty="0"/>
          </a:p>
          <a:p>
            <a:pPr lvl="1"/>
            <a:r>
              <a:rPr lang="nl-BE" dirty="0"/>
              <a:t>doit protéger les aliments des sources de contaminations</a:t>
            </a:r>
          </a:p>
        </p:txBody>
      </p:sp>
    </p:spTree>
    <p:extLst>
      <p:ext uri="{BB962C8B-B14F-4D97-AF65-F5344CB8AC3E}">
        <p14:creationId xmlns:p14="http://schemas.microsoft.com/office/powerpoint/2010/main" val="15672879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5F198-D7AE-4FD2-B57A-743C13469803}"/>
              </a:ext>
            </a:extLst>
          </p:cNvPr>
          <p:cNvSpPr>
            <a:spLocks noGrp="1"/>
          </p:cNvSpPr>
          <p:nvPr>
            <p:ph type="title"/>
          </p:nvPr>
        </p:nvSpPr>
        <p:spPr/>
        <p:txBody>
          <a:bodyPr>
            <a:normAutofit/>
          </a:bodyPr>
          <a:lstStyle/>
          <a:p>
            <a:r>
              <a:rPr lang="nl-BE" sz="4000" dirty="0"/>
              <a:t>Matériel</a:t>
            </a:r>
          </a:p>
        </p:txBody>
      </p:sp>
      <p:sp>
        <p:nvSpPr>
          <p:cNvPr id="3" name="Content Placeholder 2">
            <a:extLst>
              <a:ext uri="{FF2B5EF4-FFF2-40B4-BE49-F238E27FC236}">
                <a16:creationId xmlns:a16="http://schemas.microsoft.com/office/drawing/2014/main" id="{E91A52FC-2844-4CD0-9EB4-8E1214598389}"/>
              </a:ext>
            </a:extLst>
          </p:cNvPr>
          <p:cNvSpPr>
            <a:spLocks noGrp="1"/>
          </p:cNvSpPr>
          <p:nvPr>
            <p:ph idx="1"/>
          </p:nvPr>
        </p:nvSpPr>
        <p:spPr/>
        <p:txBody>
          <a:bodyPr>
            <a:normAutofit/>
          </a:bodyPr>
          <a:lstStyle/>
          <a:p>
            <a:pPr marL="0" indent="0">
              <a:buNone/>
            </a:pPr>
            <a:r>
              <a:rPr lang="nl-BE" dirty="0" err="1">
                <a:solidFill>
                  <a:srgbClr val="FFC000"/>
                </a:solidFill>
              </a:rPr>
              <a:t>Entretien</a:t>
            </a:r>
            <a:r>
              <a:rPr lang="nl-BE" dirty="0">
                <a:solidFill>
                  <a:srgbClr val="FFC000"/>
                </a:solidFill>
              </a:rPr>
              <a:t> et </a:t>
            </a:r>
            <a:r>
              <a:rPr lang="nl-BE" dirty="0" err="1">
                <a:solidFill>
                  <a:srgbClr val="FFC000"/>
                </a:solidFill>
              </a:rPr>
              <a:t>interventions</a:t>
            </a:r>
            <a:r>
              <a:rPr lang="nl-BE" dirty="0">
                <a:solidFill>
                  <a:srgbClr val="FFC000"/>
                </a:solidFill>
              </a:rPr>
              <a:t> </a:t>
            </a:r>
            <a:r>
              <a:rPr lang="nl-BE" dirty="0" err="1">
                <a:solidFill>
                  <a:srgbClr val="FFC000"/>
                </a:solidFill>
              </a:rPr>
              <a:t>techniques</a:t>
            </a:r>
            <a:endParaRPr lang="nl-BE" dirty="0">
              <a:solidFill>
                <a:srgbClr val="FFC000"/>
              </a:solidFill>
            </a:endParaRPr>
          </a:p>
          <a:p>
            <a:r>
              <a:rPr lang="nl-BE" dirty="0"/>
              <a:t>plan préventif de maintenance</a:t>
            </a:r>
          </a:p>
          <a:p>
            <a:r>
              <a:rPr lang="nl-BE" dirty="0"/>
              <a:t>calibration</a:t>
            </a:r>
          </a:p>
          <a:p>
            <a:r>
              <a:rPr lang="nl-BE" dirty="0"/>
              <a:t>utilisation de lubrifiants alimentaires</a:t>
            </a:r>
          </a:p>
          <a:p>
            <a:r>
              <a:rPr lang="nl-BE" dirty="0"/>
              <a:t>respect de hygiène lors des </a:t>
            </a:r>
            <a:r>
              <a:rPr lang="nl-BE" dirty="0" err="1"/>
              <a:t>interventions</a:t>
            </a:r>
            <a:r>
              <a:rPr lang="nl-BE" dirty="0"/>
              <a:t> </a:t>
            </a:r>
            <a:r>
              <a:rPr lang="nl-BE" dirty="0" err="1"/>
              <a:t>techniques</a:t>
            </a:r>
            <a:endParaRPr lang="nl-BE" dirty="0"/>
          </a:p>
          <a:p>
            <a:r>
              <a:rPr lang="nl-BE" dirty="0"/>
              <a:t>procédure de </a:t>
            </a:r>
            <a:r>
              <a:rPr lang="nl-BE" dirty="0" err="1"/>
              <a:t>libération</a:t>
            </a:r>
            <a:r>
              <a:rPr lang="nl-BE" dirty="0"/>
              <a:t> de </a:t>
            </a:r>
            <a:r>
              <a:rPr lang="nl-BE" dirty="0" err="1"/>
              <a:t>ligne</a:t>
            </a:r>
            <a:r>
              <a:rPr lang="nl-BE" dirty="0"/>
              <a:t> </a:t>
            </a:r>
            <a:r>
              <a:rPr lang="nl-BE" dirty="0" err="1"/>
              <a:t>après</a:t>
            </a:r>
            <a:r>
              <a:rPr lang="nl-BE" dirty="0"/>
              <a:t> </a:t>
            </a:r>
            <a:r>
              <a:rPr lang="nl-BE" dirty="0" err="1"/>
              <a:t>intervention</a:t>
            </a:r>
            <a:r>
              <a:rPr lang="nl-BE" dirty="0"/>
              <a:t> </a:t>
            </a:r>
            <a:r>
              <a:rPr lang="nl-BE" dirty="0" err="1"/>
              <a:t>technique</a:t>
            </a:r>
            <a:endParaRPr lang="nl-BE" dirty="0"/>
          </a:p>
          <a:p>
            <a:r>
              <a:rPr lang="nl-BE" dirty="0"/>
              <a:t>attention : enregistrement des bris de verre (procédure </a:t>
            </a:r>
            <a:r>
              <a:rPr lang="nl-BE" dirty="0" err="1"/>
              <a:t>spécifique</a:t>
            </a:r>
            <a:r>
              <a:rPr lang="nl-BE" dirty="0"/>
              <a:t>)</a:t>
            </a:r>
          </a:p>
        </p:txBody>
      </p:sp>
    </p:spTree>
    <p:extLst>
      <p:ext uri="{BB962C8B-B14F-4D97-AF65-F5344CB8AC3E}">
        <p14:creationId xmlns:p14="http://schemas.microsoft.com/office/powerpoint/2010/main" val="15899697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F4635-8560-458A-BCF3-E00580ACA880}"/>
              </a:ext>
            </a:extLst>
          </p:cNvPr>
          <p:cNvSpPr>
            <a:spLocks noGrp="1"/>
          </p:cNvSpPr>
          <p:nvPr>
            <p:ph type="title"/>
          </p:nvPr>
        </p:nvSpPr>
        <p:spPr/>
        <p:txBody>
          <a:bodyPr>
            <a:normAutofit/>
          </a:bodyPr>
          <a:lstStyle/>
          <a:p>
            <a:r>
              <a:rPr lang="nl-BE" sz="4000" dirty="0"/>
              <a:t>Comment lutter?</a:t>
            </a:r>
          </a:p>
        </p:txBody>
      </p:sp>
      <p:sp>
        <p:nvSpPr>
          <p:cNvPr id="3" name="Content Placeholder 2">
            <a:extLst>
              <a:ext uri="{FF2B5EF4-FFF2-40B4-BE49-F238E27FC236}">
                <a16:creationId xmlns:a16="http://schemas.microsoft.com/office/drawing/2014/main" id="{FF5EBA84-3775-4AC7-9516-70736663DA17}"/>
              </a:ext>
            </a:extLst>
          </p:cNvPr>
          <p:cNvSpPr>
            <a:spLocks noGrp="1"/>
          </p:cNvSpPr>
          <p:nvPr>
            <p:ph idx="1"/>
          </p:nvPr>
        </p:nvSpPr>
        <p:spPr/>
        <p:txBody>
          <a:bodyPr/>
          <a:lstStyle/>
          <a:p>
            <a:pPr marL="0" indent="0">
              <a:buNone/>
            </a:pPr>
            <a:r>
              <a:rPr lang="nl-BE" dirty="0">
                <a:solidFill>
                  <a:schemeClr val="tx1"/>
                </a:solidFill>
              </a:rPr>
              <a:t>Les bonnes pratiques d’hygiène par les </a:t>
            </a:r>
            <a:r>
              <a:rPr lang="fr-BE" dirty="0">
                <a:solidFill>
                  <a:schemeClr val="tx1"/>
                </a:solidFill>
              </a:rPr>
              <a:t>« 5 M »</a:t>
            </a:r>
          </a:p>
          <a:p>
            <a:r>
              <a:rPr lang="fr-BE" dirty="0"/>
              <a:t>Milieu</a:t>
            </a:r>
          </a:p>
          <a:p>
            <a:r>
              <a:rPr lang="fr-BE" dirty="0"/>
              <a:t>Main d’œuvre</a:t>
            </a:r>
          </a:p>
          <a:p>
            <a:r>
              <a:rPr lang="fr-BE" dirty="0"/>
              <a:t>Matières premières ou produits</a:t>
            </a:r>
          </a:p>
          <a:p>
            <a:r>
              <a:rPr lang="nl-BE" dirty="0"/>
              <a:t>Materiel et équipement</a:t>
            </a:r>
          </a:p>
          <a:p>
            <a:r>
              <a:rPr lang="nl-BE" dirty="0">
                <a:solidFill>
                  <a:srgbClr val="FF0000"/>
                </a:solidFill>
              </a:rPr>
              <a:t>Méthodes de travail</a:t>
            </a:r>
          </a:p>
        </p:txBody>
      </p:sp>
    </p:spTree>
    <p:extLst>
      <p:ext uri="{BB962C8B-B14F-4D97-AF65-F5344CB8AC3E}">
        <p14:creationId xmlns:p14="http://schemas.microsoft.com/office/powerpoint/2010/main" val="29705700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AA059-A189-4593-893D-2A3FAB63B547}"/>
              </a:ext>
            </a:extLst>
          </p:cNvPr>
          <p:cNvSpPr>
            <a:spLocks noGrp="1"/>
          </p:cNvSpPr>
          <p:nvPr>
            <p:ph type="title"/>
          </p:nvPr>
        </p:nvSpPr>
        <p:spPr/>
        <p:txBody>
          <a:bodyPr>
            <a:normAutofit/>
          </a:bodyPr>
          <a:lstStyle/>
          <a:p>
            <a:r>
              <a:rPr lang="nl-BE" sz="4000" dirty="0"/>
              <a:t>Méthode</a:t>
            </a:r>
          </a:p>
        </p:txBody>
      </p:sp>
      <p:sp>
        <p:nvSpPr>
          <p:cNvPr id="3" name="Content Placeholder 2">
            <a:extLst>
              <a:ext uri="{FF2B5EF4-FFF2-40B4-BE49-F238E27FC236}">
                <a16:creationId xmlns:a16="http://schemas.microsoft.com/office/drawing/2014/main" id="{B0AE1E85-10D1-4DEE-B7F7-E5D55A2FDB4E}"/>
              </a:ext>
            </a:extLst>
          </p:cNvPr>
          <p:cNvSpPr>
            <a:spLocks noGrp="1"/>
          </p:cNvSpPr>
          <p:nvPr>
            <p:ph idx="1"/>
          </p:nvPr>
        </p:nvSpPr>
        <p:spPr/>
        <p:txBody>
          <a:bodyPr/>
          <a:lstStyle/>
          <a:p>
            <a:pPr marL="0" indent="0">
              <a:buNone/>
            </a:pPr>
            <a:r>
              <a:rPr lang="nl-BE" dirty="0">
                <a:solidFill>
                  <a:schemeClr val="accent4"/>
                </a:solidFill>
              </a:rPr>
              <a:t>= </a:t>
            </a:r>
            <a:r>
              <a:rPr lang="nl-BE" dirty="0" err="1">
                <a:solidFill>
                  <a:schemeClr val="accent4"/>
                </a:solidFill>
              </a:rPr>
              <a:t>employer</a:t>
            </a:r>
            <a:r>
              <a:rPr lang="nl-BE" dirty="0">
                <a:solidFill>
                  <a:schemeClr val="accent4"/>
                </a:solidFill>
              </a:rPr>
              <a:t> les bonnes méthodes pour empêcher :</a:t>
            </a:r>
          </a:p>
          <a:p>
            <a:r>
              <a:rPr lang="nl-BE" dirty="0"/>
              <a:t>la contamination (par l’un des dangers)</a:t>
            </a:r>
          </a:p>
          <a:p>
            <a:r>
              <a:rPr lang="nl-BE" dirty="0"/>
              <a:t>la multiplication (bactérienne)</a:t>
            </a:r>
          </a:p>
          <a:p>
            <a:r>
              <a:rPr lang="nl-BE" dirty="0"/>
              <a:t>la re-</a:t>
            </a:r>
            <a:r>
              <a:rPr lang="nl-BE" dirty="0" err="1"/>
              <a:t>contamination</a:t>
            </a:r>
            <a:endParaRPr lang="nl-BE" dirty="0"/>
          </a:p>
          <a:p>
            <a:endParaRPr lang="nl-BE" dirty="0"/>
          </a:p>
          <a:p>
            <a:pPr marL="0" indent="0">
              <a:buNone/>
            </a:pPr>
            <a:r>
              <a:rPr lang="nl-BE" dirty="0"/>
              <a:t>Beaucoup de points ont déjà </a:t>
            </a:r>
            <a:r>
              <a:rPr lang="nl-BE" dirty="0" err="1"/>
              <a:t>été</a:t>
            </a:r>
            <a:r>
              <a:rPr lang="nl-BE" dirty="0"/>
              <a:t> </a:t>
            </a:r>
            <a:r>
              <a:rPr lang="nl-BE" dirty="0" err="1"/>
              <a:t>abordés</a:t>
            </a:r>
            <a:r>
              <a:rPr lang="nl-BE" dirty="0"/>
              <a:t> dans les </a:t>
            </a:r>
            <a:r>
              <a:rPr lang="nl-BE" dirty="0" err="1"/>
              <a:t>dias</a:t>
            </a:r>
            <a:r>
              <a:rPr lang="nl-BE" dirty="0"/>
              <a:t> </a:t>
            </a:r>
            <a:r>
              <a:rPr lang="nl-BE" dirty="0" err="1"/>
              <a:t>précédentes</a:t>
            </a:r>
            <a:r>
              <a:rPr lang="nl-BE" dirty="0"/>
              <a:t> !  </a:t>
            </a:r>
            <a:r>
              <a:rPr lang="nl-BE" dirty="0">
                <a:sym typeface="Wingdings" panose="05000000000000000000" pitchFamily="2" charset="2"/>
              </a:rPr>
              <a:t></a:t>
            </a:r>
            <a:endParaRPr lang="nl-BE" dirty="0"/>
          </a:p>
        </p:txBody>
      </p:sp>
    </p:spTree>
    <p:extLst>
      <p:ext uri="{BB962C8B-B14F-4D97-AF65-F5344CB8AC3E}">
        <p14:creationId xmlns:p14="http://schemas.microsoft.com/office/powerpoint/2010/main" val="28534635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AA059-A189-4593-893D-2A3FAB63B547}"/>
              </a:ext>
            </a:extLst>
          </p:cNvPr>
          <p:cNvSpPr>
            <a:spLocks noGrp="1"/>
          </p:cNvSpPr>
          <p:nvPr>
            <p:ph type="title"/>
          </p:nvPr>
        </p:nvSpPr>
        <p:spPr/>
        <p:txBody>
          <a:bodyPr>
            <a:normAutofit/>
          </a:bodyPr>
          <a:lstStyle/>
          <a:p>
            <a:r>
              <a:rPr lang="nl-BE" sz="4000" dirty="0"/>
              <a:t>Méthode</a:t>
            </a:r>
          </a:p>
        </p:txBody>
      </p:sp>
      <p:sp>
        <p:nvSpPr>
          <p:cNvPr id="3" name="Content Placeholder 2">
            <a:extLst>
              <a:ext uri="{FF2B5EF4-FFF2-40B4-BE49-F238E27FC236}">
                <a16:creationId xmlns:a16="http://schemas.microsoft.com/office/drawing/2014/main" id="{B0AE1E85-10D1-4DEE-B7F7-E5D55A2FDB4E}"/>
              </a:ext>
            </a:extLst>
          </p:cNvPr>
          <p:cNvSpPr>
            <a:spLocks noGrp="1"/>
          </p:cNvSpPr>
          <p:nvPr>
            <p:ph idx="1"/>
          </p:nvPr>
        </p:nvSpPr>
        <p:spPr/>
        <p:txBody>
          <a:bodyPr/>
          <a:lstStyle/>
          <a:p>
            <a:pPr marL="0" indent="0">
              <a:buNone/>
            </a:pPr>
            <a:r>
              <a:rPr lang="nl-BE" dirty="0">
                <a:solidFill>
                  <a:srgbClr val="00B050"/>
                </a:solidFill>
              </a:rPr>
              <a:t>Respect de la </a:t>
            </a:r>
            <a:r>
              <a:rPr lang="nl-BE" dirty="0" err="1">
                <a:solidFill>
                  <a:srgbClr val="00B050"/>
                </a:solidFill>
              </a:rPr>
              <a:t>chaîne</a:t>
            </a:r>
            <a:r>
              <a:rPr lang="nl-BE" dirty="0">
                <a:solidFill>
                  <a:srgbClr val="00B050"/>
                </a:solidFill>
              </a:rPr>
              <a:t> du </a:t>
            </a:r>
            <a:r>
              <a:rPr lang="nl-BE" dirty="0" err="1">
                <a:solidFill>
                  <a:srgbClr val="00B050"/>
                </a:solidFill>
              </a:rPr>
              <a:t>froid</a:t>
            </a:r>
            <a:r>
              <a:rPr lang="nl-BE" dirty="0">
                <a:solidFill>
                  <a:srgbClr val="00B050"/>
                </a:solidFill>
              </a:rPr>
              <a:t> et de la </a:t>
            </a:r>
            <a:r>
              <a:rPr lang="nl-BE" dirty="0" err="1">
                <a:solidFill>
                  <a:srgbClr val="00B050"/>
                </a:solidFill>
              </a:rPr>
              <a:t>chaîne</a:t>
            </a:r>
            <a:r>
              <a:rPr lang="nl-BE" dirty="0">
                <a:solidFill>
                  <a:srgbClr val="00B050"/>
                </a:solidFill>
              </a:rPr>
              <a:t> du </a:t>
            </a:r>
            <a:r>
              <a:rPr lang="nl-BE" dirty="0" err="1">
                <a:solidFill>
                  <a:srgbClr val="00B050"/>
                </a:solidFill>
              </a:rPr>
              <a:t>chaud</a:t>
            </a:r>
            <a:endParaRPr lang="nl-BE" dirty="0">
              <a:solidFill>
                <a:srgbClr val="00B050"/>
              </a:solidFill>
            </a:endParaRPr>
          </a:p>
        </p:txBody>
      </p:sp>
      <p:grpSp>
        <p:nvGrpSpPr>
          <p:cNvPr id="4" name="Group 3">
            <a:extLst>
              <a:ext uri="{FF2B5EF4-FFF2-40B4-BE49-F238E27FC236}">
                <a16:creationId xmlns:a16="http://schemas.microsoft.com/office/drawing/2014/main" id="{53668C50-B49C-42BA-B83C-A8229AE6C611}"/>
              </a:ext>
            </a:extLst>
          </p:cNvPr>
          <p:cNvGrpSpPr/>
          <p:nvPr/>
        </p:nvGrpSpPr>
        <p:grpSpPr>
          <a:xfrm>
            <a:off x="3284537" y="2334412"/>
            <a:ext cx="5622925" cy="3729037"/>
            <a:chOff x="1547813" y="2522538"/>
            <a:chExt cx="5622925" cy="3729037"/>
          </a:xfrm>
        </p:grpSpPr>
        <p:graphicFrame>
          <p:nvGraphicFramePr>
            <p:cNvPr id="6" name="Object 3">
              <a:extLst>
                <a:ext uri="{FF2B5EF4-FFF2-40B4-BE49-F238E27FC236}">
                  <a16:creationId xmlns:a16="http://schemas.microsoft.com/office/drawing/2014/main" id="{A90305D7-77CA-4521-B4CE-CC8752AC616E}"/>
                </a:ext>
              </a:extLst>
            </p:cNvPr>
            <p:cNvGraphicFramePr>
              <a:graphicFrameLocks noChangeAspect="1"/>
            </p:cNvGraphicFramePr>
            <p:nvPr>
              <p:extLst>
                <p:ext uri="{D42A27DB-BD31-4B8C-83A1-F6EECF244321}">
                  <p14:modId xmlns:p14="http://schemas.microsoft.com/office/powerpoint/2010/main" val="2994008916"/>
                </p:ext>
              </p:extLst>
            </p:nvPr>
          </p:nvGraphicFramePr>
          <p:xfrm>
            <a:off x="1547813" y="2540000"/>
            <a:ext cx="1187450" cy="3711575"/>
          </p:xfrm>
          <a:graphic>
            <a:graphicData uri="http://schemas.openxmlformats.org/presentationml/2006/ole">
              <mc:AlternateContent xmlns:mc="http://schemas.openxmlformats.org/markup-compatibility/2006">
                <mc:Choice xmlns:v="urn:schemas-microsoft-com:vml" Requires="v">
                  <p:oleObj spid="_x0000_s2113" name="Clip" r:id="rId3" imgW="407624" imgH="1173296" progId="">
                    <p:embed/>
                  </p:oleObj>
                </mc:Choice>
                <mc:Fallback>
                  <p:oleObj name="Clip" r:id="rId3" imgW="407624" imgH="1173296" progId="">
                    <p:embed/>
                    <p:pic>
                      <p:nvPicPr>
                        <p:cNvPr id="5120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2540000"/>
                          <a:ext cx="1187450" cy="371157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 name="Object 4">
              <a:extLst>
                <a:ext uri="{FF2B5EF4-FFF2-40B4-BE49-F238E27FC236}">
                  <a16:creationId xmlns:a16="http://schemas.microsoft.com/office/drawing/2014/main" id="{492B5DF8-B014-4534-906F-51549F8A2314}"/>
                </a:ext>
              </a:extLst>
            </p:cNvPr>
            <p:cNvGraphicFramePr>
              <a:graphicFrameLocks noChangeAspect="1"/>
            </p:cNvGraphicFramePr>
            <p:nvPr>
              <p:extLst>
                <p:ext uri="{D42A27DB-BD31-4B8C-83A1-F6EECF244321}">
                  <p14:modId xmlns:p14="http://schemas.microsoft.com/office/powerpoint/2010/main" val="4076407041"/>
                </p:ext>
              </p:extLst>
            </p:nvPr>
          </p:nvGraphicFramePr>
          <p:xfrm>
            <a:off x="5838825" y="2522538"/>
            <a:ext cx="1331913" cy="3581400"/>
          </p:xfrm>
          <a:graphic>
            <a:graphicData uri="http://schemas.openxmlformats.org/presentationml/2006/ole">
              <mc:AlternateContent xmlns:mc="http://schemas.openxmlformats.org/markup-compatibility/2006">
                <mc:Choice xmlns:v="urn:schemas-microsoft-com:vml" Requires="v">
                  <p:oleObj spid="_x0000_s2114" name="Clip" r:id="rId5" imgW="444347" imgH="1099851" progId="">
                    <p:embed/>
                  </p:oleObj>
                </mc:Choice>
                <mc:Fallback>
                  <p:oleObj name="Clip" r:id="rId5" imgW="444347" imgH="1099851" progId="">
                    <p:embed/>
                    <p:pic>
                      <p:nvPicPr>
                        <p:cNvPr id="51204"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8825" y="2522538"/>
                          <a:ext cx="1331913" cy="35814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8" name="Object 5">
              <a:extLst>
                <a:ext uri="{FF2B5EF4-FFF2-40B4-BE49-F238E27FC236}">
                  <a16:creationId xmlns:a16="http://schemas.microsoft.com/office/drawing/2014/main" id="{0B7D2C6B-1BBA-476B-AD35-3EDF00BB6FD6}"/>
                </a:ext>
              </a:extLst>
            </p:cNvPr>
            <p:cNvGraphicFramePr>
              <a:graphicFrameLocks noChangeAspect="1"/>
            </p:cNvGraphicFramePr>
            <p:nvPr>
              <p:extLst>
                <p:ext uri="{D42A27DB-BD31-4B8C-83A1-F6EECF244321}">
                  <p14:modId xmlns:p14="http://schemas.microsoft.com/office/powerpoint/2010/main" val="2804250805"/>
                </p:ext>
              </p:extLst>
            </p:nvPr>
          </p:nvGraphicFramePr>
          <p:xfrm>
            <a:off x="3587750" y="4267200"/>
            <a:ext cx="1720850" cy="1865313"/>
          </p:xfrm>
          <a:graphic>
            <a:graphicData uri="http://schemas.openxmlformats.org/presentationml/2006/ole">
              <mc:AlternateContent xmlns:mc="http://schemas.openxmlformats.org/markup-compatibility/2006">
                <mc:Choice xmlns:v="urn:schemas-microsoft-com:vml" Requires="v">
                  <p:oleObj spid="_x0000_s2115" name="Clip" r:id="rId7" imgW="1864329" imgH="1864329" progId="">
                    <p:embed/>
                  </p:oleObj>
                </mc:Choice>
                <mc:Fallback>
                  <p:oleObj name="Clip" r:id="rId7" imgW="1864329" imgH="1864329" progId="">
                    <p:embed/>
                    <p:pic>
                      <p:nvPicPr>
                        <p:cNvPr id="51205"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7750" y="4267200"/>
                          <a:ext cx="1720850" cy="1865313"/>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spTree>
    <p:extLst>
      <p:ext uri="{BB962C8B-B14F-4D97-AF65-F5344CB8AC3E}">
        <p14:creationId xmlns:p14="http://schemas.microsoft.com/office/powerpoint/2010/main" val="30884099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AA059-A189-4593-893D-2A3FAB63B547}"/>
              </a:ext>
            </a:extLst>
          </p:cNvPr>
          <p:cNvSpPr>
            <a:spLocks noGrp="1"/>
          </p:cNvSpPr>
          <p:nvPr>
            <p:ph type="title"/>
          </p:nvPr>
        </p:nvSpPr>
        <p:spPr/>
        <p:txBody>
          <a:bodyPr>
            <a:normAutofit/>
          </a:bodyPr>
          <a:lstStyle/>
          <a:p>
            <a:r>
              <a:rPr lang="nl-BE" sz="4000" dirty="0"/>
              <a:t>Méthode</a:t>
            </a:r>
          </a:p>
        </p:txBody>
      </p:sp>
      <p:sp>
        <p:nvSpPr>
          <p:cNvPr id="3" name="Content Placeholder 2">
            <a:extLst>
              <a:ext uri="{FF2B5EF4-FFF2-40B4-BE49-F238E27FC236}">
                <a16:creationId xmlns:a16="http://schemas.microsoft.com/office/drawing/2014/main" id="{B0AE1E85-10D1-4DEE-B7F7-E5D55A2FDB4E}"/>
              </a:ext>
            </a:extLst>
          </p:cNvPr>
          <p:cNvSpPr>
            <a:spLocks noGrp="1"/>
          </p:cNvSpPr>
          <p:nvPr>
            <p:ph idx="1"/>
          </p:nvPr>
        </p:nvSpPr>
        <p:spPr/>
        <p:txBody>
          <a:bodyPr/>
          <a:lstStyle/>
          <a:p>
            <a:pPr marL="0" indent="0">
              <a:buNone/>
            </a:pPr>
            <a:r>
              <a:rPr lang="nl-BE" dirty="0">
                <a:solidFill>
                  <a:srgbClr val="7030A0"/>
                </a:solidFill>
              </a:rPr>
              <a:t>Le couple temps / température </a:t>
            </a:r>
            <a:r>
              <a:rPr lang="nl-BE" dirty="0">
                <a:solidFill>
                  <a:srgbClr val="C00000"/>
                </a:solidFill>
              </a:rPr>
              <a:t>:</a:t>
            </a:r>
          </a:p>
          <a:p>
            <a:r>
              <a:rPr lang="nl-BE" dirty="0" err="1">
                <a:solidFill>
                  <a:srgbClr val="0070C0"/>
                </a:solidFill>
              </a:rPr>
              <a:t>le</a:t>
            </a:r>
            <a:r>
              <a:rPr lang="nl-BE" dirty="0">
                <a:solidFill>
                  <a:srgbClr val="0070C0"/>
                </a:solidFill>
              </a:rPr>
              <a:t> </a:t>
            </a:r>
            <a:r>
              <a:rPr lang="nl-BE" dirty="0" err="1">
                <a:solidFill>
                  <a:srgbClr val="0070C0"/>
                </a:solidFill>
              </a:rPr>
              <a:t>froid</a:t>
            </a:r>
            <a:r>
              <a:rPr lang="nl-BE" dirty="0">
                <a:solidFill>
                  <a:schemeClr val="tx2"/>
                </a:solidFill>
              </a:rPr>
              <a:t> ne </a:t>
            </a:r>
            <a:r>
              <a:rPr lang="nl-BE" dirty="0" err="1">
                <a:solidFill>
                  <a:schemeClr val="tx2"/>
                </a:solidFill>
              </a:rPr>
              <a:t>tue</a:t>
            </a:r>
            <a:r>
              <a:rPr lang="nl-BE" dirty="0">
                <a:solidFill>
                  <a:schemeClr val="tx2"/>
                </a:solidFill>
              </a:rPr>
              <a:t> pas les </a:t>
            </a:r>
            <a:r>
              <a:rPr lang="nl-BE" dirty="0" err="1">
                <a:solidFill>
                  <a:schemeClr val="tx2"/>
                </a:solidFill>
              </a:rPr>
              <a:t>microbes</a:t>
            </a:r>
            <a:r>
              <a:rPr lang="nl-BE" dirty="0">
                <a:solidFill>
                  <a:schemeClr val="tx2"/>
                </a:solidFill>
              </a:rPr>
              <a:t> mais </a:t>
            </a:r>
            <a:r>
              <a:rPr lang="nl-BE" dirty="0" err="1">
                <a:solidFill>
                  <a:schemeClr val="tx2"/>
                </a:solidFill>
              </a:rPr>
              <a:t>évite</a:t>
            </a:r>
            <a:r>
              <a:rPr lang="nl-BE" dirty="0">
                <a:solidFill>
                  <a:schemeClr val="tx2"/>
                </a:solidFill>
              </a:rPr>
              <a:t> leur développement (stockage)</a:t>
            </a:r>
          </a:p>
          <a:p>
            <a:r>
              <a:rPr lang="nl-BE" dirty="0">
                <a:solidFill>
                  <a:srgbClr val="FF0000"/>
                </a:solidFill>
              </a:rPr>
              <a:t>la </a:t>
            </a:r>
            <a:r>
              <a:rPr lang="nl-BE" dirty="0" err="1">
                <a:solidFill>
                  <a:srgbClr val="FF0000"/>
                </a:solidFill>
              </a:rPr>
              <a:t>chaleur</a:t>
            </a:r>
            <a:r>
              <a:rPr lang="nl-BE" dirty="0">
                <a:solidFill>
                  <a:srgbClr val="FF0000"/>
                </a:solidFill>
              </a:rPr>
              <a:t> </a:t>
            </a:r>
            <a:r>
              <a:rPr lang="nl-BE" dirty="0">
                <a:solidFill>
                  <a:schemeClr val="tx1"/>
                </a:solidFill>
              </a:rPr>
              <a:t>peut </a:t>
            </a:r>
            <a:r>
              <a:rPr lang="nl-BE" dirty="0" err="1">
                <a:solidFill>
                  <a:schemeClr val="tx2"/>
                </a:solidFill>
              </a:rPr>
              <a:t>tuer</a:t>
            </a:r>
            <a:r>
              <a:rPr lang="nl-BE" dirty="0">
                <a:solidFill>
                  <a:schemeClr val="tx2"/>
                </a:solidFill>
              </a:rPr>
              <a:t> les microbes (pasteurisation, rechauffement, maintien au chaud, ...)</a:t>
            </a:r>
          </a:p>
        </p:txBody>
      </p:sp>
      <p:pic>
        <p:nvPicPr>
          <p:cNvPr id="4" name="Picture 4" descr="delhaize 3">
            <a:extLst>
              <a:ext uri="{FF2B5EF4-FFF2-40B4-BE49-F238E27FC236}">
                <a16:creationId xmlns:a16="http://schemas.microsoft.com/office/drawing/2014/main" id="{4EC414E6-0B1A-42BE-A51B-2C13687E7FB6}"/>
              </a:ext>
            </a:extLst>
          </p:cNvPr>
          <p:cNvPicPr>
            <a:picLocks noChangeAspect="1" noChangeArrowheads="1"/>
          </p:cNvPicPr>
          <p:nvPr/>
        </p:nvPicPr>
        <p:blipFill>
          <a:blip r:embed="rId2" cstate="print"/>
          <a:srcRect/>
          <a:stretch>
            <a:fillRect/>
          </a:stretch>
        </p:blipFill>
        <p:spPr bwMode="auto">
          <a:xfrm>
            <a:off x="838200" y="4081111"/>
            <a:ext cx="2345724" cy="1982337"/>
          </a:xfrm>
          <a:prstGeom prst="rect">
            <a:avLst/>
          </a:prstGeom>
          <a:noFill/>
          <a:ln w="9525">
            <a:noFill/>
            <a:miter lim="800000"/>
            <a:headEnd/>
            <a:tailEnd/>
          </a:ln>
        </p:spPr>
      </p:pic>
      <p:pic>
        <p:nvPicPr>
          <p:cNvPr id="5" name="Picture 5" descr="delhaize 5">
            <a:extLst>
              <a:ext uri="{FF2B5EF4-FFF2-40B4-BE49-F238E27FC236}">
                <a16:creationId xmlns:a16="http://schemas.microsoft.com/office/drawing/2014/main" id="{C60B6D5C-2D84-4CFC-A38C-6238539D89F7}"/>
              </a:ext>
            </a:extLst>
          </p:cNvPr>
          <p:cNvPicPr>
            <a:picLocks noChangeAspect="1" noChangeArrowheads="1"/>
          </p:cNvPicPr>
          <p:nvPr/>
        </p:nvPicPr>
        <p:blipFill>
          <a:blip r:embed="rId3" cstate="print"/>
          <a:srcRect/>
          <a:stretch>
            <a:fillRect/>
          </a:stretch>
        </p:blipFill>
        <p:spPr bwMode="auto">
          <a:xfrm>
            <a:off x="9437452" y="4081111"/>
            <a:ext cx="1785022" cy="1982338"/>
          </a:xfrm>
          <a:prstGeom prst="rect">
            <a:avLst/>
          </a:prstGeom>
          <a:noFill/>
          <a:ln>
            <a:noFill/>
          </a:ln>
          <a:effectLst>
            <a:outerShdw blurRad="50800" dist="38100" dir="2700000" algn="tl" rotWithShape="0">
              <a:srgbClr val="D0FF44">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7B26909F-9261-4984-8C27-03690A74C23D}"/>
              </a:ext>
            </a:extLst>
          </p:cNvPr>
          <p:cNvGrpSpPr/>
          <p:nvPr/>
        </p:nvGrpSpPr>
        <p:grpSpPr>
          <a:xfrm>
            <a:off x="3316969" y="3561163"/>
            <a:ext cx="5674341" cy="2550441"/>
            <a:chOff x="703263" y="3733800"/>
            <a:chExt cx="6131153" cy="2755764"/>
          </a:xfrm>
        </p:grpSpPr>
        <p:sp>
          <p:nvSpPr>
            <p:cNvPr id="7" name="Text Box 6">
              <a:extLst>
                <a:ext uri="{FF2B5EF4-FFF2-40B4-BE49-F238E27FC236}">
                  <a16:creationId xmlns:a16="http://schemas.microsoft.com/office/drawing/2014/main" id="{48BDCA00-1D7A-4CCC-B2B7-B0D4CD6EBD10}"/>
                </a:ext>
              </a:extLst>
            </p:cNvPr>
            <p:cNvSpPr txBox="1">
              <a:spLocks noChangeArrowheads="1"/>
            </p:cNvSpPr>
            <p:nvPr/>
          </p:nvSpPr>
          <p:spPr bwMode="auto">
            <a:xfrm>
              <a:off x="2181225" y="5257800"/>
              <a:ext cx="977225" cy="698364"/>
            </a:xfrm>
            <a:prstGeom prst="rect">
              <a:avLst/>
            </a:prstGeom>
            <a:noFill/>
            <a:ln w="9525">
              <a:noFill/>
              <a:miter lim="800000"/>
              <a:headEnd/>
              <a:tailEnd/>
            </a:ln>
            <a:effectLst/>
          </p:spPr>
          <p:txBody>
            <a:bodyPr wrap="none">
              <a:spAutoFit/>
            </a:bodyPr>
            <a:lstStyle>
              <a:lvl1pPr>
                <a:defRPr kumimoji="1" sz="3200">
                  <a:solidFill>
                    <a:schemeClr val="tx1"/>
                  </a:solidFill>
                  <a:latin typeface="Arial" pitchFamily="34" charset="0"/>
                  <a:ea typeface="ＭＳ Ｐゴシック" pitchFamily="34" charset="-128"/>
                </a:defRPr>
              </a:lvl1pPr>
              <a:lvl2pPr marL="742950" indent="-285750">
                <a:defRPr kumimoji="1" sz="3200">
                  <a:solidFill>
                    <a:schemeClr val="tx1"/>
                  </a:solidFill>
                  <a:latin typeface="Arial" pitchFamily="34" charset="0"/>
                  <a:ea typeface="ＭＳ Ｐゴシック" pitchFamily="34" charset="-128"/>
                </a:defRPr>
              </a:lvl2pPr>
              <a:lvl3pPr marL="1143000" indent="-228600">
                <a:defRPr kumimoji="1" sz="3200">
                  <a:solidFill>
                    <a:schemeClr val="tx1"/>
                  </a:solidFill>
                  <a:latin typeface="Arial" pitchFamily="34" charset="0"/>
                  <a:ea typeface="ＭＳ Ｐゴシック" pitchFamily="34" charset="-128"/>
                </a:defRPr>
              </a:lvl3pPr>
              <a:lvl4pPr marL="1600200" indent="-228600">
                <a:defRPr kumimoji="1" sz="3200">
                  <a:solidFill>
                    <a:schemeClr val="tx1"/>
                  </a:solidFill>
                  <a:latin typeface="Arial" pitchFamily="34" charset="0"/>
                  <a:ea typeface="ＭＳ Ｐゴシック" pitchFamily="34" charset="-128"/>
                </a:defRPr>
              </a:lvl4pPr>
              <a:lvl5pPr marL="2057400" indent="-228600">
                <a:defRPr kumimoji="1"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9pPr>
            </a:lstStyle>
            <a:p>
              <a:pPr>
                <a:defRPr/>
              </a:pPr>
              <a:r>
                <a:rPr kumimoji="0" lang="fr-FR" sz="3600" b="1" dirty="0">
                  <a:solidFill>
                    <a:schemeClr val="tx2"/>
                  </a:solidFill>
                  <a:effectLst>
                    <a:outerShdw blurRad="38100" dist="38100" dir="2700000" algn="tl">
                      <a:srgbClr val="FFFFFF"/>
                    </a:outerShdw>
                  </a:effectLst>
                </a:rPr>
                <a:t>0°</a:t>
              </a:r>
            </a:p>
          </p:txBody>
        </p:sp>
        <p:sp>
          <p:nvSpPr>
            <p:cNvPr id="8" name="Text Box 7">
              <a:extLst>
                <a:ext uri="{FF2B5EF4-FFF2-40B4-BE49-F238E27FC236}">
                  <a16:creationId xmlns:a16="http://schemas.microsoft.com/office/drawing/2014/main" id="{C1311B18-D96E-4C73-AC0B-221CD81AF640}"/>
                </a:ext>
              </a:extLst>
            </p:cNvPr>
            <p:cNvSpPr txBox="1">
              <a:spLocks noChangeArrowheads="1"/>
            </p:cNvSpPr>
            <p:nvPr/>
          </p:nvSpPr>
          <p:spPr bwMode="auto">
            <a:xfrm>
              <a:off x="3432479" y="4668204"/>
              <a:ext cx="995060" cy="698364"/>
            </a:xfrm>
            <a:prstGeom prst="rect">
              <a:avLst/>
            </a:prstGeom>
            <a:noFill/>
            <a:ln w="9525">
              <a:noFill/>
              <a:miter lim="800000"/>
              <a:headEnd/>
              <a:tailEnd/>
            </a:ln>
            <a:effectLst/>
          </p:spPr>
          <p:txBody>
            <a:bodyPr wrap="square">
              <a:spAutoFit/>
            </a:bodyPr>
            <a:lstStyle>
              <a:lvl1pPr>
                <a:defRPr kumimoji="1" sz="3200">
                  <a:solidFill>
                    <a:schemeClr val="tx1"/>
                  </a:solidFill>
                  <a:latin typeface="Arial" pitchFamily="34" charset="0"/>
                  <a:ea typeface="ＭＳ Ｐゴシック" pitchFamily="34" charset="-128"/>
                </a:defRPr>
              </a:lvl1pPr>
              <a:lvl2pPr marL="742950" indent="-285750">
                <a:defRPr kumimoji="1" sz="3200">
                  <a:solidFill>
                    <a:schemeClr val="tx1"/>
                  </a:solidFill>
                  <a:latin typeface="Arial" pitchFamily="34" charset="0"/>
                  <a:ea typeface="ＭＳ Ｐゴシック" pitchFamily="34" charset="-128"/>
                </a:defRPr>
              </a:lvl2pPr>
              <a:lvl3pPr marL="1143000" indent="-228600">
                <a:defRPr kumimoji="1" sz="3200">
                  <a:solidFill>
                    <a:schemeClr val="tx1"/>
                  </a:solidFill>
                  <a:latin typeface="Arial" pitchFamily="34" charset="0"/>
                  <a:ea typeface="ＭＳ Ｐゴシック" pitchFamily="34" charset="-128"/>
                </a:defRPr>
              </a:lvl3pPr>
              <a:lvl4pPr marL="1600200" indent="-228600">
                <a:defRPr kumimoji="1" sz="3200">
                  <a:solidFill>
                    <a:schemeClr val="tx1"/>
                  </a:solidFill>
                  <a:latin typeface="Arial" pitchFamily="34" charset="0"/>
                  <a:ea typeface="ＭＳ Ｐゴシック" pitchFamily="34" charset="-128"/>
                </a:defRPr>
              </a:lvl4pPr>
              <a:lvl5pPr marL="2057400" indent="-228600">
                <a:defRPr kumimoji="1"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9pPr>
            </a:lstStyle>
            <a:p>
              <a:pPr>
                <a:defRPr/>
              </a:pPr>
              <a:r>
                <a:rPr kumimoji="0" lang="fr-FR" sz="3600" b="1" dirty="0">
                  <a:solidFill>
                    <a:schemeClr val="tx2"/>
                  </a:solidFill>
                  <a:effectLst>
                    <a:outerShdw blurRad="38100" dist="38100" dir="2700000" algn="tl">
                      <a:srgbClr val="FFFFFF"/>
                    </a:outerShdw>
                  </a:effectLst>
                </a:rPr>
                <a:t>4°</a:t>
              </a:r>
            </a:p>
          </p:txBody>
        </p:sp>
        <p:sp>
          <p:nvSpPr>
            <p:cNvPr id="9" name="Text Box 8">
              <a:extLst>
                <a:ext uri="{FF2B5EF4-FFF2-40B4-BE49-F238E27FC236}">
                  <a16:creationId xmlns:a16="http://schemas.microsoft.com/office/drawing/2014/main" id="{E8D6CFC2-270D-4934-84E5-F63BCBEC225F}"/>
                </a:ext>
              </a:extLst>
            </p:cNvPr>
            <p:cNvSpPr txBox="1">
              <a:spLocks noChangeArrowheads="1"/>
            </p:cNvSpPr>
            <p:nvPr/>
          </p:nvSpPr>
          <p:spPr bwMode="auto">
            <a:xfrm>
              <a:off x="4427538" y="4267200"/>
              <a:ext cx="1022350" cy="698364"/>
            </a:xfrm>
            <a:prstGeom prst="rect">
              <a:avLst/>
            </a:prstGeom>
            <a:noFill/>
            <a:ln w="9525">
              <a:noFill/>
              <a:miter lim="800000"/>
              <a:headEnd/>
              <a:tailEnd/>
            </a:ln>
            <a:effectLst/>
          </p:spPr>
          <p:txBody>
            <a:bodyPr>
              <a:spAutoFit/>
            </a:bodyPr>
            <a:lstStyle>
              <a:lvl1pPr>
                <a:defRPr kumimoji="1" sz="3200">
                  <a:solidFill>
                    <a:schemeClr val="tx1"/>
                  </a:solidFill>
                  <a:latin typeface="Arial" pitchFamily="34" charset="0"/>
                  <a:ea typeface="ＭＳ Ｐゴシック" pitchFamily="34" charset="-128"/>
                </a:defRPr>
              </a:lvl1pPr>
              <a:lvl2pPr marL="742950" indent="-285750">
                <a:defRPr kumimoji="1" sz="3200">
                  <a:solidFill>
                    <a:schemeClr val="tx1"/>
                  </a:solidFill>
                  <a:latin typeface="Arial" pitchFamily="34" charset="0"/>
                  <a:ea typeface="ＭＳ Ｐゴシック" pitchFamily="34" charset="-128"/>
                </a:defRPr>
              </a:lvl2pPr>
              <a:lvl3pPr marL="1143000" indent="-228600">
                <a:defRPr kumimoji="1" sz="3200">
                  <a:solidFill>
                    <a:schemeClr val="tx1"/>
                  </a:solidFill>
                  <a:latin typeface="Arial" pitchFamily="34" charset="0"/>
                  <a:ea typeface="ＭＳ Ｐゴシック" pitchFamily="34" charset="-128"/>
                </a:defRPr>
              </a:lvl3pPr>
              <a:lvl4pPr marL="1600200" indent="-228600">
                <a:defRPr kumimoji="1" sz="3200">
                  <a:solidFill>
                    <a:schemeClr val="tx1"/>
                  </a:solidFill>
                  <a:latin typeface="Arial" pitchFamily="34" charset="0"/>
                  <a:ea typeface="ＭＳ Ｐゴシック" pitchFamily="34" charset="-128"/>
                </a:defRPr>
              </a:lvl4pPr>
              <a:lvl5pPr marL="2057400" indent="-228600">
                <a:defRPr kumimoji="1"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9pPr>
            </a:lstStyle>
            <a:p>
              <a:pPr>
                <a:defRPr/>
              </a:pPr>
              <a:r>
                <a:rPr kumimoji="0" lang="fr-FR" sz="3600" b="1" dirty="0">
                  <a:solidFill>
                    <a:schemeClr val="tx2"/>
                  </a:solidFill>
                  <a:effectLst>
                    <a:outerShdw blurRad="38100" dist="38100" dir="2700000" algn="tl">
                      <a:srgbClr val="FFFFFF"/>
                    </a:outerShdw>
                  </a:effectLst>
                </a:rPr>
                <a:t>7°</a:t>
              </a:r>
            </a:p>
          </p:txBody>
        </p:sp>
        <p:sp>
          <p:nvSpPr>
            <p:cNvPr id="10" name="Text Box 9">
              <a:extLst>
                <a:ext uri="{FF2B5EF4-FFF2-40B4-BE49-F238E27FC236}">
                  <a16:creationId xmlns:a16="http://schemas.microsoft.com/office/drawing/2014/main" id="{7FBFD39A-E952-4BFC-AC90-38BB89EFA7C6}"/>
                </a:ext>
              </a:extLst>
            </p:cNvPr>
            <p:cNvSpPr txBox="1">
              <a:spLocks noChangeArrowheads="1"/>
            </p:cNvSpPr>
            <p:nvPr/>
          </p:nvSpPr>
          <p:spPr bwMode="auto">
            <a:xfrm>
              <a:off x="5580063" y="3733800"/>
              <a:ext cx="1254353" cy="698364"/>
            </a:xfrm>
            <a:prstGeom prst="rect">
              <a:avLst/>
            </a:prstGeom>
            <a:noFill/>
            <a:ln w="9525">
              <a:noFill/>
              <a:miter lim="800000"/>
              <a:headEnd/>
              <a:tailEnd/>
            </a:ln>
            <a:effectLst/>
          </p:spPr>
          <p:txBody>
            <a:bodyPr wrap="none">
              <a:spAutoFit/>
            </a:bodyPr>
            <a:lstStyle>
              <a:lvl1pPr>
                <a:defRPr kumimoji="1" sz="3200">
                  <a:solidFill>
                    <a:schemeClr val="tx1"/>
                  </a:solidFill>
                  <a:latin typeface="Arial" pitchFamily="34" charset="0"/>
                  <a:ea typeface="ＭＳ Ｐゴシック" pitchFamily="34" charset="-128"/>
                </a:defRPr>
              </a:lvl1pPr>
              <a:lvl2pPr marL="742950" indent="-285750">
                <a:defRPr kumimoji="1" sz="3200">
                  <a:solidFill>
                    <a:schemeClr val="tx1"/>
                  </a:solidFill>
                  <a:latin typeface="Arial" pitchFamily="34" charset="0"/>
                  <a:ea typeface="ＭＳ Ｐゴシック" pitchFamily="34" charset="-128"/>
                </a:defRPr>
              </a:lvl2pPr>
              <a:lvl3pPr marL="1143000" indent="-228600">
                <a:defRPr kumimoji="1" sz="3200">
                  <a:solidFill>
                    <a:schemeClr val="tx1"/>
                  </a:solidFill>
                  <a:latin typeface="Arial" pitchFamily="34" charset="0"/>
                  <a:ea typeface="ＭＳ Ｐゴシック" pitchFamily="34" charset="-128"/>
                </a:defRPr>
              </a:lvl3pPr>
              <a:lvl4pPr marL="1600200" indent="-228600">
                <a:defRPr kumimoji="1" sz="3200">
                  <a:solidFill>
                    <a:schemeClr val="tx1"/>
                  </a:solidFill>
                  <a:latin typeface="Arial" pitchFamily="34" charset="0"/>
                  <a:ea typeface="ＭＳ Ｐゴシック" pitchFamily="34" charset="-128"/>
                </a:defRPr>
              </a:lvl4pPr>
              <a:lvl5pPr marL="2057400" indent="-228600">
                <a:defRPr kumimoji="1"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9pPr>
            </a:lstStyle>
            <a:p>
              <a:pPr>
                <a:defRPr/>
              </a:pPr>
              <a:r>
                <a:rPr kumimoji="0" lang="fr-FR" sz="3600" b="1" dirty="0">
                  <a:solidFill>
                    <a:schemeClr val="tx2"/>
                  </a:solidFill>
                  <a:effectLst>
                    <a:outerShdw blurRad="38100" dist="38100" dir="2700000" algn="tl">
                      <a:srgbClr val="FFFFFF"/>
                    </a:outerShdw>
                  </a:effectLst>
                </a:rPr>
                <a:t>65°</a:t>
              </a:r>
            </a:p>
          </p:txBody>
        </p:sp>
        <p:sp>
          <p:nvSpPr>
            <p:cNvPr id="11" name="Text Box 10">
              <a:extLst>
                <a:ext uri="{FF2B5EF4-FFF2-40B4-BE49-F238E27FC236}">
                  <a16:creationId xmlns:a16="http://schemas.microsoft.com/office/drawing/2014/main" id="{CD6C152A-0E2D-4BF4-B553-9932C1AE0529}"/>
                </a:ext>
              </a:extLst>
            </p:cNvPr>
            <p:cNvSpPr txBox="1">
              <a:spLocks noChangeArrowheads="1"/>
            </p:cNvSpPr>
            <p:nvPr/>
          </p:nvSpPr>
          <p:spPr bwMode="auto">
            <a:xfrm>
              <a:off x="703263" y="5791200"/>
              <a:ext cx="1477962" cy="698364"/>
            </a:xfrm>
            <a:prstGeom prst="rect">
              <a:avLst/>
            </a:prstGeom>
            <a:noFill/>
            <a:ln w="9525">
              <a:noFill/>
              <a:miter lim="800000"/>
              <a:headEnd/>
              <a:tailEnd/>
            </a:ln>
            <a:effectLst/>
          </p:spPr>
          <p:txBody>
            <a:bodyPr wrap="square">
              <a:spAutoFit/>
            </a:bodyPr>
            <a:lstStyle>
              <a:lvl1pPr>
                <a:defRPr kumimoji="1" sz="3200">
                  <a:solidFill>
                    <a:schemeClr val="tx1"/>
                  </a:solidFill>
                  <a:latin typeface="Arial" pitchFamily="34" charset="0"/>
                  <a:ea typeface="ＭＳ Ｐゴシック" pitchFamily="34" charset="-128"/>
                </a:defRPr>
              </a:lvl1pPr>
              <a:lvl2pPr marL="742950" indent="-285750">
                <a:defRPr kumimoji="1" sz="3200">
                  <a:solidFill>
                    <a:schemeClr val="tx1"/>
                  </a:solidFill>
                  <a:latin typeface="Arial" pitchFamily="34" charset="0"/>
                  <a:ea typeface="ＭＳ Ｐゴシック" pitchFamily="34" charset="-128"/>
                </a:defRPr>
              </a:lvl2pPr>
              <a:lvl3pPr marL="1143000" indent="-228600">
                <a:defRPr kumimoji="1" sz="3200">
                  <a:solidFill>
                    <a:schemeClr val="tx1"/>
                  </a:solidFill>
                  <a:latin typeface="Arial" pitchFamily="34" charset="0"/>
                  <a:ea typeface="ＭＳ Ｐゴシック" pitchFamily="34" charset="-128"/>
                </a:defRPr>
              </a:lvl3pPr>
              <a:lvl4pPr marL="1600200" indent="-228600">
                <a:defRPr kumimoji="1" sz="3200">
                  <a:solidFill>
                    <a:schemeClr val="tx1"/>
                  </a:solidFill>
                  <a:latin typeface="Arial" pitchFamily="34" charset="0"/>
                  <a:ea typeface="ＭＳ Ｐゴシック" pitchFamily="34" charset="-128"/>
                </a:defRPr>
              </a:lvl4pPr>
              <a:lvl5pPr marL="2057400" indent="-228600">
                <a:defRPr kumimoji="1"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9pPr>
            </a:lstStyle>
            <a:p>
              <a:pPr>
                <a:defRPr/>
              </a:pPr>
              <a:r>
                <a:rPr kumimoji="0" lang="fr-FR" sz="3600" b="1" dirty="0">
                  <a:solidFill>
                    <a:schemeClr val="tx2"/>
                  </a:solidFill>
                  <a:effectLst>
                    <a:outerShdw blurRad="38100" dist="38100" dir="2700000" algn="tl">
                      <a:srgbClr val="FFFFFF"/>
                    </a:outerShdw>
                  </a:effectLst>
                </a:rPr>
                <a:t>-18°</a:t>
              </a:r>
            </a:p>
          </p:txBody>
        </p:sp>
      </p:grpSp>
    </p:spTree>
    <p:extLst>
      <p:ext uri="{BB962C8B-B14F-4D97-AF65-F5344CB8AC3E}">
        <p14:creationId xmlns:p14="http://schemas.microsoft.com/office/powerpoint/2010/main" val="38786981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AA059-A189-4593-893D-2A3FAB63B547}"/>
              </a:ext>
            </a:extLst>
          </p:cNvPr>
          <p:cNvSpPr>
            <a:spLocks noGrp="1"/>
          </p:cNvSpPr>
          <p:nvPr>
            <p:ph type="title"/>
          </p:nvPr>
        </p:nvSpPr>
        <p:spPr/>
        <p:txBody>
          <a:bodyPr>
            <a:normAutofit/>
          </a:bodyPr>
          <a:lstStyle/>
          <a:p>
            <a:r>
              <a:rPr lang="nl-BE" sz="4000" dirty="0"/>
              <a:t>Méthode</a:t>
            </a:r>
          </a:p>
        </p:txBody>
      </p:sp>
      <p:sp>
        <p:nvSpPr>
          <p:cNvPr id="3" name="Content Placeholder 2">
            <a:extLst>
              <a:ext uri="{FF2B5EF4-FFF2-40B4-BE49-F238E27FC236}">
                <a16:creationId xmlns:a16="http://schemas.microsoft.com/office/drawing/2014/main" id="{B0AE1E85-10D1-4DEE-B7F7-E5D55A2FDB4E}"/>
              </a:ext>
            </a:extLst>
          </p:cNvPr>
          <p:cNvSpPr>
            <a:spLocks noGrp="1"/>
          </p:cNvSpPr>
          <p:nvPr>
            <p:ph idx="1"/>
          </p:nvPr>
        </p:nvSpPr>
        <p:spPr/>
        <p:txBody>
          <a:bodyPr>
            <a:normAutofit/>
          </a:bodyPr>
          <a:lstStyle/>
          <a:p>
            <a:pPr marL="0" indent="0">
              <a:buNone/>
            </a:pPr>
            <a:r>
              <a:rPr lang="fr-FR" sz="3600" dirty="0">
                <a:solidFill>
                  <a:srgbClr val="92D050"/>
                </a:solidFill>
              </a:rPr>
              <a:t>Enregistrements (en général)</a:t>
            </a:r>
          </a:p>
          <a:p>
            <a:pPr marL="0" indent="0">
              <a:buNone/>
            </a:pPr>
            <a:br>
              <a:rPr lang="fr-FR" dirty="0"/>
            </a:br>
            <a:r>
              <a:rPr lang="fr-FR" dirty="0"/>
              <a:t>complétez correctement les documents de production </a:t>
            </a:r>
            <a:br>
              <a:rPr lang="fr-FR" dirty="0"/>
            </a:br>
            <a:r>
              <a:rPr lang="fr-FR" dirty="0"/>
              <a:t>(date, heure, volume produit, codes produits utilisés, nom de l’opérateur, température observée,…)</a:t>
            </a:r>
            <a:endParaRPr lang="nl-BE" dirty="0"/>
          </a:p>
          <a:p>
            <a:pPr marL="0" indent="0">
              <a:buNone/>
            </a:pPr>
            <a:r>
              <a:rPr lang="fr-FR" dirty="0"/>
              <a:t>Ces infos pourraient être demandées lors des audits</a:t>
            </a:r>
            <a:br>
              <a:rPr lang="fr-FR" dirty="0"/>
            </a:br>
            <a:r>
              <a:rPr lang="fr-FR" dirty="0"/>
              <a:t>Important d’être rigoureux (aussi) administrativement!  </a:t>
            </a:r>
            <a:endParaRPr lang="fr-FR" sz="3000" dirty="0">
              <a:solidFill>
                <a:schemeClr val="tx1"/>
              </a:solidFill>
            </a:endParaRPr>
          </a:p>
        </p:txBody>
      </p:sp>
    </p:spTree>
    <p:extLst>
      <p:ext uri="{BB962C8B-B14F-4D97-AF65-F5344CB8AC3E}">
        <p14:creationId xmlns:p14="http://schemas.microsoft.com/office/powerpoint/2010/main" val="32782200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AA059-A189-4593-893D-2A3FAB63B547}"/>
              </a:ext>
            </a:extLst>
          </p:cNvPr>
          <p:cNvSpPr>
            <a:spLocks noGrp="1"/>
          </p:cNvSpPr>
          <p:nvPr>
            <p:ph type="title"/>
          </p:nvPr>
        </p:nvSpPr>
        <p:spPr/>
        <p:txBody>
          <a:bodyPr>
            <a:normAutofit/>
          </a:bodyPr>
          <a:lstStyle/>
          <a:p>
            <a:r>
              <a:rPr lang="nl-BE" sz="4000" dirty="0"/>
              <a:t>Méthode</a:t>
            </a:r>
          </a:p>
        </p:txBody>
      </p:sp>
      <p:sp>
        <p:nvSpPr>
          <p:cNvPr id="3" name="Content Placeholder 2">
            <a:extLst>
              <a:ext uri="{FF2B5EF4-FFF2-40B4-BE49-F238E27FC236}">
                <a16:creationId xmlns:a16="http://schemas.microsoft.com/office/drawing/2014/main" id="{B0AE1E85-10D1-4DEE-B7F7-E5D55A2FDB4E}"/>
              </a:ext>
            </a:extLst>
          </p:cNvPr>
          <p:cNvSpPr>
            <a:spLocks noGrp="1"/>
          </p:cNvSpPr>
          <p:nvPr>
            <p:ph idx="1"/>
          </p:nvPr>
        </p:nvSpPr>
        <p:spPr>
          <a:xfrm>
            <a:off x="778933" y="1690688"/>
            <a:ext cx="10515600" cy="4237824"/>
          </a:xfrm>
        </p:spPr>
        <p:txBody>
          <a:bodyPr>
            <a:normAutofit fontScale="85000" lnSpcReduction="20000"/>
          </a:bodyPr>
          <a:lstStyle/>
          <a:p>
            <a:pPr marL="0" indent="0">
              <a:buNone/>
            </a:pPr>
            <a:r>
              <a:rPr lang="fr-BE" sz="4500" dirty="0">
                <a:solidFill>
                  <a:srgbClr val="92D050"/>
                </a:solidFill>
              </a:rPr>
              <a:t>Enregistrements et traçabilité </a:t>
            </a:r>
            <a:br>
              <a:rPr lang="fr-BE" sz="6500" dirty="0">
                <a:solidFill>
                  <a:schemeClr val="tx2"/>
                </a:solidFill>
              </a:rPr>
            </a:br>
            <a:br>
              <a:rPr lang="fr-BE" dirty="0">
                <a:solidFill>
                  <a:schemeClr val="tx2"/>
                </a:solidFill>
              </a:rPr>
            </a:br>
            <a:r>
              <a:rPr lang="fr-FR" dirty="0"/>
              <a:t>La </a:t>
            </a:r>
            <a:r>
              <a:rPr lang="fr-FR" dirty="0">
                <a:solidFill>
                  <a:srgbClr val="00B0F0"/>
                </a:solidFill>
              </a:rPr>
              <a:t>« traçabilité » </a:t>
            </a:r>
            <a:r>
              <a:rPr lang="fr-FR" dirty="0"/>
              <a:t>est un des enregistrements essentiels à assurer.</a:t>
            </a:r>
          </a:p>
          <a:p>
            <a:pPr marL="0" indent="0">
              <a:buNone/>
            </a:pPr>
            <a:endParaRPr lang="nl-BE" dirty="0"/>
          </a:p>
          <a:p>
            <a:pPr marL="0" indent="0">
              <a:buNone/>
            </a:pPr>
            <a:r>
              <a:rPr lang="fr-FR" dirty="0"/>
              <a:t>Légalement, certaines informations relatives aux produits entrants/sortants doivent être enregistrées: </a:t>
            </a:r>
            <a:br>
              <a:rPr lang="fr-FR" dirty="0"/>
            </a:br>
            <a:r>
              <a:rPr lang="fr-FR" dirty="0"/>
              <a:t>- la nature des produits et leur identification, leur quantité, </a:t>
            </a:r>
            <a:br>
              <a:rPr lang="fr-FR" dirty="0"/>
            </a:br>
            <a:r>
              <a:rPr lang="fr-FR" dirty="0"/>
              <a:t>- la date de leur réception / livraison, </a:t>
            </a:r>
            <a:br>
              <a:rPr lang="fr-FR" dirty="0"/>
            </a:br>
            <a:r>
              <a:rPr lang="fr-FR" dirty="0"/>
              <a:t>- l’identification du fournisseur / client.</a:t>
            </a:r>
            <a:endParaRPr lang="nl-BE" dirty="0"/>
          </a:p>
          <a:p>
            <a:pPr marL="0" indent="0">
              <a:buNone/>
            </a:pPr>
            <a:br>
              <a:rPr lang="fr-FR" dirty="0"/>
            </a:br>
            <a:r>
              <a:rPr lang="fr-FR" dirty="0"/>
              <a:t>Un bon système de traçabilité permettra entre autres d’assurer un retrait de produit rapide et pas trop coûteux en cas d’incident lorsque ce produit est déjà sorti de l’entreprise.</a:t>
            </a:r>
            <a:br>
              <a:rPr lang="fr-FR" dirty="0"/>
            </a:br>
            <a:endParaRPr lang="nl-BE" dirty="0">
              <a:solidFill>
                <a:schemeClr val="tx2"/>
              </a:solidFill>
            </a:endParaRPr>
          </a:p>
        </p:txBody>
      </p:sp>
    </p:spTree>
    <p:extLst>
      <p:ext uri="{BB962C8B-B14F-4D97-AF65-F5344CB8AC3E}">
        <p14:creationId xmlns:p14="http://schemas.microsoft.com/office/powerpoint/2010/main" val="23528076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AA059-A189-4593-893D-2A3FAB63B547}"/>
              </a:ext>
            </a:extLst>
          </p:cNvPr>
          <p:cNvSpPr>
            <a:spLocks noGrp="1"/>
          </p:cNvSpPr>
          <p:nvPr>
            <p:ph type="title"/>
          </p:nvPr>
        </p:nvSpPr>
        <p:spPr/>
        <p:txBody>
          <a:bodyPr>
            <a:normAutofit/>
          </a:bodyPr>
          <a:lstStyle/>
          <a:p>
            <a:r>
              <a:rPr lang="nl-BE" sz="4000" dirty="0"/>
              <a:t>Méthode</a:t>
            </a:r>
          </a:p>
        </p:txBody>
      </p:sp>
      <p:sp>
        <p:nvSpPr>
          <p:cNvPr id="3" name="Content Placeholder 2">
            <a:extLst>
              <a:ext uri="{FF2B5EF4-FFF2-40B4-BE49-F238E27FC236}">
                <a16:creationId xmlns:a16="http://schemas.microsoft.com/office/drawing/2014/main" id="{B0AE1E85-10D1-4DEE-B7F7-E5D55A2FDB4E}"/>
              </a:ext>
            </a:extLst>
          </p:cNvPr>
          <p:cNvSpPr>
            <a:spLocks noGrp="1"/>
          </p:cNvSpPr>
          <p:nvPr>
            <p:ph idx="1"/>
          </p:nvPr>
        </p:nvSpPr>
        <p:spPr>
          <a:xfrm>
            <a:off x="834306" y="1587931"/>
            <a:ext cx="9585827" cy="3615175"/>
          </a:xfrm>
        </p:spPr>
        <p:txBody>
          <a:bodyPr>
            <a:normAutofit/>
          </a:bodyPr>
          <a:lstStyle/>
          <a:p>
            <a:pPr marL="0" indent="0">
              <a:buNone/>
            </a:pPr>
            <a:r>
              <a:rPr lang="fr-BE" sz="3000" dirty="0">
                <a:solidFill>
                  <a:srgbClr val="92D050"/>
                </a:solidFill>
              </a:rPr>
              <a:t>Enregistrement et traçabilité </a:t>
            </a:r>
            <a:br>
              <a:rPr lang="fr-BE" sz="6500" dirty="0">
                <a:solidFill>
                  <a:schemeClr val="tx2"/>
                </a:solidFill>
              </a:rPr>
            </a:br>
            <a:br>
              <a:rPr lang="fr-BE" dirty="0">
                <a:solidFill>
                  <a:schemeClr val="tx2"/>
                </a:solidFill>
              </a:rPr>
            </a:br>
            <a:r>
              <a:rPr lang="fr-FR" dirty="0"/>
              <a:t>Pour assurer ce suivi, les produits (entrants/sortants) sont porteurs d’un </a:t>
            </a:r>
            <a:r>
              <a:rPr lang="fr-FR" dirty="0">
                <a:solidFill>
                  <a:srgbClr val="FFC000"/>
                </a:solidFill>
              </a:rPr>
              <a:t>« numéro de lot ».</a:t>
            </a:r>
            <a:br>
              <a:rPr lang="fr-FR" dirty="0"/>
            </a:br>
            <a:br>
              <a:rPr lang="fr-FR" dirty="0"/>
            </a:br>
            <a:r>
              <a:rPr lang="fr-FR" dirty="0"/>
              <a:t>Ces numéros sont généralement enregistrés par un scanner qui lit un </a:t>
            </a:r>
            <a:r>
              <a:rPr lang="fr-FR" dirty="0">
                <a:solidFill>
                  <a:srgbClr val="FFC000"/>
                </a:solidFill>
              </a:rPr>
              <a:t>« code-barre ». </a:t>
            </a:r>
            <a:br>
              <a:rPr lang="fr-FR" dirty="0"/>
            </a:br>
            <a:br>
              <a:rPr lang="fr-FR" dirty="0"/>
            </a:br>
            <a:r>
              <a:rPr lang="fr-FR" dirty="0">
                <a:sym typeface="Wingdings" panose="05000000000000000000" pitchFamily="2" charset="2"/>
              </a:rPr>
              <a:t> </a:t>
            </a:r>
            <a:r>
              <a:rPr lang="fr-FR" dirty="0"/>
              <a:t>vérifier l’exactitude à chaque utilisation</a:t>
            </a:r>
            <a:endParaRPr lang="nl-BE" dirty="0">
              <a:solidFill>
                <a:schemeClr val="tx2"/>
              </a:solidFill>
            </a:endParaRPr>
          </a:p>
        </p:txBody>
      </p:sp>
      <p:pic>
        <p:nvPicPr>
          <p:cNvPr id="8" name="Image 7">
            <a:extLst>
              <a:ext uri="{FF2B5EF4-FFF2-40B4-BE49-F238E27FC236}">
                <a16:creationId xmlns:a16="http://schemas.microsoft.com/office/drawing/2014/main" id="{D94D2770-3C41-4F87-8F32-CB05B5BB2E84}"/>
              </a:ext>
            </a:extLst>
          </p:cNvPr>
          <p:cNvPicPr>
            <a:picLocks noChangeAspect="1"/>
          </p:cNvPicPr>
          <p:nvPr/>
        </p:nvPicPr>
        <p:blipFill>
          <a:blip r:embed="rId2"/>
          <a:stretch>
            <a:fillRect/>
          </a:stretch>
        </p:blipFill>
        <p:spPr>
          <a:xfrm>
            <a:off x="9215242" y="2859105"/>
            <a:ext cx="1619772" cy="1262657"/>
          </a:xfrm>
          <a:prstGeom prst="rect">
            <a:avLst/>
          </a:prstGeom>
        </p:spPr>
      </p:pic>
      <p:pic>
        <p:nvPicPr>
          <p:cNvPr id="9" name="Image 8">
            <a:extLst>
              <a:ext uri="{FF2B5EF4-FFF2-40B4-BE49-F238E27FC236}">
                <a16:creationId xmlns:a16="http://schemas.microsoft.com/office/drawing/2014/main" id="{463EE9E1-612C-4F5B-BCFE-BDD00BE4D7EF}"/>
              </a:ext>
            </a:extLst>
          </p:cNvPr>
          <p:cNvPicPr>
            <a:picLocks noChangeAspect="1"/>
          </p:cNvPicPr>
          <p:nvPr/>
        </p:nvPicPr>
        <p:blipFill>
          <a:blip r:embed="rId3"/>
          <a:stretch>
            <a:fillRect/>
          </a:stretch>
        </p:blipFill>
        <p:spPr>
          <a:xfrm>
            <a:off x="9110446" y="4086227"/>
            <a:ext cx="2254672" cy="1500382"/>
          </a:xfrm>
          <a:prstGeom prst="rect">
            <a:avLst/>
          </a:prstGeom>
        </p:spPr>
      </p:pic>
    </p:spTree>
    <p:extLst>
      <p:ext uri="{BB962C8B-B14F-4D97-AF65-F5344CB8AC3E}">
        <p14:creationId xmlns:p14="http://schemas.microsoft.com/office/powerpoint/2010/main" val="3866627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8F144-EAD9-4BAB-9558-6B88BBFB4EF5}"/>
              </a:ext>
            </a:extLst>
          </p:cNvPr>
          <p:cNvSpPr>
            <a:spLocks noGrp="1"/>
          </p:cNvSpPr>
          <p:nvPr>
            <p:ph type="title"/>
          </p:nvPr>
        </p:nvSpPr>
        <p:spPr/>
        <p:txBody>
          <a:bodyPr>
            <a:normAutofit/>
          </a:bodyPr>
          <a:lstStyle/>
          <a:p>
            <a:r>
              <a:rPr lang="nl-BE" sz="4000" dirty="0"/>
              <a:t>Les dangers : Allergenes</a:t>
            </a:r>
          </a:p>
        </p:txBody>
      </p:sp>
      <p:sp>
        <p:nvSpPr>
          <p:cNvPr id="3" name="Content Placeholder 2">
            <a:extLst>
              <a:ext uri="{FF2B5EF4-FFF2-40B4-BE49-F238E27FC236}">
                <a16:creationId xmlns:a16="http://schemas.microsoft.com/office/drawing/2014/main" id="{3951C2B1-6CA7-4E3C-B850-3F58D584743A}"/>
              </a:ext>
            </a:extLst>
          </p:cNvPr>
          <p:cNvSpPr>
            <a:spLocks noGrp="1"/>
          </p:cNvSpPr>
          <p:nvPr>
            <p:ph idx="1"/>
          </p:nvPr>
        </p:nvSpPr>
        <p:spPr/>
        <p:txBody>
          <a:bodyPr>
            <a:normAutofit fontScale="92500" lnSpcReduction="10000"/>
          </a:bodyPr>
          <a:lstStyle/>
          <a:p>
            <a:pPr marL="0" indent="0">
              <a:buNone/>
            </a:pPr>
            <a:r>
              <a:rPr lang="nl-BE" dirty="0">
                <a:solidFill>
                  <a:srgbClr val="7030A0"/>
                </a:solidFill>
              </a:rPr>
              <a:t>Produits susceptibles de provoquer une réaction allergique.</a:t>
            </a:r>
          </a:p>
          <a:p>
            <a:pPr marL="0" indent="0">
              <a:buNone/>
            </a:pPr>
            <a:endParaRPr lang="nl-BE" i="1" dirty="0"/>
          </a:p>
          <a:p>
            <a:pPr marL="0" indent="0">
              <a:buNone/>
            </a:pPr>
            <a:r>
              <a:rPr lang="nl-BE" i="1" dirty="0" err="1"/>
              <a:t>Une</a:t>
            </a:r>
            <a:r>
              <a:rPr lang="nl-BE" i="1" dirty="0"/>
              <a:t> réaction allergique peut se manifester par de l’eczéma, migraine, diarrhée, urticaire, ... </a:t>
            </a:r>
            <a:br>
              <a:rPr lang="nl-BE" i="1" dirty="0"/>
            </a:br>
            <a:r>
              <a:rPr lang="nl-BE" i="1" dirty="0" err="1"/>
              <a:t>Ou</a:t>
            </a:r>
            <a:r>
              <a:rPr lang="nl-BE" i="1" dirty="0"/>
              <a:t> </a:t>
            </a:r>
            <a:r>
              <a:rPr lang="nl-BE" i="1" dirty="0" err="1"/>
              <a:t>d’autres</a:t>
            </a:r>
            <a:r>
              <a:rPr lang="nl-BE" i="1" dirty="0"/>
              <a:t> </a:t>
            </a:r>
            <a:r>
              <a:rPr lang="nl-BE" i="1" dirty="0" err="1"/>
              <a:t>troubles</a:t>
            </a:r>
            <a:r>
              <a:rPr lang="nl-BE" i="1" dirty="0"/>
              <a:t> </a:t>
            </a:r>
            <a:r>
              <a:rPr lang="nl-BE" i="1" dirty="0" err="1"/>
              <a:t>pouvant</a:t>
            </a:r>
            <a:r>
              <a:rPr lang="nl-BE" i="1" dirty="0"/>
              <a:t> </a:t>
            </a:r>
            <a:r>
              <a:rPr lang="nl-BE" i="1" dirty="0" err="1"/>
              <a:t>même</a:t>
            </a:r>
            <a:r>
              <a:rPr lang="nl-BE" i="1" dirty="0"/>
              <a:t> </a:t>
            </a:r>
            <a:r>
              <a:rPr lang="nl-BE" i="1" dirty="0" err="1"/>
              <a:t>entraîner</a:t>
            </a:r>
            <a:r>
              <a:rPr lang="nl-BE" i="1" dirty="0"/>
              <a:t> la mort.</a:t>
            </a:r>
          </a:p>
          <a:p>
            <a:pPr marL="0" indent="0">
              <a:buNone/>
            </a:pPr>
            <a:endParaRPr lang="nl-BE" dirty="0"/>
          </a:p>
          <a:p>
            <a:pPr marL="0" indent="0">
              <a:buNone/>
            </a:pPr>
            <a:r>
              <a:rPr lang="nl-BE" dirty="0"/>
              <a:t>La </a:t>
            </a:r>
            <a:r>
              <a:rPr lang="nl-BE" dirty="0" err="1"/>
              <a:t>législation</a:t>
            </a:r>
            <a:r>
              <a:rPr lang="nl-BE" dirty="0"/>
              <a:t> </a:t>
            </a:r>
            <a:r>
              <a:rPr lang="nl-BE" dirty="0" err="1"/>
              <a:t>européenne</a:t>
            </a:r>
            <a:r>
              <a:rPr lang="nl-BE" dirty="0"/>
              <a:t> </a:t>
            </a:r>
            <a:r>
              <a:rPr lang="nl-BE" dirty="0" err="1"/>
              <a:t>recense</a:t>
            </a:r>
            <a:r>
              <a:rPr lang="nl-BE" dirty="0"/>
              <a:t> 14 </a:t>
            </a:r>
            <a:r>
              <a:rPr lang="nl-BE" dirty="0" err="1"/>
              <a:t>allergènes</a:t>
            </a:r>
            <a:r>
              <a:rPr lang="nl-BE" dirty="0"/>
              <a:t>:</a:t>
            </a:r>
            <a:br>
              <a:rPr lang="nl-BE" dirty="0"/>
            </a:br>
            <a:r>
              <a:rPr lang="nl-BE" dirty="0"/>
              <a:t>Gluten, crustacés, </a:t>
            </a:r>
            <a:r>
              <a:rPr lang="fr-BE" dirty="0"/>
              <a:t>œ</a:t>
            </a:r>
            <a:r>
              <a:rPr lang="nl-BE" dirty="0"/>
              <a:t>ufs, poissons, arachides</a:t>
            </a:r>
            <a:br>
              <a:rPr lang="nl-BE" dirty="0"/>
            </a:br>
            <a:r>
              <a:rPr lang="nl-BE" dirty="0"/>
              <a:t>(noisettes, cacahuètes), soja, lait, fruits à </a:t>
            </a:r>
            <a:br>
              <a:rPr lang="nl-BE" dirty="0"/>
            </a:br>
            <a:r>
              <a:rPr lang="nl-BE" dirty="0"/>
              <a:t>coque, céleri, moutarde, sésame, sulfites,</a:t>
            </a:r>
            <a:br>
              <a:rPr lang="nl-BE" dirty="0"/>
            </a:br>
            <a:r>
              <a:rPr lang="nl-BE" dirty="0"/>
              <a:t>lupin, mollusque</a:t>
            </a:r>
          </a:p>
        </p:txBody>
      </p:sp>
      <p:grpSp>
        <p:nvGrpSpPr>
          <p:cNvPr id="4" name="Group 15">
            <a:extLst>
              <a:ext uri="{FF2B5EF4-FFF2-40B4-BE49-F238E27FC236}">
                <a16:creationId xmlns:a16="http://schemas.microsoft.com/office/drawing/2014/main" id="{E7BD1948-CC45-4931-AD40-CFC72715A966}"/>
              </a:ext>
            </a:extLst>
          </p:cNvPr>
          <p:cNvGrpSpPr>
            <a:grpSpLocks/>
          </p:cNvGrpSpPr>
          <p:nvPr/>
        </p:nvGrpSpPr>
        <p:grpSpPr bwMode="auto">
          <a:xfrm>
            <a:off x="8316227" y="4471775"/>
            <a:ext cx="3037573" cy="1488434"/>
            <a:chOff x="3504" y="3024"/>
            <a:chExt cx="1740" cy="732"/>
          </a:xfrm>
        </p:grpSpPr>
        <p:pic>
          <p:nvPicPr>
            <p:cNvPr id="5" name="Picture 16" descr="sesame">
              <a:extLst>
                <a:ext uri="{FF2B5EF4-FFF2-40B4-BE49-F238E27FC236}">
                  <a16:creationId xmlns:a16="http://schemas.microsoft.com/office/drawing/2014/main" id="{9A2F2F65-40ED-4251-88D1-7B0DB26ECB08}"/>
                </a:ext>
              </a:extLst>
            </p:cNvPr>
            <p:cNvPicPr>
              <a:picLocks noChangeAspect="1" noChangeArrowheads="1"/>
            </p:cNvPicPr>
            <p:nvPr/>
          </p:nvPicPr>
          <p:blipFill>
            <a:blip r:embed="rId2" cstate="print"/>
            <a:srcRect/>
            <a:stretch>
              <a:fillRect/>
            </a:stretch>
          </p:blipFill>
          <p:spPr bwMode="auto">
            <a:xfrm>
              <a:off x="4512" y="3024"/>
              <a:ext cx="732" cy="732"/>
            </a:xfrm>
            <a:prstGeom prst="rect">
              <a:avLst/>
            </a:prstGeom>
            <a:noFill/>
            <a:ln w="9525">
              <a:noFill/>
              <a:miter lim="800000"/>
              <a:headEnd/>
              <a:tailEnd/>
            </a:ln>
          </p:spPr>
        </p:pic>
        <p:pic>
          <p:nvPicPr>
            <p:cNvPr id="6" name="Picture 17" descr="fisch-meeresfruechte-plateau-de-fruits-de-mer">
              <a:hlinkClick r:id="rId3"/>
              <a:extLst>
                <a:ext uri="{FF2B5EF4-FFF2-40B4-BE49-F238E27FC236}">
                  <a16:creationId xmlns:a16="http://schemas.microsoft.com/office/drawing/2014/main" id="{074276D7-2F3B-4C58-BD7D-B2E85E710063}"/>
                </a:ext>
              </a:extLst>
            </p:cNvPr>
            <p:cNvPicPr>
              <a:picLocks noChangeAspect="1" noChangeArrowheads="1"/>
            </p:cNvPicPr>
            <p:nvPr/>
          </p:nvPicPr>
          <p:blipFill>
            <a:blip r:embed="rId4" cstate="print"/>
            <a:srcRect/>
            <a:stretch>
              <a:fillRect/>
            </a:stretch>
          </p:blipFill>
          <p:spPr bwMode="auto">
            <a:xfrm>
              <a:off x="3504" y="3024"/>
              <a:ext cx="851" cy="710"/>
            </a:xfrm>
            <a:prstGeom prst="rect">
              <a:avLst/>
            </a:prstGeom>
            <a:noFill/>
            <a:ln w="9525">
              <a:noFill/>
              <a:miter lim="800000"/>
              <a:headEnd/>
              <a:tailEnd/>
            </a:ln>
          </p:spPr>
        </p:pic>
      </p:grpSp>
    </p:spTree>
    <p:extLst>
      <p:ext uri="{BB962C8B-B14F-4D97-AF65-F5344CB8AC3E}">
        <p14:creationId xmlns:p14="http://schemas.microsoft.com/office/powerpoint/2010/main" val="34095396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AA059-A189-4593-893D-2A3FAB63B547}"/>
              </a:ext>
            </a:extLst>
          </p:cNvPr>
          <p:cNvSpPr>
            <a:spLocks noGrp="1"/>
          </p:cNvSpPr>
          <p:nvPr>
            <p:ph type="title"/>
          </p:nvPr>
        </p:nvSpPr>
        <p:spPr/>
        <p:txBody>
          <a:bodyPr>
            <a:normAutofit/>
          </a:bodyPr>
          <a:lstStyle/>
          <a:p>
            <a:r>
              <a:rPr lang="nl-BE" sz="4000" dirty="0"/>
              <a:t>Méthode</a:t>
            </a:r>
          </a:p>
        </p:txBody>
      </p:sp>
      <p:sp>
        <p:nvSpPr>
          <p:cNvPr id="3" name="Content Placeholder 2">
            <a:extLst>
              <a:ext uri="{FF2B5EF4-FFF2-40B4-BE49-F238E27FC236}">
                <a16:creationId xmlns:a16="http://schemas.microsoft.com/office/drawing/2014/main" id="{B0AE1E85-10D1-4DEE-B7F7-E5D55A2FDB4E}"/>
              </a:ext>
            </a:extLst>
          </p:cNvPr>
          <p:cNvSpPr>
            <a:spLocks noGrp="1"/>
          </p:cNvSpPr>
          <p:nvPr>
            <p:ph idx="1"/>
          </p:nvPr>
        </p:nvSpPr>
        <p:spPr/>
        <p:txBody>
          <a:bodyPr>
            <a:normAutofit fontScale="77500" lnSpcReduction="20000"/>
          </a:bodyPr>
          <a:lstStyle/>
          <a:p>
            <a:pPr marL="0" indent="0">
              <a:buNone/>
            </a:pPr>
            <a:r>
              <a:rPr lang="fr-FR" sz="3600" dirty="0">
                <a:solidFill>
                  <a:srgbClr val="00B050"/>
                </a:solidFill>
              </a:rPr>
              <a:t>Enregistrement et « non-conformités »</a:t>
            </a:r>
          </a:p>
          <a:p>
            <a:pPr marL="0" indent="0">
              <a:buNone/>
            </a:pPr>
            <a:br>
              <a:rPr lang="fr-FR" sz="3600" dirty="0">
                <a:solidFill>
                  <a:srgbClr val="00B050"/>
                </a:solidFill>
              </a:rPr>
            </a:br>
            <a:r>
              <a:rPr lang="fr-FR" sz="3600" dirty="0">
                <a:solidFill>
                  <a:schemeClr val="tx1"/>
                </a:solidFill>
              </a:rPr>
              <a:t>Une </a:t>
            </a:r>
            <a:r>
              <a:rPr lang="fr-FR" sz="3200" dirty="0">
                <a:solidFill>
                  <a:schemeClr val="tx1"/>
                </a:solidFill>
              </a:rPr>
              <a:t>« non-conformité »  = une situation où un produit ne répond pas aux exigences de qualité ou de sécurité alimentaire.</a:t>
            </a:r>
          </a:p>
          <a:p>
            <a:pPr marL="0" indent="0">
              <a:buNone/>
            </a:pPr>
            <a:endParaRPr lang="fr-FR" sz="3200" dirty="0">
              <a:solidFill>
                <a:schemeClr val="tx1"/>
              </a:solidFill>
            </a:endParaRPr>
          </a:p>
          <a:p>
            <a:pPr marL="0" indent="0">
              <a:buNone/>
            </a:pPr>
            <a:r>
              <a:rPr lang="fr-FR" dirty="0">
                <a:solidFill>
                  <a:schemeClr val="tx1"/>
                </a:solidFill>
              </a:rPr>
              <a:t>Il est crucial de s’assurer que le produit non-conforme a été clairement identifié et mis hors circuit !</a:t>
            </a:r>
          </a:p>
          <a:p>
            <a:pPr marL="0" indent="0">
              <a:buNone/>
            </a:pPr>
            <a:r>
              <a:rPr lang="fr-FR" sz="3000" dirty="0">
                <a:solidFill>
                  <a:schemeClr val="tx1"/>
                </a:solidFill>
              </a:rPr>
              <a:t>Il est particulièrement important d’enregistrer toute « non-conformité » !</a:t>
            </a:r>
            <a:br>
              <a:rPr lang="fr-FR" sz="3000" dirty="0">
                <a:solidFill>
                  <a:schemeClr val="tx1"/>
                </a:solidFill>
              </a:rPr>
            </a:br>
            <a:br>
              <a:rPr lang="fr-FR" dirty="0">
                <a:solidFill>
                  <a:schemeClr val="tx1"/>
                </a:solidFill>
              </a:rPr>
            </a:br>
            <a:r>
              <a:rPr lang="fr-FR" dirty="0">
                <a:solidFill>
                  <a:schemeClr val="tx1"/>
                </a:solidFill>
              </a:rPr>
              <a:t>La gestion des produits non conformes </a:t>
            </a:r>
            <a:br>
              <a:rPr lang="fr-FR" dirty="0">
                <a:solidFill>
                  <a:schemeClr val="tx1"/>
                </a:solidFill>
              </a:rPr>
            </a:br>
            <a:r>
              <a:rPr lang="fr-FR" dirty="0">
                <a:solidFill>
                  <a:schemeClr val="tx1"/>
                </a:solidFill>
              </a:rPr>
              <a:t>- repose sur une procédure</a:t>
            </a:r>
            <a:br>
              <a:rPr lang="fr-FR" dirty="0">
                <a:solidFill>
                  <a:schemeClr val="tx1"/>
                </a:solidFill>
              </a:rPr>
            </a:br>
            <a:r>
              <a:rPr lang="fr-FR" dirty="0">
                <a:solidFill>
                  <a:schemeClr val="tx1"/>
                </a:solidFill>
              </a:rPr>
              <a:t>- fait impérativement l’objet d’enregistrements.</a:t>
            </a:r>
            <a:endParaRPr lang="fr-FR" sz="3000" dirty="0">
              <a:solidFill>
                <a:schemeClr val="tx1"/>
              </a:solidFill>
            </a:endParaRPr>
          </a:p>
        </p:txBody>
      </p:sp>
    </p:spTree>
    <p:extLst>
      <p:ext uri="{BB962C8B-B14F-4D97-AF65-F5344CB8AC3E}">
        <p14:creationId xmlns:p14="http://schemas.microsoft.com/office/powerpoint/2010/main" val="20674862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AA059-A189-4593-893D-2A3FAB63B547}"/>
              </a:ext>
            </a:extLst>
          </p:cNvPr>
          <p:cNvSpPr>
            <a:spLocks noGrp="1"/>
          </p:cNvSpPr>
          <p:nvPr>
            <p:ph type="title"/>
          </p:nvPr>
        </p:nvSpPr>
        <p:spPr/>
        <p:txBody>
          <a:bodyPr>
            <a:normAutofit/>
          </a:bodyPr>
          <a:lstStyle/>
          <a:p>
            <a:r>
              <a:rPr lang="nl-BE" sz="4000" dirty="0"/>
              <a:t>Méthode</a:t>
            </a:r>
          </a:p>
        </p:txBody>
      </p:sp>
      <p:sp>
        <p:nvSpPr>
          <p:cNvPr id="3" name="Content Placeholder 2">
            <a:extLst>
              <a:ext uri="{FF2B5EF4-FFF2-40B4-BE49-F238E27FC236}">
                <a16:creationId xmlns:a16="http://schemas.microsoft.com/office/drawing/2014/main" id="{B0AE1E85-10D1-4DEE-B7F7-E5D55A2FDB4E}"/>
              </a:ext>
            </a:extLst>
          </p:cNvPr>
          <p:cNvSpPr>
            <a:spLocks noGrp="1"/>
          </p:cNvSpPr>
          <p:nvPr>
            <p:ph idx="1"/>
          </p:nvPr>
        </p:nvSpPr>
        <p:spPr/>
        <p:txBody>
          <a:bodyPr>
            <a:normAutofit fontScale="70000" lnSpcReduction="20000"/>
          </a:bodyPr>
          <a:lstStyle/>
          <a:p>
            <a:pPr marL="0" indent="0">
              <a:buNone/>
            </a:pPr>
            <a:endParaRPr lang="fr-FR" sz="3000" dirty="0">
              <a:solidFill>
                <a:srgbClr val="92D050"/>
              </a:solidFill>
            </a:endParaRPr>
          </a:p>
          <a:p>
            <a:pPr marL="0" indent="0">
              <a:buNone/>
            </a:pPr>
            <a:r>
              <a:rPr lang="fr-FR" sz="3600" dirty="0">
                <a:solidFill>
                  <a:srgbClr val="00B050"/>
                </a:solidFill>
              </a:rPr>
              <a:t>Ordre, rangement et propreté </a:t>
            </a:r>
          </a:p>
          <a:p>
            <a:pPr marL="0" indent="0">
              <a:buNone/>
            </a:pPr>
            <a:br>
              <a:rPr lang="fr-FR" sz="3000" dirty="0">
                <a:solidFill>
                  <a:srgbClr val="92D050"/>
                </a:solidFill>
              </a:rPr>
            </a:br>
            <a:r>
              <a:rPr lang="fr-FR" sz="3000" dirty="0">
                <a:solidFill>
                  <a:schemeClr val="tx1"/>
                </a:solidFill>
              </a:rPr>
              <a:t>Rangez votre poste de travail</a:t>
            </a:r>
            <a:br>
              <a:rPr lang="fr-FR" sz="3000" dirty="0">
                <a:solidFill>
                  <a:schemeClr val="tx1"/>
                </a:solidFill>
              </a:rPr>
            </a:br>
            <a:br>
              <a:rPr lang="fr-FR" sz="3000" dirty="0">
                <a:solidFill>
                  <a:schemeClr val="tx1"/>
                </a:solidFill>
              </a:rPr>
            </a:br>
            <a:r>
              <a:rPr lang="fr-FR" sz="3000" dirty="0">
                <a:solidFill>
                  <a:schemeClr val="tx1"/>
                </a:solidFill>
              </a:rPr>
              <a:t>Ne gardez près de vous que les éléments indispensables à votre travail </a:t>
            </a:r>
            <a:br>
              <a:rPr lang="fr-FR" sz="3000" dirty="0">
                <a:solidFill>
                  <a:schemeClr val="tx1"/>
                </a:solidFill>
              </a:rPr>
            </a:br>
            <a:br>
              <a:rPr lang="fr-FR" sz="3000" dirty="0">
                <a:solidFill>
                  <a:schemeClr val="tx1"/>
                </a:solidFill>
              </a:rPr>
            </a:br>
            <a:r>
              <a:rPr lang="fr-FR" sz="3000" dirty="0">
                <a:solidFill>
                  <a:schemeClr val="tx1"/>
                </a:solidFill>
              </a:rPr>
              <a:t>Enroulez les tuyaux après utilisation, </a:t>
            </a:r>
            <a:br>
              <a:rPr lang="fr-FR" sz="3000" dirty="0">
                <a:solidFill>
                  <a:schemeClr val="tx1"/>
                </a:solidFill>
              </a:rPr>
            </a:br>
            <a:br>
              <a:rPr lang="fr-FR" sz="3000" dirty="0">
                <a:solidFill>
                  <a:schemeClr val="tx1"/>
                </a:solidFill>
              </a:rPr>
            </a:br>
            <a:r>
              <a:rPr lang="fr-FR" sz="3000" dirty="0">
                <a:solidFill>
                  <a:schemeClr val="tx1"/>
                </a:solidFill>
              </a:rPr>
              <a:t>Evacuez les déchets régulièrement</a:t>
            </a:r>
            <a:br>
              <a:rPr lang="fr-FR" sz="3000" dirty="0">
                <a:solidFill>
                  <a:schemeClr val="tx1"/>
                </a:solidFill>
              </a:rPr>
            </a:br>
            <a:br>
              <a:rPr lang="fr-FR" sz="3000" dirty="0">
                <a:solidFill>
                  <a:schemeClr val="tx1"/>
                </a:solidFill>
              </a:rPr>
            </a:br>
            <a:r>
              <a:rPr lang="fr-FR" sz="3000" dirty="0">
                <a:solidFill>
                  <a:schemeClr val="tx1"/>
                </a:solidFill>
              </a:rPr>
              <a:t>Rangez rapidement vos outils après utilisation</a:t>
            </a:r>
            <a:br>
              <a:rPr lang="fr-FR" sz="3000" dirty="0">
                <a:solidFill>
                  <a:schemeClr val="tx1"/>
                </a:solidFill>
              </a:rPr>
            </a:br>
            <a:br>
              <a:rPr lang="fr-FR" sz="3000" dirty="0">
                <a:solidFill>
                  <a:schemeClr val="tx1"/>
                </a:solidFill>
              </a:rPr>
            </a:br>
            <a:r>
              <a:rPr lang="fr-FR" sz="3000" dirty="0">
                <a:solidFill>
                  <a:schemeClr val="tx1"/>
                </a:solidFill>
              </a:rPr>
              <a:t>…</a:t>
            </a:r>
          </a:p>
          <a:p>
            <a:pPr marL="0" indent="0">
              <a:buNone/>
            </a:pPr>
            <a:r>
              <a:rPr lang="fr-FR" sz="3000" dirty="0">
                <a:solidFill>
                  <a:schemeClr val="tx1"/>
                </a:solidFill>
              </a:rPr>
              <a:t>Il existe des méthodes (exemple: </a:t>
            </a:r>
            <a:r>
              <a:rPr lang="fr-FR" sz="3000" dirty="0">
                <a:solidFill>
                  <a:srgbClr val="7030A0"/>
                </a:solidFill>
              </a:rPr>
              <a:t>méthode des « 5S ») </a:t>
            </a:r>
            <a:r>
              <a:rPr lang="fr-FR" sz="3000" dirty="0">
                <a:solidFill>
                  <a:schemeClr val="tx1"/>
                </a:solidFill>
              </a:rPr>
              <a:t>pour organiser l’ordre, le rangement et la propreté</a:t>
            </a:r>
          </a:p>
        </p:txBody>
      </p:sp>
    </p:spTree>
    <p:extLst>
      <p:ext uri="{BB962C8B-B14F-4D97-AF65-F5344CB8AC3E}">
        <p14:creationId xmlns:p14="http://schemas.microsoft.com/office/powerpoint/2010/main" val="4135413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F5B28-BFA2-4EB8-A66C-BB52D87653DB}"/>
              </a:ext>
            </a:extLst>
          </p:cNvPr>
          <p:cNvSpPr>
            <a:spLocks noGrp="1"/>
          </p:cNvSpPr>
          <p:nvPr>
            <p:ph type="title"/>
          </p:nvPr>
        </p:nvSpPr>
        <p:spPr/>
        <p:txBody>
          <a:bodyPr>
            <a:normAutofit/>
          </a:bodyPr>
          <a:lstStyle/>
          <a:p>
            <a:r>
              <a:rPr lang="nl-BE" sz="4000" dirty="0" err="1"/>
              <a:t>Conclusion</a:t>
            </a:r>
            <a:endParaRPr lang="nl-BE" sz="4000" dirty="0"/>
          </a:p>
        </p:txBody>
      </p:sp>
      <p:sp>
        <p:nvSpPr>
          <p:cNvPr id="3" name="Content Placeholder 2">
            <a:extLst>
              <a:ext uri="{FF2B5EF4-FFF2-40B4-BE49-F238E27FC236}">
                <a16:creationId xmlns:a16="http://schemas.microsoft.com/office/drawing/2014/main" id="{10D7A4BB-9525-4FFC-8DD2-D39D6949BE00}"/>
              </a:ext>
            </a:extLst>
          </p:cNvPr>
          <p:cNvSpPr>
            <a:spLocks noGrp="1"/>
          </p:cNvSpPr>
          <p:nvPr>
            <p:ph idx="1"/>
          </p:nvPr>
        </p:nvSpPr>
        <p:spPr/>
        <p:txBody>
          <a:bodyPr>
            <a:normAutofit lnSpcReduction="10000"/>
          </a:bodyPr>
          <a:lstStyle/>
          <a:p>
            <a:r>
              <a:rPr lang="nl-BE" dirty="0" err="1">
                <a:solidFill>
                  <a:srgbClr val="7030A0"/>
                </a:solidFill>
              </a:rPr>
              <a:t>Tous</a:t>
            </a:r>
            <a:r>
              <a:rPr lang="nl-BE" dirty="0">
                <a:solidFill>
                  <a:srgbClr val="7030A0"/>
                </a:solidFill>
              </a:rPr>
              <a:t> ces principes, </a:t>
            </a:r>
            <a:r>
              <a:rPr lang="nl-BE" dirty="0" err="1">
                <a:solidFill>
                  <a:srgbClr val="7030A0"/>
                </a:solidFill>
              </a:rPr>
              <a:t>pratiques</a:t>
            </a:r>
            <a:r>
              <a:rPr lang="nl-BE" dirty="0">
                <a:solidFill>
                  <a:srgbClr val="7030A0"/>
                </a:solidFill>
              </a:rPr>
              <a:t> et méthodes de </a:t>
            </a:r>
            <a:r>
              <a:rPr lang="nl-BE" dirty="0" err="1">
                <a:solidFill>
                  <a:srgbClr val="7030A0"/>
                </a:solidFill>
              </a:rPr>
              <a:t>travail</a:t>
            </a:r>
            <a:r>
              <a:rPr lang="nl-BE" dirty="0">
                <a:solidFill>
                  <a:srgbClr val="7030A0"/>
                </a:solidFill>
              </a:rPr>
              <a:t> constituent les  “</a:t>
            </a:r>
            <a:r>
              <a:rPr lang="nl-BE" dirty="0" err="1">
                <a:solidFill>
                  <a:srgbClr val="7030A0"/>
                </a:solidFill>
              </a:rPr>
              <a:t>bonnes</a:t>
            </a:r>
            <a:r>
              <a:rPr lang="nl-BE" dirty="0">
                <a:solidFill>
                  <a:srgbClr val="7030A0"/>
                </a:solidFill>
              </a:rPr>
              <a:t> </a:t>
            </a:r>
            <a:r>
              <a:rPr lang="nl-BE" dirty="0" err="1">
                <a:solidFill>
                  <a:srgbClr val="7030A0"/>
                </a:solidFill>
              </a:rPr>
              <a:t>pratiques</a:t>
            </a:r>
            <a:r>
              <a:rPr lang="nl-BE" dirty="0">
                <a:solidFill>
                  <a:srgbClr val="7030A0"/>
                </a:solidFill>
              </a:rPr>
              <a:t> de </a:t>
            </a:r>
            <a:r>
              <a:rPr lang="nl-BE" dirty="0" err="1">
                <a:solidFill>
                  <a:srgbClr val="7030A0"/>
                </a:solidFill>
              </a:rPr>
              <a:t>fabrication</a:t>
            </a:r>
            <a:r>
              <a:rPr lang="nl-BE" dirty="0">
                <a:solidFill>
                  <a:srgbClr val="7030A0"/>
                </a:solidFill>
              </a:rPr>
              <a:t>” (</a:t>
            </a:r>
            <a:r>
              <a:rPr lang="nl-BE" dirty="0" err="1">
                <a:solidFill>
                  <a:srgbClr val="7030A0"/>
                </a:solidFill>
              </a:rPr>
              <a:t>ou</a:t>
            </a:r>
            <a:r>
              <a:rPr lang="nl-BE" dirty="0">
                <a:solidFill>
                  <a:srgbClr val="7030A0"/>
                </a:solidFill>
              </a:rPr>
              <a:t> “</a:t>
            </a:r>
            <a:r>
              <a:rPr lang="nl-BE" dirty="0" err="1">
                <a:solidFill>
                  <a:srgbClr val="7030A0"/>
                </a:solidFill>
              </a:rPr>
              <a:t>bonnes</a:t>
            </a:r>
            <a:r>
              <a:rPr lang="nl-BE" dirty="0">
                <a:solidFill>
                  <a:srgbClr val="7030A0"/>
                </a:solidFill>
              </a:rPr>
              <a:t> </a:t>
            </a:r>
            <a:r>
              <a:rPr lang="nl-BE" dirty="0" err="1">
                <a:solidFill>
                  <a:srgbClr val="7030A0"/>
                </a:solidFill>
              </a:rPr>
              <a:t>pratiques</a:t>
            </a:r>
            <a:r>
              <a:rPr lang="nl-BE" dirty="0">
                <a:solidFill>
                  <a:srgbClr val="7030A0"/>
                </a:solidFill>
              </a:rPr>
              <a:t> </a:t>
            </a:r>
            <a:r>
              <a:rPr lang="nl-BE" dirty="0" err="1">
                <a:solidFill>
                  <a:srgbClr val="7030A0"/>
                </a:solidFill>
              </a:rPr>
              <a:t>d’hygiène</a:t>
            </a:r>
            <a:r>
              <a:rPr lang="nl-BE" dirty="0">
                <a:solidFill>
                  <a:srgbClr val="7030A0"/>
                </a:solidFill>
              </a:rPr>
              <a:t>” - BPH)</a:t>
            </a:r>
          </a:p>
          <a:p>
            <a:r>
              <a:rPr lang="nl-BE" dirty="0">
                <a:solidFill>
                  <a:srgbClr val="7030A0"/>
                </a:solidFill>
              </a:rPr>
              <a:t>Leur respect </a:t>
            </a:r>
            <a:r>
              <a:rPr lang="nl-BE" dirty="0" err="1">
                <a:solidFill>
                  <a:srgbClr val="7030A0"/>
                </a:solidFill>
              </a:rPr>
              <a:t>permet</a:t>
            </a:r>
            <a:r>
              <a:rPr lang="nl-BE" dirty="0">
                <a:solidFill>
                  <a:srgbClr val="7030A0"/>
                </a:solidFill>
              </a:rPr>
              <a:t> de </a:t>
            </a:r>
            <a:r>
              <a:rPr lang="nl-BE" dirty="0" err="1">
                <a:solidFill>
                  <a:srgbClr val="7030A0"/>
                </a:solidFill>
              </a:rPr>
              <a:t>réduire</a:t>
            </a:r>
            <a:r>
              <a:rPr lang="nl-BE" dirty="0">
                <a:solidFill>
                  <a:srgbClr val="7030A0"/>
                </a:solidFill>
              </a:rPr>
              <a:t> les </a:t>
            </a:r>
            <a:r>
              <a:rPr lang="nl-BE" dirty="0" err="1">
                <a:solidFill>
                  <a:srgbClr val="7030A0"/>
                </a:solidFill>
              </a:rPr>
              <a:t>risques</a:t>
            </a:r>
            <a:r>
              <a:rPr lang="nl-BE" dirty="0">
                <a:solidFill>
                  <a:srgbClr val="7030A0"/>
                </a:solidFill>
              </a:rPr>
              <a:t> pour la </a:t>
            </a:r>
            <a:r>
              <a:rPr lang="nl-BE" dirty="0" err="1">
                <a:solidFill>
                  <a:srgbClr val="7030A0"/>
                </a:solidFill>
              </a:rPr>
              <a:t>sécurité</a:t>
            </a:r>
            <a:r>
              <a:rPr lang="nl-BE" dirty="0">
                <a:solidFill>
                  <a:srgbClr val="7030A0"/>
                </a:solidFill>
              </a:rPr>
              <a:t> alimentaire</a:t>
            </a:r>
          </a:p>
          <a:p>
            <a:r>
              <a:rPr lang="nl-BE" dirty="0" err="1">
                <a:solidFill>
                  <a:srgbClr val="7030A0"/>
                </a:solidFill>
              </a:rPr>
              <a:t>Chacun</a:t>
            </a:r>
            <a:r>
              <a:rPr lang="nl-BE" dirty="0">
                <a:solidFill>
                  <a:srgbClr val="7030A0"/>
                </a:solidFill>
              </a:rPr>
              <a:t> </a:t>
            </a:r>
            <a:r>
              <a:rPr lang="nl-BE" dirty="0" err="1">
                <a:solidFill>
                  <a:srgbClr val="7030A0"/>
                </a:solidFill>
              </a:rPr>
              <a:t>est</a:t>
            </a:r>
            <a:r>
              <a:rPr lang="nl-BE" dirty="0">
                <a:solidFill>
                  <a:srgbClr val="7030A0"/>
                </a:solidFill>
              </a:rPr>
              <a:t> </a:t>
            </a:r>
            <a:r>
              <a:rPr lang="nl-BE" dirty="0" err="1">
                <a:solidFill>
                  <a:srgbClr val="7030A0"/>
                </a:solidFill>
              </a:rPr>
              <a:t>concerné</a:t>
            </a:r>
            <a:r>
              <a:rPr lang="nl-BE" dirty="0">
                <a:solidFill>
                  <a:srgbClr val="7030A0"/>
                </a:solidFill>
              </a:rPr>
              <a:t>, </a:t>
            </a:r>
            <a:r>
              <a:rPr lang="nl-BE" dirty="0" err="1">
                <a:solidFill>
                  <a:srgbClr val="7030A0"/>
                </a:solidFill>
              </a:rPr>
              <a:t>doit</a:t>
            </a:r>
            <a:r>
              <a:rPr lang="nl-BE" dirty="0">
                <a:solidFill>
                  <a:srgbClr val="7030A0"/>
                </a:solidFill>
              </a:rPr>
              <a:t> les </a:t>
            </a:r>
            <a:r>
              <a:rPr lang="nl-BE" dirty="0" err="1">
                <a:solidFill>
                  <a:srgbClr val="7030A0"/>
                </a:solidFill>
              </a:rPr>
              <a:t>respecter</a:t>
            </a:r>
            <a:r>
              <a:rPr lang="nl-BE" dirty="0">
                <a:solidFill>
                  <a:srgbClr val="7030A0"/>
                </a:solidFill>
              </a:rPr>
              <a:t> et fait partie de la </a:t>
            </a:r>
            <a:r>
              <a:rPr lang="nl-BE" dirty="0" err="1">
                <a:solidFill>
                  <a:srgbClr val="7030A0"/>
                </a:solidFill>
              </a:rPr>
              <a:t>chaîne</a:t>
            </a:r>
            <a:r>
              <a:rPr lang="nl-BE" dirty="0">
                <a:solidFill>
                  <a:srgbClr val="7030A0"/>
                </a:solidFill>
              </a:rPr>
              <a:t> </a:t>
            </a:r>
          </a:p>
          <a:p>
            <a:pPr marL="0" indent="0">
              <a:buNone/>
            </a:pPr>
            <a:endParaRPr lang="nl-BE" dirty="0"/>
          </a:p>
          <a:p>
            <a:pPr marL="0" indent="0">
              <a:buNone/>
            </a:pPr>
            <a:r>
              <a:rPr lang="nl-BE" sz="3600" dirty="0" err="1"/>
              <a:t>Il</a:t>
            </a:r>
            <a:r>
              <a:rPr lang="nl-BE" sz="3600" dirty="0"/>
              <a:t> </a:t>
            </a:r>
            <a:r>
              <a:rPr lang="nl-BE" sz="3600" dirty="0" err="1"/>
              <a:t>suffit</a:t>
            </a:r>
            <a:r>
              <a:rPr lang="nl-BE" sz="3600" dirty="0"/>
              <a:t> </a:t>
            </a:r>
            <a:r>
              <a:rPr lang="nl-BE" sz="3600" dirty="0" err="1"/>
              <a:t>qu’un</a:t>
            </a:r>
            <a:r>
              <a:rPr lang="nl-BE" sz="3600" dirty="0"/>
              <a:t> </a:t>
            </a:r>
            <a:r>
              <a:rPr lang="nl-BE" sz="3600" dirty="0" err="1"/>
              <a:t>seul</a:t>
            </a:r>
            <a:r>
              <a:rPr lang="nl-BE" sz="3600" dirty="0"/>
              <a:t> </a:t>
            </a:r>
            <a:r>
              <a:rPr lang="nl-BE" sz="3600" dirty="0" err="1"/>
              <a:t>musicien</a:t>
            </a:r>
            <a:r>
              <a:rPr lang="nl-BE" sz="3600" dirty="0"/>
              <a:t> </a:t>
            </a:r>
            <a:r>
              <a:rPr lang="nl-BE" sz="3600" dirty="0" err="1"/>
              <a:t>joue</a:t>
            </a:r>
            <a:r>
              <a:rPr lang="nl-BE" sz="3600" dirty="0"/>
              <a:t> faux pour que </a:t>
            </a:r>
            <a:r>
              <a:rPr lang="nl-BE" sz="3600" dirty="0" err="1"/>
              <a:t>le</a:t>
            </a:r>
            <a:r>
              <a:rPr lang="nl-BE" sz="3600" dirty="0"/>
              <a:t> concert soit </a:t>
            </a:r>
            <a:r>
              <a:rPr lang="nl-BE" sz="3600" dirty="0" err="1"/>
              <a:t>raté</a:t>
            </a:r>
            <a:r>
              <a:rPr lang="nl-BE" sz="3600" dirty="0"/>
              <a:t> !</a:t>
            </a:r>
          </a:p>
        </p:txBody>
      </p:sp>
    </p:spTree>
    <p:extLst>
      <p:ext uri="{BB962C8B-B14F-4D97-AF65-F5344CB8AC3E}">
        <p14:creationId xmlns:p14="http://schemas.microsoft.com/office/powerpoint/2010/main" val="9224002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a:t>La pyramide des priorités</a:t>
            </a:r>
            <a:endParaRPr lang="nl-BE" dirty="0"/>
          </a:p>
        </p:txBody>
      </p:sp>
      <p:sp>
        <p:nvSpPr>
          <p:cNvPr id="3" name="Content Placeholder 2"/>
          <p:cNvSpPr>
            <a:spLocks noGrp="1"/>
          </p:cNvSpPr>
          <p:nvPr>
            <p:ph idx="1"/>
          </p:nvPr>
        </p:nvSpPr>
        <p:spPr>
          <a:xfrm>
            <a:off x="2152650" y="1912327"/>
            <a:ext cx="7886700" cy="3492510"/>
          </a:xfrm>
        </p:spPr>
        <p:txBody>
          <a:bodyPr>
            <a:normAutofit/>
          </a:bodyPr>
          <a:lstStyle/>
          <a:p>
            <a:pPr marL="0" indent="0" algn="ctr">
              <a:buNone/>
            </a:pPr>
            <a:r>
              <a:rPr lang="fr-BE" sz="2400" b="1" dirty="0">
                <a:solidFill>
                  <a:srgbClr val="6F9500"/>
                </a:solidFill>
              </a:rPr>
              <a:t>Ces bonnes pratiques constituent la base: elles doivent être définies et appliquées avant d</a:t>
            </a:r>
            <a:r>
              <a:rPr lang="fr-BE" altLang="fr-FR" sz="2400" b="1" dirty="0">
                <a:solidFill>
                  <a:srgbClr val="6F9500"/>
                </a:solidFill>
              </a:rPr>
              <a:t>’</a:t>
            </a:r>
            <a:r>
              <a:rPr lang="fr-BE" sz="2400" b="1" dirty="0">
                <a:solidFill>
                  <a:srgbClr val="6F9500"/>
                </a:solidFill>
              </a:rPr>
              <a:t>entamer d’autres démarches (HACCP, certification, …)</a:t>
            </a:r>
          </a:p>
          <a:p>
            <a:pPr marL="0" indent="0" algn="ctr">
              <a:buNone/>
            </a:pPr>
            <a:endParaRPr lang="nl-BE" b="1" dirty="0">
              <a:solidFill>
                <a:srgbClr val="FF0000"/>
              </a:solidFill>
            </a:endParaRPr>
          </a:p>
        </p:txBody>
      </p:sp>
      <p:sp>
        <p:nvSpPr>
          <p:cNvPr id="4" name="Rectangle 3">
            <a:extLst>
              <a:ext uri="{FF2B5EF4-FFF2-40B4-BE49-F238E27FC236}">
                <a16:creationId xmlns:a16="http://schemas.microsoft.com/office/drawing/2014/main" id="{0CCA1E5F-56DD-4B41-B986-DB9706EF0ED3}"/>
              </a:ext>
            </a:extLst>
          </p:cNvPr>
          <p:cNvSpPr/>
          <p:nvPr/>
        </p:nvSpPr>
        <p:spPr>
          <a:xfrm>
            <a:off x="3400426" y="6021288"/>
            <a:ext cx="5057775" cy="72008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nl-BE" sz="1350" dirty="0">
                <a:solidFill>
                  <a:prstClr val="white"/>
                </a:solidFill>
                <a:latin typeface="Calibri" panose="020F0502020204030204"/>
              </a:rPr>
              <a:t>Respect des </a:t>
            </a:r>
            <a:r>
              <a:rPr lang="nl-BE" sz="1350" dirty="0" err="1">
                <a:solidFill>
                  <a:prstClr val="white"/>
                </a:solidFill>
                <a:latin typeface="Calibri" panose="020F0502020204030204"/>
              </a:rPr>
              <a:t>bonnes</a:t>
            </a:r>
            <a:r>
              <a:rPr lang="nl-BE" sz="1350" dirty="0">
                <a:solidFill>
                  <a:prstClr val="white"/>
                </a:solidFill>
                <a:latin typeface="Calibri" panose="020F0502020204030204"/>
              </a:rPr>
              <a:t> </a:t>
            </a:r>
            <a:r>
              <a:rPr lang="nl-BE" sz="1350" dirty="0" err="1">
                <a:solidFill>
                  <a:prstClr val="white"/>
                </a:solidFill>
                <a:latin typeface="Calibri" panose="020F0502020204030204"/>
              </a:rPr>
              <a:t>pratiques</a:t>
            </a:r>
            <a:r>
              <a:rPr lang="nl-BE" sz="1350" dirty="0">
                <a:solidFill>
                  <a:prstClr val="white"/>
                </a:solidFill>
                <a:latin typeface="Calibri" panose="020F0502020204030204"/>
              </a:rPr>
              <a:t> de </a:t>
            </a:r>
            <a:r>
              <a:rPr lang="nl-BE" sz="1350" dirty="0" err="1">
                <a:solidFill>
                  <a:prstClr val="white"/>
                </a:solidFill>
                <a:latin typeface="Calibri" panose="020F0502020204030204"/>
              </a:rPr>
              <a:t>fabrication</a:t>
            </a:r>
            <a:r>
              <a:rPr lang="nl-BE" sz="1350" dirty="0">
                <a:solidFill>
                  <a:prstClr val="white"/>
                </a:solidFill>
                <a:latin typeface="Calibri" panose="020F0502020204030204"/>
              </a:rPr>
              <a:t> </a:t>
            </a:r>
          </a:p>
        </p:txBody>
      </p:sp>
      <p:sp>
        <p:nvSpPr>
          <p:cNvPr id="7" name="Rectangle 6">
            <a:extLst>
              <a:ext uri="{FF2B5EF4-FFF2-40B4-BE49-F238E27FC236}">
                <a16:creationId xmlns:a16="http://schemas.microsoft.com/office/drawing/2014/main" id="{C601E306-E08A-43D9-A889-6EC016236943}"/>
              </a:ext>
            </a:extLst>
          </p:cNvPr>
          <p:cNvSpPr/>
          <p:nvPr/>
        </p:nvSpPr>
        <p:spPr>
          <a:xfrm>
            <a:off x="4151785" y="4717842"/>
            <a:ext cx="3400425" cy="55658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nl-BE" sz="1350" dirty="0">
                <a:solidFill>
                  <a:prstClr val="white"/>
                </a:solidFill>
                <a:latin typeface="Calibri" panose="020F0502020204030204"/>
              </a:rPr>
              <a:t>Les points </a:t>
            </a:r>
            <a:r>
              <a:rPr lang="nl-BE" sz="1350" dirty="0" err="1">
                <a:solidFill>
                  <a:prstClr val="white"/>
                </a:solidFill>
                <a:latin typeface="Calibri" panose="020F0502020204030204"/>
              </a:rPr>
              <a:t>d’attention</a:t>
            </a:r>
            <a:r>
              <a:rPr lang="nl-BE" sz="1350" dirty="0">
                <a:solidFill>
                  <a:prstClr val="white"/>
                </a:solidFill>
                <a:latin typeface="Calibri" panose="020F0502020204030204"/>
              </a:rPr>
              <a:t> </a:t>
            </a:r>
            <a:br>
              <a:rPr lang="nl-BE" sz="1350" dirty="0">
                <a:solidFill>
                  <a:prstClr val="white"/>
                </a:solidFill>
                <a:latin typeface="Calibri" panose="020F0502020204030204"/>
              </a:rPr>
            </a:br>
            <a:r>
              <a:rPr lang="nl-BE" sz="1350" dirty="0">
                <a:solidFill>
                  <a:prstClr val="white"/>
                </a:solidFill>
                <a:latin typeface="Calibri" panose="020F0502020204030204"/>
              </a:rPr>
              <a:t>(</a:t>
            </a:r>
            <a:r>
              <a:rPr lang="nl-BE" sz="1350" dirty="0" err="1">
                <a:solidFill>
                  <a:prstClr val="white"/>
                </a:solidFill>
                <a:latin typeface="Calibri" panose="020F0502020204030204"/>
              </a:rPr>
              <a:t>ou</a:t>
            </a:r>
            <a:r>
              <a:rPr lang="nl-BE" sz="1350" dirty="0">
                <a:solidFill>
                  <a:prstClr val="white"/>
                </a:solidFill>
                <a:latin typeface="Calibri" panose="020F0502020204030204"/>
              </a:rPr>
              <a:t> “</a:t>
            </a:r>
            <a:r>
              <a:rPr lang="nl-BE" sz="1350" dirty="0" err="1">
                <a:solidFill>
                  <a:prstClr val="white"/>
                </a:solidFill>
                <a:latin typeface="Calibri" panose="020F0502020204030204"/>
              </a:rPr>
              <a:t>mesures</a:t>
            </a:r>
            <a:r>
              <a:rPr lang="nl-BE" sz="1350" dirty="0">
                <a:solidFill>
                  <a:prstClr val="white"/>
                </a:solidFill>
                <a:latin typeface="Calibri" panose="020F0502020204030204"/>
              </a:rPr>
              <a:t> de </a:t>
            </a:r>
            <a:r>
              <a:rPr lang="nl-BE" sz="1350" dirty="0" err="1">
                <a:solidFill>
                  <a:prstClr val="white"/>
                </a:solidFill>
                <a:latin typeface="Calibri" panose="020F0502020204030204"/>
              </a:rPr>
              <a:t>maîtrise</a:t>
            </a:r>
            <a:r>
              <a:rPr lang="nl-BE" sz="1350" dirty="0">
                <a:solidFill>
                  <a:prstClr val="white"/>
                </a:solidFill>
                <a:latin typeface="Calibri" panose="020F0502020204030204"/>
              </a:rPr>
              <a:t> </a:t>
            </a:r>
            <a:r>
              <a:rPr lang="nl-BE" sz="1350" dirty="0" err="1">
                <a:solidFill>
                  <a:prstClr val="white"/>
                </a:solidFill>
                <a:latin typeface="Calibri" panose="020F0502020204030204"/>
              </a:rPr>
              <a:t>générales</a:t>
            </a:r>
            <a:r>
              <a:rPr lang="nl-BE" sz="1350" dirty="0">
                <a:solidFill>
                  <a:prstClr val="white"/>
                </a:solidFill>
                <a:latin typeface="Calibri" panose="020F0502020204030204"/>
              </a:rPr>
              <a:t>”) </a:t>
            </a:r>
          </a:p>
        </p:txBody>
      </p:sp>
      <p:sp>
        <p:nvSpPr>
          <p:cNvPr id="8" name="Rectangle 7">
            <a:extLst>
              <a:ext uri="{FF2B5EF4-FFF2-40B4-BE49-F238E27FC236}">
                <a16:creationId xmlns:a16="http://schemas.microsoft.com/office/drawing/2014/main" id="{E9EC8CA9-E6E6-404B-A6D0-76211DEB1536}"/>
              </a:ext>
            </a:extLst>
          </p:cNvPr>
          <p:cNvSpPr/>
          <p:nvPr/>
        </p:nvSpPr>
        <p:spPr>
          <a:xfrm>
            <a:off x="4856989" y="3361307"/>
            <a:ext cx="2144649" cy="60339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nl-BE" sz="1350" dirty="0">
                <a:solidFill>
                  <a:prstClr val="white"/>
                </a:solidFill>
                <a:latin typeface="Calibri" panose="020F0502020204030204"/>
              </a:rPr>
              <a:t>Les points </a:t>
            </a:r>
            <a:r>
              <a:rPr lang="nl-BE" sz="1350" dirty="0" err="1">
                <a:solidFill>
                  <a:prstClr val="white"/>
                </a:solidFill>
                <a:latin typeface="Calibri" panose="020F0502020204030204"/>
              </a:rPr>
              <a:t>critiques</a:t>
            </a:r>
            <a:r>
              <a:rPr lang="nl-BE" sz="1350" dirty="0">
                <a:solidFill>
                  <a:prstClr val="white"/>
                </a:solidFill>
                <a:latin typeface="Calibri" panose="020F0502020204030204"/>
              </a:rPr>
              <a:t> de controle (CCP) du plan HACCP</a:t>
            </a:r>
          </a:p>
        </p:txBody>
      </p:sp>
      <p:sp>
        <p:nvSpPr>
          <p:cNvPr id="9" name="Arrow: Right 8">
            <a:extLst>
              <a:ext uri="{FF2B5EF4-FFF2-40B4-BE49-F238E27FC236}">
                <a16:creationId xmlns:a16="http://schemas.microsoft.com/office/drawing/2014/main" id="{C80CD4F3-39BF-44A4-B8E9-85C04DD71AE2}"/>
              </a:ext>
            </a:extLst>
          </p:cNvPr>
          <p:cNvSpPr/>
          <p:nvPr/>
        </p:nvSpPr>
        <p:spPr>
          <a:xfrm rot="16200000">
            <a:off x="4671822" y="5472648"/>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nl-BE" sz="1350">
              <a:solidFill>
                <a:prstClr val="white"/>
              </a:solidFill>
              <a:latin typeface="Calibri" panose="020F0502020204030204"/>
            </a:endParaRPr>
          </a:p>
        </p:txBody>
      </p:sp>
      <p:sp>
        <p:nvSpPr>
          <p:cNvPr id="11" name="Arrow: Right 10">
            <a:extLst>
              <a:ext uri="{FF2B5EF4-FFF2-40B4-BE49-F238E27FC236}">
                <a16:creationId xmlns:a16="http://schemas.microsoft.com/office/drawing/2014/main" id="{FC48DDC8-96CA-416C-9800-BC89B5916652}"/>
              </a:ext>
            </a:extLst>
          </p:cNvPr>
          <p:cNvSpPr/>
          <p:nvPr/>
        </p:nvSpPr>
        <p:spPr>
          <a:xfrm rot="16200000">
            <a:off x="6422900" y="5469942"/>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nl-BE" sz="1350">
              <a:solidFill>
                <a:prstClr val="white"/>
              </a:solidFill>
              <a:latin typeface="Calibri" panose="020F0502020204030204"/>
            </a:endParaRPr>
          </a:p>
        </p:txBody>
      </p:sp>
      <p:sp>
        <p:nvSpPr>
          <p:cNvPr id="12" name="Arrow: Right 11">
            <a:extLst>
              <a:ext uri="{FF2B5EF4-FFF2-40B4-BE49-F238E27FC236}">
                <a16:creationId xmlns:a16="http://schemas.microsoft.com/office/drawing/2014/main" id="{98C85C93-E534-462B-A1AC-3A117D8159E1}"/>
              </a:ext>
            </a:extLst>
          </p:cNvPr>
          <p:cNvSpPr/>
          <p:nvPr/>
        </p:nvSpPr>
        <p:spPr>
          <a:xfrm rot="16200000">
            <a:off x="5485093" y="4162924"/>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nl-BE" sz="1350">
              <a:solidFill>
                <a:prstClr val="white"/>
              </a:solidFill>
              <a:latin typeface="Calibri" panose="020F0502020204030204"/>
            </a:endParaRPr>
          </a:p>
        </p:txBody>
      </p:sp>
    </p:spTree>
    <p:extLst>
      <p:ext uri="{BB962C8B-B14F-4D97-AF65-F5344CB8AC3E}">
        <p14:creationId xmlns:p14="http://schemas.microsoft.com/office/powerpoint/2010/main" val="405298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1" grpId="0" animBg="1"/>
      <p:bldP spid="1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F0661-7D26-421A-AB62-C821ED118D78}"/>
              </a:ext>
            </a:extLst>
          </p:cNvPr>
          <p:cNvSpPr>
            <a:spLocks noGrp="1"/>
          </p:cNvSpPr>
          <p:nvPr>
            <p:ph type="title"/>
          </p:nvPr>
        </p:nvSpPr>
        <p:spPr/>
        <p:txBody>
          <a:bodyPr>
            <a:normAutofit/>
          </a:bodyPr>
          <a:lstStyle/>
          <a:p>
            <a:r>
              <a:rPr lang="nl-BE" sz="4000" dirty="0"/>
              <a:t>Un mot sur les référentiels</a:t>
            </a:r>
          </a:p>
        </p:txBody>
      </p:sp>
      <p:sp>
        <p:nvSpPr>
          <p:cNvPr id="3" name="Content Placeholder 2">
            <a:extLst>
              <a:ext uri="{FF2B5EF4-FFF2-40B4-BE49-F238E27FC236}">
                <a16:creationId xmlns:a16="http://schemas.microsoft.com/office/drawing/2014/main" id="{19B9F60A-724E-46E7-A90B-7FD7ADCD076A}"/>
              </a:ext>
            </a:extLst>
          </p:cNvPr>
          <p:cNvSpPr>
            <a:spLocks noGrp="1"/>
          </p:cNvSpPr>
          <p:nvPr>
            <p:ph idx="1"/>
          </p:nvPr>
        </p:nvSpPr>
        <p:spPr/>
        <p:txBody>
          <a:bodyPr>
            <a:normAutofit fontScale="85000" lnSpcReduction="10000"/>
          </a:bodyPr>
          <a:lstStyle/>
          <a:p>
            <a:r>
              <a:rPr lang="fr-BE" sz="3000" dirty="0"/>
              <a:t>un référentiel légal: la méthode HACCP</a:t>
            </a:r>
            <a:br>
              <a:rPr lang="fr-BE" sz="3000" dirty="0"/>
            </a:br>
            <a:r>
              <a:rPr lang="fr-BE" sz="3000" dirty="0"/>
              <a:t>« Hazard Analysis and Critical Control Point » </a:t>
            </a:r>
            <a:br>
              <a:rPr lang="fr-BE" sz="3000" dirty="0"/>
            </a:br>
            <a:r>
              <a:rPr lang="fr-BE" sz="3000" dirty="0"/>
              <a:t>(analyse des dangers et maîtrise des points de contrôle critiques)</a:t>
            </a:r>
          </a:p>
          <a:p>
            <a:pPr marL="0" indent="0">
              <a:buNone/>
            </a:pPr>
            <a:endParaRPr lang="fr-BE" sz="3000" dirty="0"/>
          </a:p>
          <a:p>
            <a:r>
              <a:rPr lang="fr-BE" sz="3000" dirty="0"/>
              <a:t>des référentiels «commerciaux », imposés par les clients (distributeurs – grandes surfaces) tels que:</a:t>
            </a:r>
          </a:p>
          <a:p>
            <a:pPr lvl="1"/>
            <a:r>
              <a:rPr lang="fr-BE" sz="2600" dirty="0"/>
              <a:t>BRC (British Retail Consortium) (GB, NL)</a:t>
            </a:r>
          </a:p>
          <a:p>
            <a:pPr lvl="1"/>
            <a:r>
              <a:rPr lang="fr-BE" sz="2600" dirty="0"/>
              <a:t>IFS (International Food Standard) (D, F)</a:t>
            </a:r>
          </a:p>
          <a:p>
            <a:pPr lvl="1"/>
            <a:r>
              <a:rPr lang="fr-BE" sz="2600" dirty="0"/>
              <a:t>ISO 22000 (mondial)</a:t>
            </a:r>
          </a:p>
          <a:p>
            <a:pPr lvl="1"/>
            <a:r>
              <a:rPr lang="fr-BE" sz="2600" dirty="0"/>
              <a:t>FSSC (mondial)</a:t>
            </a:r>
          </a:p>
          <a:p>
            <a:pPr lvl="1"/>
            <a:r>
              <a:rPr lang="fr-BE" sz="2600" dirty="0"/>
              <a:t>…</a:t>
            </a:r>
            <a:br>
              <a:rPr lang="fr-BE" dirty="0">
                <a:ea typeface="ＭＳ Ｐゴシック" pitchFamily="34" charset="-128"/>
              </a:rPr>
            </a:br>
            <a:endParaRPr lang="nl-BE" dirty="0"/>
          </a:p>
        </p:txBody>
      </p:sp>
    </p:spTree>
    <p:extLst>
      <p:ext uri="{BB962C8B-B14F-4D97-AF65-F5344CB8AC3E}">
        <p14:creationId xmlns:p14="http://schemas.microsoft.com/office/powerpoint/2010/main" val="5674936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Notions de législation </a:t>
            </a:r>
            <a:endParaRPr lang="nl-BE" dirty="0"/>
          </a:p>
        </p:txBody>
      </p:sp>
      <p:sp>
        <p:nvSpPr>
          <p:cNvPr id="3" name="Content Placeholder 2"/>
          <p:cNvSpPr>
            <a:spLocks noGrp="1"/>
          </p:cNvSpPr>
          <p:nvPr>
            <p:ph idx="1"/>
          </p:nvPr>
        </p:nvSpPr>
        <p:spPr>
          <a:xfrm>
            <a:off x="838200" y="1825624"/>
            <a:ext cx="10515600" cy="4473575"/>
          </a:xfrm>
        </p:spPr>
        <p:txBody>
          <a:bodyPr>
            <a:normAutofit/>
          </a:bodyPr>
          <a:lstStyle/>
          <a:p>
            <a:r>
              <a:rPr lang="fr-BE" dirty="0"/>
              <a:t>Législation à deux niveaux</a:t>
            </a:r>
            <a:br>
              <a:rPr lang="fr-BE" dirty="0"/>
            </a:br>
            <a:endParaRPr lang="fr-BE" dirty="0"/>
          </a:p>
          <a:p>
            <a:pPr marL="257175" indent="-257175">
              <a:buFontTx/>
              <a:buChar char="-"/>
            </a:pPr>
            <a:r>
              <a:rPr lang="fr-BE" dirty="0"/>
              <a:t>Au niveau européen: une série de « règlements » et de « directives » uniformisent les règles/normes d’hygiène et de contrôles</a:t>
            </a:r>
          </a:p>
          <a:p>
            <a:pPr marL="257175" indent="-257175">
              <a:buFontTx/>
              <a:buChar char="-"/>
            </a:pPr>
            <a:r>
              <a:rPr lang="fr-BE" dirty="0"/>
              <a:t>Au niveau national: les entreprises alimentaires sont surveillées par l’AFSCA </a:t>
            </a:r>
            <a:br>
              <a:rPr lang="fr-BE" dirty="0"/>
            </a:br>
            <a:r>
              <a:rPr lang="fr-BE" sz="2400" dirty="0"/>
              <a:t>(Agence Fédérale pour la Sécurité de Chaîne Alimentaire = organisme fédéral chargé de surveiller l’ensemble de la chaîne alimentaire, depuis l’agriculture jusqu’à la livraison au consommateur)</a:t>
            </a:r>
          </a:p>
        </p:txBody>
      </p:sp>
    </p:spTree>
    <p:extLst>
      <p:ext uri="{BB962C8B-B14F-4D97-AF65-F5344CB8AC3E}">
        <p14:creationId xmlns:p14="http://schemas.microsoft.com/office/powerpoint/2010/main" val="23328589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Cadre législatif général</a:t>
            </a:r>
            <a:endParaRPr lang="nl-BE" dirty="0"/>
          </a:p>
        </p:txBody>
      </p:sp>
      <p:sp>
        <p:nvSpPr>
          <p:cNvPr id="3" name="Content Placeholder 2"/>
          <p:cNvSpPr>
            <a:spLocks noGrp="1"/>
          </p:cNvSpPr>
          <p:nvPr>
            <p:ph idx="1"/>
          </p:nvPr>
        </p:nvSpPr>
        <p:spPr/>
        <p:txBody>
          <a:bodyPr>
            <a:normAutofit fontScale="92500" lnSpcReduction="10000"/>
          </a:bodyPr>
          <a:lstStyle/>
          <a:p>
            <a:r>
              <a:rPr lang="fr-BE" dirty="0"/>
              <a:t>Cadre législatif complexe: il existe plein de lois relatives à la sécurité alimentaire, souvent très spécifiques.</a:t>
            </a:r>
            <a:br>
              <a:rPr lang="fr-BE" dirty="0"/>
            </a:br>
            <a:br>
              <a:rPr lang="fr-BE" dirty="0"/>
            </a:br>
            <a:r>
              <a:rPr lang="fr-BE" dirty="0"/>
              <a:t>Exemples: </a:t>
            </a:r>
            <a:br>
              <a:rPr lang="fr-BE" dirty="0"/>
            </a:br>
            <a:r>
              <a:rPr lang="fr-BE" dirty="0"/>
              <a:t>- étiquetage des denrées alimentaires préemballées</a:t>
            </a:r>
            <a:br>
              <a:rPr lang="fr-BE" dirty="0"/>
            </a:br>
            <a:r>
              <a:rPr lang="fr-BE" dirty="0"/>
              <a:t>- matériaux en contact avec des denrées alimentaires</a:t>
            </a:r>
            <a:br>
              <a:rPr lang="fr-BE" dirty="0"/>
            </a:br>
            <a:r>
              <a:rPr lang="fr-BE" dirty="0"/>
              <a:t>- OGM</a:t>
            </a:r>
            <a:br>
              <a:rPr lang="fr-BE" dirty="0"/>
            </a:br>
            <a:r>
              <a:rPr lang="fr-BE" dirty="0"/>
              <a:t>- additifs</a:t>
            </a:r>
            <a:br>
              <a:rPr lang="fr-BE" dirty="0"/>
            </a:br>
            <a:r>
              <a:rPr lang="fr-BE" dirty="0"/>
              <a:t>- allergènes</a:t>
            </a:r>
            <a:br>
              <a:rPr lang="fr-BE" dirty="0"/>
            </a:br>
            <a:r>
              <a:rPr lang="fr-BE" dirty="0"/>
              <a:t>- … </a:t>
            </a:r>
            <a:br>
              <a:rPr lang="fr-BE" dirty="0"/>
            </a:br>
            <a:endParaRPr lang="fr-BE" dirty="0"/>
          </a:p>
          <a:p>
            <a:pPr marL="0" indent="0">
              <a:buNone/>
            </a:pPr>
            <a:r>
              <a:rPr lang="fr-BE" dirty="0">
                <a:sym typeface="Wingdings" panose="05000000000000000000" pitchFamily="2" charset="2"/>
              </a:rPr>
              <a:t> </a:t>
            </a:r>
            <a:r>
              <a:rPr lang="fr-BE" dirty="0"/>
              <a:t>Focus ici uniquement sur quelques aspects légaux généraux</a:t>
            </a:r>
          </a:p>
        </p:txBody>
      </p:sp>
    </p:spTree>
    <p:extLst>
      <p:ext uri="{BB962C8B-B14F-4D97-AF65-F5344CB8AC3E}">
        <p14:creationId xmlns:p14="http://schemas.microsoft.com/office/powerpoint/2010/main" val="40107579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B618B-8360-47EA-AFE5-0B3B01B547D8}"/>
              </a:ext>
            </a:extLst>
          </p:cNvPr>
          <p:cNvSpPr>
            <a:spLocks noGrp="1"/>
          </p:cNvSpPr>
          <p:nvPr>
            <p:ph type="title"/>
          </p:nvPr>
        </p:nvSpPr>
        <p:spPr>
          <a:xfrm>
            <a:off x="838199" y="365125"/>
            <a:ext cx="10663989" cy="1325563"/>
          </a:xfrm>
        </p:spPr>
        <p:txBody>
          <a:bodyPr>
            <a:normAutofit/>
          </a:bodyPr>
          <a:lstStyle/>
          <a:p>
            <a:r>
              <a:rPr lang="nl-BE" sz="4000" dirty="0"/>
              <a:t>Législation belge : A.R. dit “</a:t>
            </a:r>
            <a:r>
              <a:rPr lang="nl-BE" sz="4000" dirty="0" err="1"/>
              <a:t>autocontrôle</a:t>
            </a:r>
            <a:r>
              <a:rPr lang="nl-BE" sz="4000" dirty="0"/>
              <a:t>” </a:t>
            </a:r>
            <a:r>
              <a:rPr lang="nl-BE" sz="4000" dirty="0" err="1"/>
              <a:t>complète</a:t>
            </a:r>
            <a:r>
              <a:rPr lang="nl-BE" sz="4000" dirty="0"/>
              <a:t> </a:t>
            </a:r>
            <a:r>
              <a:rPr lang="nl-BE" sz="4000" dirty="0" err="1"/>
              <a:t>le</a:t>
            </a:r>
            <a:r>
              <a:rPr lang="nl-BE" sz="4000" dirty="0"/>
              <a:t> “</a:t>
            </a:r>
            <a:r>
              <a:rPr lang="nl-BE" sz="4000" dirty="0" err="1"/>
              <a:t>paquet</a:t>
            </a:r>
            <a:r>
              <a:rPr lang="nl-BE" sz="4000" dirty="0"/>
              <a:t> </a:t>
            </a:r>
            <a:r>
              <a:rPr lang="nl-BE" sz="4000" dirty="0" err="1"/>
              <a:t>hygiène</a:t>
            </a:r>
            <a:r>
              <a:rPr lang="nl-BE" sz="4000" dirty="0"/>
              <a:t>”</a:t>
            </a:r>
          </a:p>
        </p:txBody>
      </p:sp>
      <p:sp>
        <p:nvSpPr>
          <p:cNvPr id="3" name="Content Placeholder 2">
            <a:extLst>
              <a:ext uri="{FF2B5EF4-FFF2-40B4-BE49-F238E27FC236}">
                <a16:creationId xmlns:a16="http://schemas.microsoft.com/office/drawing/2014/main" id="{D28244C4-8617-4696-B1FA-D392C78F3C80}"/>
              </a:ext>
            </a:extLst>
          </p:cNvPr>
          <p:cNvSpPr>
            <a:spLocks noGrp="1"/>
          </p:cNvSpPr>
          <p:nvPr>
            <p:ph idx="1"/>
          </p:nvPr>
        </p:nvSpPr>
        <p:spPr>
          <a:xfrm>
            <a:off x="838200" y="1825625"/>
            <a:ext cx="10663988" cy="4237824"/>
          </a:xfrm>
        </p:spPr>
        <p:txBody>
          <a:bodyPr>
            <a:normAutofit lnSpcReduction="10000"/>
          </a:bodyPr>
          <a:lstStyle/>
          <a:p>
            <a:pPr marL="0" indent="0">
              <a:buNone/>
            </a:pPr>
            <a:endParaRPr lang="nl-BE" dirty="0"/>
          </a:p>
          <a:p>
            <a:pPr marL="0" indent="0">
              <a:buNone/>
            </a:pPr>
            <a:r>
              <a:rPr lang="nl-BE" dirty="0"/>
              <a:t>Le </a:t>
            </a:r>
            <a:r>
              <a:rPr lang="nl-BE" dirty="0" err="1"/>
              <a:t>paquet</a:t>
            </a:r>
            <a:r>
              <a:rPr lang="nl-BE" dirty="0"/>
              <a:t> </a:t>
            </a:r>
            <a:r>
              <a:rPr lang="nl-BE" dirty="0" err="1"/>
              <a:t>hygiène</a:t>
            </a:r>
            <a:r>
              <a:rPr lang="nl-BE" dirty="0"/>
              <a:t>   = </a:t>
            </a:r>
            <a:r>
              <a:rPr lang="nl-BE" dirty="0" err="1"/>
              <a:t>une</a:t>
            </a:r>
            <a:r>
              <a:rPr lang="nl-BE" dirty="0"/>
              <a:t> série </a:t>
            </a:r>
            <a:r>
              <a:rPr lang="nl-BE" dirty="0" err="1"/>
              <a:t>d’obligations</a:t>
            </a:r>
            <a:r>
              <a:rPr lang="nl-BE" dirty="0"/>
              <a:t> </a:t>
            </a:r>
            <a:r>
              <a:rPr lang="nl-BE" dirty="0" err="1"/>
              <a:t>relatives</a:t>
            </a:r>
            <a:r>
              <a:rPr lang="nl-BE" dirty="0"/>
              <a:t> à</a:t>
            </a:r>
            <a:br>
              <a:rPr lang="nl-BE" dirty="0"/>
            </a:br>
            <a:r>
              <a:rPr lang="nl-BE" dirty="0"/>
              <a:t>- </a:t>
            </a:r>
            <a:r>
              <a:rPr lang="nl-BE" dirty="0" err="1"/>
              <a:t>l’infrastructure</a:t>
            </a:r>
            <a:r>
              <a:rPr lang="nl-BE" dirty="0"/>
              <a:t>, </a:t>
            </a:r>
            <a:br>
              <a:rPr lang="nl-BE" dirty="0"/>
            </a:br>
            <a:r>
              <a:rPr lang="nl-BE" dirty="0"/>
              <a:t>- </a:t>
            </a:r>
            <a:r>
              <a:rPr lang="nl-BE" dirty="0" err="1"/>
              <a:t>aux</a:t>
            </a:r>
            <a:r>
              <a:rPr lang="nl-BE" dirty="0"/>
              <a:t> </a:t>
            </a:r>
            <a:r>
              <a:rPr lang="nl-BE" dirty="0" err="1"/>
              <a:t>équipements</a:t>
            </a:r>
            <a:r>
              <a:rPr lang="nl-BE" dirty="0"/>
              <a:t> </a:t>
            </a:r>
            <a:br>
              <a:rPr lang="nl-BE" dirty="0"/>
            </a:br>
            <a:r>
              <a:rPr lang="nl-BE" dirty="0"/>
              <a:t>- à la </a:t>
            </a:r>
            <a:r>
              <a:rPr lang="nl-BE" dirty="0" err="1"/>
              <a:t>manière</a:t>
            </a:r>
            <a:r>
              <a:rPr lang="nl-BE" dirty="0"/>
              <a:t> de </a:t>
            </a:r>
            <a:r>
              <a:rPr lang="nl-BE" dirty="0" err="1"/>
              <a:t>produire</a:t>
            </a:r>
            <a:r>
              <a:rPr lang="nl-BE" dirty="0"/>
              <a:t> (= “les </a:t>
            </a:r>
            <a:r>
              <a:rPr lang="nl-BE" dirty="0" err="1"/>
              <a:t>bonnes</a:t>
            </a:r>
            <a:r>
              <a:rPr lang="nl-BE" dirty="0"/>
              <a:t> </a:t>
            </a:r>
            <a:r>
              <a:rPr lang="nl-BE" dirty="0" err="1"/>
              <a:t>pratiques</a:t>
            </a:r>
            <a:r>
              <a:rPr lang="nl-BE" dirty="0"/>
              <a:t> de </a:t>
            </a:r>
            <a:r>
              <a:rPr lang="nl-BE" dirty="0" err="1"/>
              <a:t>fabrication</a:t>
            </a:r>
            <a:r>
              <a:rPr lang="nl-BE" dirty="0"/>
              <a:t>”)</a:t>
            </a:r>
          </a:p>
          <a:p>
            <a:pPr marL="0" indent="0">
              <a:buNone/>
            </a:pPr>
            <a:endParaRPr lang="nl-BE" dirty="0"/>
          </a:p>
          <a:p>
            <a:pPr marL="0" indent="0">
              <a:buNone/>
            </a:pPr>
            <a:r>
              <a:rPr lang="nl-BE" dirty="0"/>
              <a:t>Complété par </a:t>
            </a:r>
            <a:r>
              <a:rPr lang="nl-BE" dirty="0" err="1"/>
              <a:t>l’Arrêté</a:t>
            </a:r>
            <a:r>
              <a:rPr lang="nl-BE" dirty="0"/>
              <a:t> royal du 14/11/2003 </a:t>
            </a:r>
            <a:r>
              <a:rPr lang="nl-BE" dirty="0" err="1"/>
              <a:t>relatif</a:t>
            </a:r>
            <a:r>
              <a:rPr lang="nl-BE" dirty="0"/>
              <a:t> à </a:t>
            </a:r>
            <a:r>
              <a:rPr lang="nl-BE" dirty="0" err="1"/>
              <a:t>l’autocontrôle</a:t>
            </a:r>
            <a:r>
              <a:rPr lang="nl-BE" dirty="0"/>
              <a:t>, à la </a:t>
            </a:r>
            <a:r>
              <a:rPr lang="nl-BE" dirty="0" err="1"/>
              <a:t>notification</a:t>
            </a:r>
            <a:r>
              <a:rPr lang="nl-BE" dirty="0"/>
              <a:t> obligatoire et à la traçabilité dans la chaîne alimentaire</a:t>
            </a:r>
          </a:p>
        </p:txBody>
      </p:sp>
    </p:spTree>
    <p:extLst>
      <p:ext uri="{BB962C8B-B14F-4D97-AF65-F5344CB8AC3E}">
        <p14:creationId xmlns:p14="http://schemas.microsoft.com/office/powerpoint/2010/main" val="29380841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3526632" y="2331246"/>
            <a:ext cx="5292329" cy="1927603"/>
          </a:xfrm>
          <a:prstGeom prst="rect">
            <a:avLst/>
          </a:prstGeom>
          <a:solidFill>
            <a:srgbClr val="C4D377"/>
          </a:solidFill>
          <a:ln w="9525">
            <a:solidFill>
              <a:srgbClr val="969696"/>
            </a:solidFill>
            <a:miter lim="800000"/>
            <a:headEnd/>
            <a:tailEnd/>
          </a:ln>
        </p:spPr>
        <p:txBody>
          <a:bodyPr/>
          <a:lstStyle/>
          <a:p>
            <a:pPr algn="ctr">
              <a:spcBef>
                <a:spcPct val="10000"/>
              </a:spcBef>
            </a:pPr>
            <a:r>
              <a:rPr lang="fr-BE" sz="1500" dirty="0">
                <a:solidFill>
                  <a:srgbClr val="000000"/>
                </a:solidFill>
              </a:rPr>
              <a:t>Arrêté royal du 14/11/2003 relatif :</a:t>
            </a:r>
          </a:p>
          <a:p>
            <a:pPr lvl="1">
              <a:spcBef>
                <a:spcPct val="10000"/>
              </a:spcBef>
              <a:buFont typeface="Wingdings" pitchFamily="2" charset="2"/>
              <a:buChar char="§"/>
            </a:pPr>
            <a:r>
              <a:rPr lang="fr-BE" sz="1500" dirty="0">
                <a:solidFill>
                  <a:srgbClr val="000000"/>
                </a:solidFill>
              </a:rPr>
              <a:t> à l</a:t>
            </a:r>
            <a:r>
              <a:rPr lang="fr-BE" altLang="fr-FR" sz="1500" dirty="0">
                <a:solidFill>
                  <a:srgbClr val="000000"/>
                </a:solidFill>
              </a:rPr>
              <a:t>’</a:t>
            </a:r>
            <a:r>
              <a:rPr lang="fr-BE" sz="1500" dirty="0">
                <a:solidFill>
                  <a:srgbClr val="000000"/>
                </a:solidFill>
              </a:rPr>
              <a:t>autocontrôle </a:t>
            </a:r>
          </a:p>
          <a:p>
            <a:pPr lvl="1">
              <a:spcBef>
                <a:spcPct val="10000"/>
              </a:spcBef>
              <a:buFont typeface="Wingdings" pitchFamily="2" charset="2"/>
              <a:buChar char="§"/>
            </a:pPr>
            <a:r>
              <a:rPr lang="fr-BE" sz="1500" dirty="0">
                <a:solidFill>
                  <a:srgbClr val="000000"/>
                </a:solidFill>
              </a:rPr>
              <a:t> à la notification obligatoire </a:t>
            </a:r>
          </a:p>
          <a:p>
            <a:pPr lvl="1">
              <a:spcBef>
                <a:spcPct val="10000"/>
              </a:spcBef>
              <a:spcAft>
                <a:spcPct val="60000"/>
              </a:spcAft>
              <a:buFont typeface="Wingdings" pitchFamily="2" charset="2"/>
              <a:buChar char="§"/>
            </a:pPr>
            <a:r>
              <a:rPr lang="fr-BE" sz="1500" dirty="0">
                <a:solidFill>
                  <a:srgbClr val="000000"/>
                </a:solidFill>
              </a:rPr>
              <a:t> à la traçabilité dans la chaîne alimentaire</a:t>
            </a:r>
            <a:br>
              <a:rPr lang="fr-BE" sz="1500" dirty="0">
                <a:solidFill>
                  <a:srgbClr val="000000"/>
                </a:solidFill>
              </a:rPr>
            </a:br>
            <a:r>
              <a:rPr lang="fr-BE" sz="1500" i="1" dirty="0">
                <a:solidFill>
                  <a:srgbClr val="000000"/>
                </a:solidFill>
              </a:rPr>
              <a:t>(AR = traduction en droit belge d’un règlement européen)</a:t>
            </a:r>
          </a:p>
        </p:txBody>
      </p:sp>
      <p:pic>
        <p:nvPicPr>
          <p:cNvPr id="9219" name="Picture 5" descr="image007"/>
          <p:cNvPicPr>
            <a:picLocks noChangeAspect="1" noChangeArrowheads="1"/>
          </p:cNvPicPr>
          <p:nvPr/>
        </p:nvPicPr>
        <p:blipFill>
          <a:blip r:embed="rId2" cstate="print"/>
          <a:srcRect/>
          <a:stretch>
            <a:fillRect/>
          </a:stretch>
        </p:blipFill>
        <p:spPr bwMode="auto">
          <a:xfrm>
            <a:off x="8876110" y="857251"/>
            <a:ext cx="648891" cy="542925"/>
          </a:xfrm>
          <a:prstGeom prst="rect">
            <a:avLst/>
          </a:prstGeom>
          <a:noFill/>
          <a:ln w="9525">
            <a:noFill/>
            <a:miter lim="800000"/>
            <a:headEnd/>
            <a:tailEnd/>
          </a:ln>
        </p:spPr>
      </p:pic>
      <p:sp>
        <p:nvSpPr>
          <p:cNvPr id="9220" name="AutoShape 6"/>
          <p:cNvSpPr>
            <a:spLocks noChangeArrowheads="1"/>
          </p:cNvSpPr>
          <p:nvPr/>
        </p:nvSpPr>
        <p:spPr bwMode="auto">
          <a:xfrm>
            <a:off x="2963467" y="5150645"/>
            <a:ext cx="782240" cy="308372"/>
          </a:xfrm>
          <a:prstGeom prst="rightArrow">
            <a:avLst>
              <a:gd name="adj1" fmla="val 50000"/>
              <a:gd name="adj2" fmla="val 63417"/>
            </a:avLst>
          </a:prstGeom>
          <a:solidFill>
            <a:srgbClr val="4D4D4D"/>
          </a:solidFill>
          <a:ln w="9525">
            <a:solidFill>
              <a:schemeClr val="tx1"/>
            </a:solidFill>
            <a:miter lim="800000"/>
            <a:headEnd/>
            <a:tailEnd/>
          </a:ln>
        </p:spPr>
        <p:txBody>
          <a:bodyPr wrap="none" anchor="ctr"/>
          <a:lstStyle/>
          <a:p>
            <a:endParaRPr lang="fr-FR" sz="1350"/>
          </a:p>
        </p:txBody>
      </p:sp>
      <p:sp>
        <p:nvSpPr>
          <p:cNvPr id="9221" name="Text Box 7"/>
          <p:cNvSpPr txBox="1">
            <a:spLocks noChangeArrowheads="1"/>
          </p:cNvSpPr>
          <p:nvPr/>
        </p:nvSpPr>
        <p:spPr bwMode="auto">
          <a:xfrm>
            <a:off x="3512345" y="3745707"/>
            <a:ext cx="5292329" cy="851058"/>
          </a:xfrm>
          <a:prstGeom prst="rect">
            <a:avLst/>
          </a:prstGeom>
          <a:solidFill>
            <a:srgbClr val="C4D377"/>
          </a:solidFill>
          <a:ln w="9525">
            <a:solidFill>
              <a:srgbClr val="969696"/>
            </a:solidFill>
            <a:miter lim="800000"/>
            <a:headEnd/>
            <a:tailEnd/>
          </a:ln>
        </p:spPr>
        <p:txBody>
          <a:bodyPr/>
          <a:lstStyle/>
          <a:p>
            <a:pPr algn="ctr">
              <a:spcBef>
                <a:spcPct val="10000"/>
              </a:spcBef>
            </a:pPr>
            <a:r>
              <a:rPr lang="fr-BE" sz="1500" dirty="0">
                <a:solidFill>
                  <a:srgbClr val="000000"/>
                </a:solidFill>
              </a:rPr>
              <a:t>(un arrêté ministériel en 2005 assouplit les modalités d</a:t>
            </a:r>
            <a:r>
              <a:rPr lang="fr-BE" altLang="fr-FR" sz="1500" dirty="0">
                <a:solidFill>
                  <a:srgbClr val="000000"/>
                </a:solidFill>
              </a:rPr>
              <a:t>’</a:t>
            </a:r>
            <a:r>
              <a:rPr lang="fr-BE" sz="1500" dirty="0">
                <a:solidFill>
                  <a:srgbClr val="000000"/>
                </a:solidFill>
              </a:rPr>
              <a:t>application de l</a:t>
            </a:r>
            <a:r>
              <a:rPr lang="fr-BE" altLang="fr-FR" sz="1500" dirty="0">
                <a:solidFill>
                  <a:srgbClr val="000000"/>
                </a:solidFill>
              </a:rPr>
              <a:t>’</a:t>
            </a:r>
            <a:r>
              <a:rPr lang="fr-BE" sz="1500" dirty="0">
                <a:solidFill>
                  <a:srgbClr val="000000"/>
                </a:solidFill>
              </a:rPr>
              <a:t>autocontrôle et de la traçabilité dans certaines entreprises du secteur des denrées alimentaires)</a:t>
            </a:r>
          </a:p>
        </p:txBody>
      </p:sp>
      <p:sp>
        <p:nvSpPr>
          <p:cNvPr id="1272840" name="Text Box 8"/>
          <p:cNvSpPr txBox="1">
            <a:spLocks noChangeArrowheads="1"/>
          </p:cNvSpPr>
          <p:nvPr/>
        </p:nvSpPr>
        <p:spPr bwMode="auto">
          <a:xfrm>
            <a:off x="4101705" y="4993484"/>
            <a:ext cx="4698206" cy="715581"/>
          </a:xfrm>
          <a:prstGeom prst="rect">
            <a:avLst/>
          </a:prstGeom>
          <a:noFill/>
          <a:ln w="9525">
            <a:solidFill>
              <a:srgbClr val="969696"/>
            </a:solidFill>
            <a:miter lim="800000"/>
            <a:headEnd/>
            <a:tailEnd/>
          </a:ln>
          <a:effectLst/>
        </p:spPr>
        <p:txBody>
          <a:bodyPr>
            <a:spAutoFit/>
          </a:bodyPr>
          <a:lstStyle>
            <a:lvl1pPr>
              <a:defRPr kumimoji="1" sz="3200">
                <a:solidFill>
                  <a:schemeClr val="tx1"/>
                </a:solidFill>
                <a:latin typeface="Arial" pitchFamily="34" charset="0"/>
                <a:ea typeface="ＭＳ Ｐゴシック" pitchFamily="34" charset="-128"/>
              </a:defRPr>
            </a:lvl1pPr>
            <a:lvl2pPr marL="742950" indent="-285750">
              <a:defRPr kumimoji="1" sz="3200">
                <a:solidFill>
                  <a:schemeClr val="tx1"/>
                </a:solidFill>
                <a:latin typeface="Arial" pitchFamily="34" charset="0"/>
                <a:ea typeface="ＭＳ Ｐゴシック" pitchFamily="34" charset="-128"/>
              </a:defRPr>
            </a:lvl2pPr>
            <a:lvl3pPr marL="1143000" indent="-228600">
              <a:defRPr kumimoji="1" sz="3200">
                <a:solidFill>
                  <a:schemeClr val="tx1"/>
                </a:solidFill>
                <a:latin typeface="Arial" pitchFamily="34" charset="0"/>
                <a:ea typeface="ＭＳ Ｐゴシック" pitchFamily="34" charset="-128"/>
              </a:defRPr>
            </a:lvl3pPr>
            <a:lvl4pPr marL="1600200" indent="-228600">
              <a:defRPr kumimoji="1" sz="3200">
                <a:solidFill>
                  <a:schemeClr val="tx1"/>
                </a:solidFill>
                <a:latin typeface="Arial" pitchFamily="34" charset="0"/>
                <a:ea typeface="ＭＳ Ｐゴシック" pitchFamily="34" charset="-128"/>
              </a:defRPr>
            </a:lvl4pPr>
            <a:lvl5pPr marL="2057400" indent="-228600">
              <a:defRPr kumimoji="1"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9pPr>
          </a:lstStyle>
          <a:p>
            <a:pPr algn="ctr">
              <a:defRPr/>
            </a:pPr>
            <a:r>
              <a:rPr lang="fr-FR" sz="1350" b="1" dirty="0"/>
              <a:t>GUIDE AUTOCONTRÔLE SECTORIEL</a:t>
            </a:r>
            <a:r>
              <a:rPr lang="fr-FR" sz="1350" dirty="0"/>
              <a:t> : « Guide pour l</a:t>
            </a:r>
            <a:r>
              <a:rPr lang="fr-FR" altLang="fr-FR" sz="1350" dirty="0"/>
              <a:t>’</a:t>
            </a:r>
            <a:r>
              <a:rPr lang="fr-FR" sz="1350" dirty="0"/>
              <a:t>instauration d</a:t>
            </a:r>
            <a:r>
              <a:rPr lang="fr-FR" altLang="fr-FR" sz="1350" dirty="0"/>
              <a:t>’</a:t>
            </a:r>
            <a:r>
              <a:rPr lang="fr-FR" sz="1350" dirty="0"/>
              <a:t>un système d</a:t>
            </a:r>
            <a:r>
              <a:rPr lang="fr-FR" altLang="fr-FR" sz="1350" dirty="0"/>
              <a:t>’</a:t>
            </a:r>
            <a:r>
              <a:rPr lang="fr-FR" sz="1350" dirty="0"/>
              <a:t>autocontrôle dans votre secteur »</a:t>
            </a:r>
          </a:p>
        </p:txBody>
      </p:sp>
      <p:sp>
        <p:nvSpPr>
          <p:cNvPr id="9" name="Rectangle 4"/>
          <p:cNvSpPr>
            <a:spLocks noChangeArrowheads="1"/>
          </p:cNvSpPr>
          <p:nvPr/>
        </p:nvSpPr>
        <p:spPr bwMode="auto">
          <a:xfrm>
            <a:off x="3357563" y="1135856"/>
            <a:ext cx="5829300" cy="857250"/>
          </a:xfrm>
          <a:prstGeom prst="rect">
            <a:avLst/>
          </a:prstGeom>
          <a:noFill/>
          <a:ln w="12700">
            <a:noFill/>
            <a:miter lim="800000"/>
            <a:headEnd/>
            <a:tailEnd/>
          </a:ln>
          <a:effectLst/>
        </p:spPr>
        <p:txBody>
          <a:bodyPr lIns="67866" tIns="33338" rIns="67866" bIns="33338" anchor="ctr"/>
          <a:lstStyle/>
          <a:p>
            <a:pPr>
              <a:defRPr/>
            </a:pPr>
            <a:r>
              <a:rPr lang="fr-BE" sz="1350" b="1" dirty="0">
                <a:solidFill>
                  <a:srgbClr val="6C6F4C"/>
                </a:solidFill>
                <a:effectLst>
                  <a:outerShdw blurRad="38100" dist="38100" dir="2700000" algn="tl">
                    <a:srgbClr val="000000"/>
                  </a:outerShdw>
                </a:effectLst>
              </a:rPr>
              <a:t>  </a:t>
            </a:r>
            <a:r>
              <a:rPr lang="fr-BE" sz="1350" b="1" dirty="0">
                <a:solidFill>
                  <a:schemeClr val="accent3">
                    <a:lumMod val="50000"/>
                  </a:schemeClr>
                </a:solidFill>
              </a:rPr>
              <a:t>Contexte légal</a:t>
            </a:r>
            <a:endParaRPr lang="fr-FR" sz="1350" b="1" dirty="0">
              <a:solidFill>
                <a:schemeClr val="accent3">
                  <a:lumMod val="50000"/>
                </a:schemeClr>
              </a:solidFill>
            </a:endParaRPr>
          </a:p>
        </p:txBody>
      </p:sp>
      <p:sp>
        <p:nvSpPr>
          <p:cNvPr id="9224" name="Text Box 6"/>
          <p:cNvSpPr txBox="1">
            <a:spLocks noChangeArrowheads="1"/>
          </p:cNvSpPr>
          <p:nvPr/>
        </p:nvSpPr>
        <p:spPr bwMode="auto">
          <a:xfrm>
            <a:off x="3252790" y="1891904"/>
            <a:ext cx="5723335" cy="369332"/>
          </a:xfrm>
          <a:prstGeom prst="rect">
            <a:avLst/>
          </a:prstGeom>
          <a:noFill/>
          <a:ln w="9525">
            <a:solidFill>
              <a:srgbClr val="969696"/>
            </a:solidFill>
            <a:miter lim="800000"/>
            <a:headEnd/>
            <a:tailEnd/>
          </a:ln>
        </p:spPr>
        <p:txBody>
          <a:bodyPr>
            <a:spAutoFit/>
          </a:bodyPr>
          <a:lstStyle/>
          <a:p>
            <a:pPr algn="ctr"/>
            <a:r>
              <a:rPr lang="fr-BE" b="1" dirty="0"/>
              <a:t>Législation belge</a:t>
            </a:r>
            <a:endParaRPr lang="fr-BE" dirty="0"/>
          </a:p>
        </p:txBody>
      </p:sp>
    </p:spTree>
    <p:extLst>
      <p:ext uri="{BB962C8B-B14F-4D97-AF65-F5344CB8AC3E}">
        <p14:creationId xmlns:p14="http://schemas.microsoft.com/office/powerpoint/2010/main" val="3120530385"/>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a:t>Législation belge: l’A.R. du 14/11/2003</a:t>
            </a:r>
            <a:endParaRPr lang="nl-BE" dirty="0">
              <a:solidFill>
                <a:srgbClr val="939598"/>
              </a:solidFill>
            </a:endParaRPr>
          </a:p>
        </p:txBody>
      </p:sp>
      <p:sp>
        <p:nvSpPr>
          <p:cNvPr id="3" name="Content Placeholder 2"/>
          <p:cNvSpPr>
            <a:spLocks noGrp="1"/>
          </p:cNvSpPr>
          <p:nvPr>
            <p:ph idx="1"/>
          </p:nvPr>
        </p:nvSpPr>
        <p:spPr/>
        <p:txBody>
          <a:bodyPr>
            <a:normAutofit lnSpcReduction="10000"/>
          </a:bodyPr>
          <a:lstStyle/>
          <a:p>
            <a:pPr>
              <a:buAutoNum type="alphaUcPeriod"/>
            </a:pPr>
            <a:r>
              <a:rPr lang="fr-BE" b="1" u="sng" dirty="0"/>
              <a:t> Autocontrôle</a:t>
            </a:r>
          </a:p>
          <a:p>
            <a:pPr>
              <a:buAutoNum type="alphaUcPeriod"/>
            </a:pPr>
            <a:endParaRPr lang="fr-BE" b="1" u="sng" dirty="0"/>
          </a:p>
          <a:p>
            <a:pPr marL="0" indent="0">
              <a:buNone/>
            </a:pPr>
            <a:br>
              <a:rPr lang="fr-BE" dirty="0"/>
            </a:br>
            <a:endParaRPr lang="fr-BE" dirty="0"/>
          </a:p>
          <a:p>
            <a:pPr marL="0" indent="0">
              <a:buNone/>
            </a:pPr>
            <a:br>
              <a:rPr lang="fr-BE" dirty="0"/>
            </a:br>
            <a:br>
              <a:rPr lang="fr-BE" dirty="0"/>
            </a:br>
            <a:br>
              <a:rPr lang="fr-BE" dirty="0"/>
            </a:br>
            <a:br>
              <a:rPr lang="fr-BE" dirty="0"/>
            </a:br>
            <a:br>
              <a:rPr lang="fr-BE" dirty="0"/>
            </a:br>
            <a:br>
              <a:rPr lang="fr-BE" dirty="0"/>
            </a:br>
            <a:endParaRPr lang="nl-BE" dirty="0">
              <a:solidFill>
                <a:srgbClr val="575756"/>
              </a:solidFill>
            </a:endParaRPr>
          </a:p>
        </p:txBody>
      </p:sp>
      <p:pic>
        <p:nvPicPr>
          <p:cNvPr id="5" name="Picture 2">
            <a:extLst>
              <a:ext uri="{FF2B5EF4-FFF2-40B4-BE49-F238E27FC236}">
                <a16:creationId xmlns:a16="http://schemas.microsoft.com/office/drawing/2014/main" id="{DCB21531-F851-4B0B-A0F5-992272F2DBB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086" t="19657" r="32145" b="28017"/>
          <a:stretch/>
        </p:blipFill>
        <p:spPr bwMode="auto">
          <a:xfrm>
            <a:off x="2638483" y="2329840"/>
            <a:ext cx="7257079" cy="3967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7770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3CECB-46EC-4628-B3BF-DA3079F4FFBD}"/>
              </a:ext>
            </a:extLst>
          </p:cNvPr>
          <p:cNvSpPr>
            <a:spLocks noGrp="1"/>
          </p:cNvSpPr>
          <p:nvPr>
            <p:ph type="title"/>
          </p:nvPr>
        </p:nvSpPr>
        <p:spPr/>
        <p:txBody>
          <a:bodyPr>
            <a:normAutofit/>
          </a:bodyPr>
          <a:lstStyle/>
          <a:p>
            <a:r>
              <a:rPr lang="nl-BE" sz="4000" dirty="0"/>
              <a:t>Le dangers : </a:t>
            </a:r>
            <a:r>
              <a:rPr lang="nl-BE" sz="4000" dirty="0" err="1"/>
              <a:t>biologique</a:t>
            </a:r>
            <a:endParaRPr lang="nl-BE" sz="4000" dirty="0"/>
          </a:p>
        </p:txBody>
      </p:sp>
      <p:sp>
        <p:nvSpPr>
          <p:cNvPr id="3" name="Content Placeholder 2">
            <a:extLst>
              <a:ext uri="{FF2B5EF4-FFF2-40B4-BE49-F238E27FC236}">
                <a16:creationId xmlns:a16="http://schemas.microsoft.com/office/drawing/2014/main" id="{C1C77242-1D1E-4ED1-9CC8-6048A074BD59}"/>
              </a:ext>
            </a:extLst>
          </p:cNvPr>
          <p:cNvSpPr>
            <a:spLocks noGrp="1"/>
          </p:cNvSpPr>
          <p:nvPr>
            <p:ph idx="1"/>
          </p:nvPr>
        </p:nvSpPr>
        <p:spPr/>
        <p:txBody>
          <a:bodyPr/>
          <a:lstStyle/>
          <a:p>
            <a:pPr marL="0" indent="0">
              <a:buNone/>
            </a:pPr>
            <a:r>
              <a:rPr lang="nl-BE" dirty="0" err="1">
                <a:solidFill>
                  <a:srgbClr val="7030A0"/>
                </a:solidFill>
              </a:rPr>
              <a:t>Présence</a:t>
            </a:r>
            <a:r>
              <a:rPr lang="nl-BE" dirty="0">
                <a:solidFill>
                  <a:srgbClr val="7030A0"/>
                </a:solidFill>
              </a:rPr>
              <a:t> de </a:t>
            </a:r>
            <a:r>
              <a:rPr lang="nl-BE" dirty="0" err="1">
                <a:solidFill>
                  <a:srgbClr val="7030A0"/>
                </a:solidFill>
              </a:rPr>
              <a:t>bactéries</a:t>
            </a:r>
            <a:r>
              <a:rPr lang="nl-BE" dirty="0">
                <a:solidFill>
                  <a:srgbClr val="7030A0"/>
                </a:solidFill>
              </a:rPr>
              <a:t>, virus, moisissures, parasites,...</a:t>
            </a:r>
          </a:p>
          <a:p>
            <a:pPr marL="0" indent="0">
              <a:buNone/>
            </a:pPr>
            <a:r>
              <a:rPr lang="nl-BE" dirty="0" err="1">
                <a:solidFill>
                  <a:srgbClr val="7030A0"/>
                </a:solidFill>
              </a:rPr>
              <a:t>pathogènes</a:t>
            </a:r>
            <a:r>
              <a:rPr lang="nl-BE" dirty="0">
                <a:solidFill>
                  <a:srgbClr val="7030A0"/>
                </a:solidFill>
              </a:rPr>
              <a:t> dans </a:t>
            </a:r>
            <a:r>
              <a:rPr lang="nl-BE" dirty="0" err="1">
                <a:solidFill>
                  <a:srgbClr val="7030A0"/>
                </a:solidFill>
              </a:rPr>
              <a:t>l’aliment</a:t>
            </a:r>
            <a:endParaRPr lang="nl-BE" dirty="0">
              <a:solidFill>
                <a:srgbClr val="7030A0"/>
              </a:solidFill>
            </a:endParaRPr>
          </a:p>
          <a:p>
            <a:pPr marL="0" indent="0">
              <a:buNone/>
            </a:pPr>
            <a:endParaRPr lang="nl-BE" dirty="0">
              <a:solidFill>
                <a:schemeClr val="tx2"/>
              </a:solidFill>
            </a:endParaRPr>
          </a:p>
          <a:p>
            <a:pPr marL="0" indent="0">
              <a:buNone/>
            </a:pPr>
            <a:r>
              <a:rPr lang="nl-BE" dirty="0" err="1">
                <a:solidFill>
                  <a:schemeClr val="tx2"/>
                </a:solidFill>
              </a:rPr>
              <a:t>Pathogènes</a:t>
            </a:r>
            <a:r>
              <a:rPr lang="nl-BE" dirty="0">
                <a:solidFill>
                  <a:schemeClr val="tx2"/>
                </a:solidFill>
              </a:rPr>
              <a:t> = </a:t>
            </a:r>
            <a:r>
              <a:rPr lang="fr-BE" dirty="0">
                <a:solidFill>
                  <a:schemeClr val="tx2"/>
                </a:solidFill>
                <a:sym typeface="Wingdings" pitchFamily="2" charset="2"/>
              </a:rPr>
              <a:t>provoquent des :</a:t>
            </a:r>
          </a:p>
          <a:p>
            <a:r>
              <a:rPr lang="nl-BE" dirty="0">
                <a:solidFill>
                  <a:schemeClr val="accent4"/>
                </a:solidFill>
              </a:rPr>
              <a:t>infections : </a:t>
            </a:r>
            <a:r>
              <a:rPr lang="nl-BE" dirty="0"/>
              <a:t>directement par des pathogènes vivants</a:t>
            </a:r>
            <a:br>
              <a:rPr lang="nl-BE" dirty="0"/>
            </a:br>
            <a:r>
              <a:rPr lang="nl-BE" sz="2400" i="1" dirty="0"/>
              <a:t>ex. : salmonelle (</a:t>
            </a:r>
            <a:r>
              <a:rPr lang="fr-BE" sz="2400" i="1" dirty="0"/>
              <a:t>œuf, noix, …), listeria (œuf, produits laitiers)</a:t>
            </a:r>
          </a:p>
          <a:p>
            <a:r>
              <a:rPr lang="fr-BE" dirty="0">
                <a:solidFill>
                  <a:schemeClr val="accent4"/>
                </a:solidFill>
              </a:rPr>
              <a:t>intoxications : </a:t>
            </a:r>
            <a:r>
              <a:rPr lang="fr-BE" dirty="0"/>
              <a:t>par des toxines fabriquées par un pathogène</a:t>
            </a:r>
            <a:br>
              <a:rPr lang="fr-BE" dirty="0"/>
            </a:br>
            <a:r>
              <a:rPr lang="fr-BE" sz="2400" dirty="0"/>
              <a:t>ex. : staphylocoque doré, clostridium botulinum, Bacillus cereus, …</a:t>
            </a:r>
            <a:endParaRPr lang="nl-BE" dirty="0"/>
          </a:p>
        </p:txBody>
      </p:sp>
      <p:pic>
        <p:nvPicPr>
          <p:cNvPr id="4" name="Image 2" descr="iStock_000003187381XSmall.jpg">
            <a:extLst>
              <a:ext uri="{FF2B5EF4-FFF2-40B4-BE49-F238E27FC236}">
                <a16:creationId xmlns:a16="http://schemas.microsoft.com/office/drawing/2014/main" id="{DDEB4407-53D0-4EBD-8DA3-7CE02526726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72613" y="1690688"/>
            <a:ext cx="1881187" cy="1411287"/>
          </a:xfrm>
          <a:prstGeom prst="rect">
            <a:avLst/>
          </a:prstGeom>
          <a:noFill/>
          <a:ln w="9525">
            <a:noFill/>
            <a:miter lim="800000"/>
            <a:headEnd/>
            <a:tailEnd/>
          </a:ln>
        </p:spPr>
      </p:pic>
    </p:spTree>
    <p:extLst>
      <p:ext uri="{BB962C8B-B14F-4D97-AF65-F5344CB8AC3E}">
        <p14:creationId xmlns:p14="http://schemas.microsoft.com/office/powerpoint/2010/main" val="595129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a:t>Législation belge: l’A.R. du 14/11/2003</a:t>
            </a:r>
            <a:endParaRPr lang="nl-BE" dirty="0">
              <a:solidFill>
                <a:srgbClr val="939598"/>
              </a:solidFill>
            </a:endParaRPr>
          </a:p>
        </p:txBody>
      </p:sp>
      <p:sp>
        <p:nvSpPr>
          <p:cNvPr id="3" name="Content Placeholder 2"/>
          <p:cNvSpPr>
            <a:spLocks noGrp="1"/>
          </p:cNvSpPr>
          <p:nvPr>
            <p:ph idx="1"/>
          </p:nvPr>
        </p:nvSpPr>
        <p:spPr/>
        <p:txBody>
          <a:bodyPr>
            <a:normAutofit fontScale="70000" lnSpcReduction="20000"/>
          </a:bodyPr>
          <a:lstStyle/>
          <a:p>
            <a:pPr>
              <a:buAutoNum type="alphaUcPeriod"/>
            </a:pPr>
            <a:r>
              <a:rPr lang="fr-BE" b="1" u="sng" dirty="0"/>
              <a:t>Autocontrôle</a:t>
            </a:r>
            <a:br>
              <a:rPr lang="fr-BE" dirty="0"/>
            </a:br>
            <a:endParaRPr lang="fr-BE" dirty="0"/>
          </a:p>
          <a:p>
            <a:pPr marL="0" indent="0">
              <a:buNone/>
            </a:pPr>
            <a:r>
              <a:rPr lang="fr-BE" dirty="0"/>
              <a:t>Obligation de la mise en place d’un système d’autocontrôle (SAC)</a:t>
            </a:r>
          </a:p>
          <a:p>
            <a:pPr marL="0" indent="0">
              <a:buNone/>
            </a:pPr>
            <a:br>
              <a:rPr lang="fr-BE" dirty="0"/>
            </a:br>
            <a:r>
              <a:rPr lang="fr-BE" dirty="0"/>
              <a:t>…basé sur les guides sectoriels (approuvés par l’AFSCA)</a:t>
            </a:r>
            <a:br>
              <a:rPr lang="fr-BE" dirty="0"/>
            </a:br>
            <a:br>
              <a:rPr lang="fr-BE" dirty="0"/>
            </a:br>
            <a:r>
              <a:rPr lang="fr-BE" dirty="0"/>
              <a:t>…construit à l’aide de la méthode HACCP</a:t>
            </a:r>
          </a:p>
          <a:p>
            <a:pPr marL="0" indent="0">
              <a:buNone/>
            </a:pPr>
            <a:endParaRPr lang="fr-BE" dirty="0"/>
          </a:p>
          <a:p>
            <a:pPr marL="0" indent="0">
              <a:buNone/>
            </a:pPr>
            <a:r>
              <a:rPr lang="fr-BE" dirty="0"/>
              <a:t>…surveillé par AFSCA /par un OCI (organisme de certification/inspection) agréé par l’AFSCA (possible uniquement s’il existe un guide sectoriel)</a:t>
            </a:r>
            <a:br>
              <a:rPr lang="fr-BE" dirty="0"/>
            </a:br>
            <a:endParaRPr lang="fr-BE" dirty="0"/>
          </a:p>
          <a:p>
            <a:pPr marL="0" indent="0">
              <a:buNone/>
            </a:pPr>
            <a:endParaRPr lang="fr-BE" i="1" dirty="0"/>
          </a:p>
          <a:p>
            <a:pPr marL="0" indent="0">
              <a:buNone/>
            </a:pPr>
            <a:r>
              <a:rPr lang="fr-BE" i="1" dirty="0"/>
              <a:t>Une validation (non obligatoire) permet d’alléger/espacer les inspections de l’AFSCA et de payer moins de frais de contribution au fonctionnement de l’AFSCA (« bonus »)</a:t>
            </a:r>
            <a:endParaRPr lang="nl-BE" i="1" dirty="0">
              <a:solidFill>
                <a:srgbClr val="575756"/>
              </a:solidFill>
            </a:endParaRPr>
          </a:p>
        </p:txBody>
      </p:sp>
    </p:spTree>
    <p:extLst>
      <p:ext uri="{BB962C8B-B14F-4D97-AF65-F5344CB8AC3E}">
        <p14:creationId xmlns:p14="http://schemas.microsoft.com/office/powerpoint/2010/main" val="13674619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Législation belge: l’A.R. du 14/11/2003</a:t>
            </a:r>
            <a:endParaRPr lang="nl-BE" dirty="0">
              <a:solidFill>
                <a:srgbClr val="939598"/>
              </a:solidFill>
            </a:endParaRPr>
          </a:p>
        </p:txBody>
      </p:sp>
      <p:sp>
        <p:nvSpPr>
          <p:cNvPr id="3" name="Content Placeholder 2"/>
          <p:cNvSpPr>
            <a:spLocks noGrp="1"/>
          </p:cNvSpPr>
          <p:nvPr>
            <p:ph idx="1"/>
          </p:nvPr>
        </p:nvSpPr>
        <p:spPr/>
        <p:txBody>
          <a:bodyPr>
            <a:normAutofit fontScale="62500" lnSpcReduction="20000"/>
          </a:bodyPr>
          <a:lstStyle/>
          <a:p>
            <a:pPr marL="0" indent="0">
              <a:buNone/>
            </a:pPr>
            <a:r>
              <a:rPr lang="fr-BE" dirty="0"/>
              <a:t>B. </a:t>
            </a:r>
            <a:r>
              <a:rPr lang="fr-BE" b="1" u="sng" dirty="0"/>
              <a:t>La traçabilité</a:t>
            </a:r>
            <a:br>
              <a:rPr lang="fr-BE" dirty="0"/>
            </a:br>
            <a:endParaRPr lang="fr-BE" dirty="0"/>
          </a:p>
          <a:p>
            <a:pPr>
              <a:buFontTx/>
              <a:buChar char="-"/>
            </a:pPr>
            <a:r>
              <a:rPr lang="fr-BE" dirty="0"/>
              <a:t>Identification de chaque opérateur et de chaque produit (notion de « lot »)</a:t>
            </a:r>
          </a:p>
          <a:p>
            <a:pPr>
              <a:buFontTx/>
              <a:buChar char="-"/>
            </a:pPr>
            <a:r>
              <a:rPr lang="fr-BE" dirty="0"/>
              <a:t>l’entreprise doit disposer de systèmes/procédures permettant d’enregistrer pour les produits entrants et sortants:</a:t>
            </a:r>
            <a:br>
              <a:rPr lang="fr-BE" dirty="0"/>
            </a:br>
            <a:r>
              <a:rPr lang="fr-BE" dirty="0"/>
              <a:t>. La nature</a:t>
            </a:r>
            <a:br>
              <a:rPr lang="fr-BE" dirty="0"/>
            </a:br>
            <a:r>
              <a:rPr lang="fr-BE" dirty="0"/>
              <a:t>. L’identification</a:t>
            </a:r>
            <a:br>
              <a:rPr lang="fr-BE" dirty="0"/>
            </a:br>
            <a:r>
              <a:rPr lang="fr-BE" dirty="0"/>
              <a:t>. La quantité</a:t>
            </a:r>
            <a:br>
              <a:rPr lang="fr-BE" dirty="0"/>
            </a:br>
            <a:r>
              <a:rPr lang="fr-BE" dirty="0"/>
              <a:t>. La date de réception/livraison</a:t>
            </a:r>
            <a:br>
              <a:rPr lang="fr-BE" dirty="0"/>
            </a:br>
            <a:r>
              <a:rPr lang="fr-BE" dirty="0"/>
              <a:t>. L’identification du fournisseur / de celui à qui est livré le produit</a:t>
            </a:r>
            <a:br>
              <a:rPr lang="fr-BE" dirty="0"/>
            </a:br>
            <a:r>
              <a:rPr lang="fr-BE" dirty="0"/>
              <a:t>. + d’éventuelles d’autres données</a:t>
            </a:r>
          </a:p>
          <a:p>
            <a:pPr>
              <a:buFontTx/>
              <a:buChar char="-"/>
            </a:pPr>
            <a:r>
              <a:rPr lang="fr-BE" dirty="0"/>
              <a:t>l’entreprise doit disposer de système/procédures permettant d’établir la relation entre les produits entrants et sortants et permettant leur traçabilité à toutes les étapes de la production et de la distribution</a:t>
            </a:r>
          </a:p>
          <a:p>
            <a:pPr>
              <a:buFontTx/>
              <a:buChar char="-"/>
            </a:pPr>
            <a:endParaRPr lang="fr-BE" dirty="0"/>
          </a:p>
          <a:p>
            <a:pPr marL="0" indent="0">
              <a:buNone/>
            </a:pPr>
            <a:r>
              <a:rPr lang="fr-BE" dirty="0"/>
              <a:t>Plus un système de traçabilité est fin, plus il permettra de minimiser les conséquences d’un éventuel rappel produit</a:t>
            </a:r>
            <a:br>
              <a:rPr lang="fr-BE" dirty="0"/>
            </a:br>
            <a:endParaRPr lang="nl-BE" dirty="0">
              <a:solidFill>
                <a:srgbClr val="575756"/>
              </a:solidFill>
            </a:endParaRPr>
          </a:p>
        </p:txBody>
      </p:sp>
    </p:spTree>
    <p:extLst>
      <p:ext uri="{BB962C8B-B14F-4D97-AF65-F5344CB8AC3E}">
        <p14:creationId xmlns:p14="http://schemas.microsoft.com/office/powerpoint/2010/main" val="33803116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A.R. du 14/11/2003</a:t>
            </a:r>
            <a:endParaRPr lang="nl-BE" dirty="0">
              <a:solidFill>
                <a:srgbClr val="939598"/>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fr-BE" dirty="0"/>
              <a:t>C. </a:t>
            </a:r>
            <a:r>
              <a:rPr lang="fr-BE" b="1" u="sng" dirty="0"/>
              <a:t>Notification obligatoire</a:t>
            </a:r>
            <a:br>
              <a:rPr lang="fr-BE" dirty="0"/>
            </a:br>
            <a:endParaRPr lang="fr-BE" dirty="0"/>
          </a:p>
          <a:p>
            <a:pPr marL="0" indent="0">
              <a:buNone/>
            </a:pPr>
            <a:r>
              <a:rPr lang="fr-BE" dirty="0"/>
              <a:t>Obligation de </a:t>
            </a:r>
            <a:br>
              <a:rPr lang="fr-BE" dirty="0"/>
            </a:br>
            <a:br>
              <a:rPr lang="fr-BE" dirty="0"/>
            </a:br>
            <a:r>
              <a:rPr lang="fr-BE" dirty="0"/>
              <a:t>- notifier à l’AFSCA si des produits mis sur le marché peuvent être préjudiciables à la santé humaine, animale ou végétale </a:t>
            </a:r>
          </a:p>
          <a:p>
            <a:pPr marL="0" indent="0">
              <a:buNone/>
            </a:pPr>
            <a:br>
              <a:rPr lang="fr-BE" dirty="0"/>
            </a:br>
            <a:r>
              <a:rPr lang="fr-BE" dirty="0"/>
              <a:t>- </a:t>
            </a:r>
            <a:r>
              <a:rPr lang="fr-FR" dirty="0"/>
              <a:t>informer également des mesures prises pour prévenir et éliminer les risques.</a:t>
            </a:r>
            <a:br>
              <a:rPr lang="fr-FR" dirty="0"/>
            </a:br>
            <a:r>
              <a:rPr lang="fr-FR" dirty="0"/>
              <a:t> </a:t>
            </a:r>
            <a:br>
              <a:rPr lang="fr-FR" dirty="0"/>
            </a:br>
            <a:r>
              <a:rPr lang="fr-FR" dirty="0"/>
              <a:t>Si le produit a déjà quitté l’entreprise, l’exploitant engage immédiatement le retrait du marché et le rappel des produits concernés. </a:t>
            </a:r>
            <a:br>
              <a:rPr lang="fr-FR" dirty="0"/>
            </a:br>
            <a:r>
              <a:rPr lang="fr-FR" dirty="0"/>
              <a:t>Si le produit a déjà atteint le consommateur, un communiqué de presse peut s’avérer indispensable.</a:t>
            </a:r>
            <a:endParaRPr lang="fr-BE" dirty="0"/>
          </a:p>
        </p:txBody>
      </p:sp>
    </p:spTree>
    <p:extLst>
      <p:ext uri="{BB962C8B-B14F-4D97-AF65-F5344CB8AC3E}">
        <p14:creationId xmlns:p14="http://schemas.microsoft.com/office/powerpoint/2010/main" val="20375910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BE914-3194-45C4-876B-AE575DA2E500}"/>
              </a:ext>
            </a:extLst>
          </p:cNvPr>
          <p:cNvSpPr>
            <a:spLocks noGrp="1"/>
          </p:cNvSpPr>
          <p:nvPr>
            <p:ph type="title"/>
          </p:nvPr>
        </p:nvSpPr>
        <p:spPr/>
        <p:txBody>
          <a:bodyPr>
            <a:normAutofit/>
          </a:bodyPr>
          <a:lstStyle/>
          <a:p>
            <a:r>
              <a:rPr lang="nl-BE" sz="4000" dirty="0"/>
              <a:t>La méthode HACCP : 7 principes</a:t>
            </a:r>
          </a:p>
        </p:txBody>
      </p:sp>
      <p:sp>
        <p:nvSpPr>
          <p:cNvPr id="3" name="Content Placeholder 2">
            <a:extLst>
              <a:ext uri="{FF2B5EF4-FFF2-40B4-BE49-F238E27FC236}">
                <a16:creationId xmlns:a16="http://schemas.microsoft.com/office/drawing/2014/main" id="{2B8A3A98-B8D0-44A3-9385-BDB652C1DC79}"/>
              </a:ext>
            </a:extLst>
          </p:cNvPr>
          <p:cNvSpPr>
            <a:spLocks noGrp="1"/>
          </p:cNvSpPr>
          <p:nvPr>
            <p:ph idx="1"/>
          </p:nvPr>
        </p:nvSpPr>
        <p:spPr/>
        <p:txBody>
          <a:bodyPr>
            <a:normAutofit lnSpcReduction="10000"/>
          </a:bodyPr>
          <a:lstStyle/>
          <a:p>
            <a:pPr marL="514350" indent="-514350">
              <a:buFont typeface="+mj-lt"/>
              <a:buAutoNum type="arabicPeriod"/>
            </a:pPr>
            <a:r>
              <a:rPr lang="nl-BE" dirty="0"/>
              <a:t>identifier les dangers potentiels et les mesures préventives correspondantes</a:t>
            </a:r>
          </a:p>
          <a:p>
            <a:pPr marL="514350" indent="-514350">
              <a:buFont typeface="+mj-lt"/>
              <a:buAutoNum type="arabicPeriod"/>
            </a:pPr>
            <a:r>
              <a:rPr lang="nl-BE" dirty="0"/>
              <a:t>déterminer les points critiques </a:t>
            </a:r>
            <a:br>
              <a:rPr lang="nl-BE" dirty="0"/>
            </a:br>
            <a:r>
              <a:rPr lang="nl-BE" sz="2400" i="1" dirty="0"/>
              <a:t>(points sur lesquels on peut agir ou prévenir, réduir ou éliminer un danger)</a:t>
            </a:r>
          </a:p>
          <a:p>
            <a:pPr marL="514350" indent="-514350">
              <a:buFont typeface="+mj-lt"/>
              <a:buAutoNum type="arabicPeriod"/>
            </a:pPr>
            <a:r>
              <a:rPr lang="nl-BE" dirty="0"/>
              <a:t>établir des normes et seuils de tolérance</a:t>
            </a:r>
          </a:p>
          <a:p>
            <a:pPr marL="514350" indent="-514350">
              <a:buFont typeface="+mj-lt"/>
              <a:buAutoNum type="arabicPeriod"/>
            </a:pPr>
            <a:r>
              <a:rPr lang="fr-BE" dirty="0"/>
              <a:t>mettre en place un système de surveillance</a:t>
            </a:r>
          </a:p>
          <a:p>
            <a:pPr marL="514350" indent="-514350">
              <a:buFont typeface="+mj-lt"/>
              <a:buAutoNum type="arabicPeriod"/>
            </a:pPr>
            <a:r>
              <a:rPr lang="fr-BE" dirty="0"/>
              <a:t>établir les actions correctives en cas de dépassement</a:t>
            </a:r>
          </a:p>
          <a:p>
            <a:pPr marL="514350" indent="-514350">
              <a:buFont typeface="+mj-lt"/>
              <a:buAutoNum type="arabicPeriod"/>
            </a:pPr>
            <a:r>
              <a:rPr lang="fr-BE" dirty="0"/>
              <a:t>élaborer un système documentaire</a:t>
            </a:r>
          </a:p>
          <a:p>
            <a:pPr marL="514350" indent="-514350">
              <a:buFont typeface="+mj-lt"/>
              <a:buAutoNum type="arabicPeriod"/>
            </a:pPr>
            <a:r>
              <a:rPr lang="fr-BE" dirty="0"/>
              <a:t>mettre à jour les procédures</a:t>
            </a:r>
          </a:p>
        </p:txBody>
      </p:sp>
    </p:spTree>
    <p:extLst>
      <p:ext uri="{BB962C8B-B14F-4D97-AF65-F5344CB8AC3E}">
        <p14:creationId xmlns:p14="http://schemas.microsoft.com/office/powerpoint/2010/main" val="42801441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BE914-3194-45C4-876B-AE575DA2E500}"/>
              </a:ext>
            </a:extLst>
          </p:cNvPr>
          <p:cNvSpPr>
            <a:spLocks noGrp="1"/>
          </p:cNvSpPr>
          <p:nvPr>
            <p:ph type="title"/>
          </p:nvPr>
        </p:nvSpPr>
        <p:spPr/>
        <p:txBody>
          <a:bodyPr>
            <a:normAutofit/>
          </a:bodyPr>
          <a:lstStyle/>
          <a:p>
            <a:r>
              <a:rPr lang="nl-BE" sz="4000" dirty="0"/>
              <a:t>La méthode HACCP : 7 principes</a:t>
            </a:r>
          </a:p>
        </p:txBody>
      </p:sp>
      <p:sp>
        <p:nvSpPr>
          <p:cNvPr id="3" name="Content Placeholder 2">
            <a:extLst>
              <a:ext uri="{FF2B5EF4-FFF2-40B4-BE49-F238E27FC236}">
                <a16:creationId xmlns:a16="http://schemas.microsoft.com/office/drawing/2014/main" id="{2B8A3A98-B8D0-44A3-9385-BDB652C1DC79}"/>
              </a:ext>
            </a:extLst>
          </p:cNvPr>
          <p:cNvSpPr>
            <a:spLocks noGrp="1"/>
          </p:cNvSpPr>
          <p:nvPr>
            <p:ph idx="1"/>
          </p:nvPr>
        </p:nvSpPr>
        <p:spPr/>
        <p:txBody>
          <a:bodyPr>
            <a:normAutofit/>
          </a:bodyPr>
          <a:lstStyle/>
          <a:p>
            <a:pPr marL="514350" indent="-514350">
              <a:buFont typeface="+mj-lt"/>
              <a:buAutoNum type="arabicPeriod"/>
            </a:pPr>
            <a:r>
              <a:rPr lang="nl-BE" dirty="0">
                <a:solidFill>
                  <a:srgbClr val="00B0F0"/>
                </a:solidFill>
              </a:rPr>
              <a:t>identifier les dangers potentiels et les mesures préventives correspondantes</a:t>
            </a:r>
          </a:p>
          <a:p>
            <a:pPr marL="514350" indent="-514350">
              <a:buFont typeface="+mj-lt"/>
              <a:buAutoNum type="arabicPeriod"/>
            </a:pPr>
            <a:r>
              <a:rPr lang="nl-BE" dirty="0"/>
              <a:t>déterminer les points </a:t>
            </a:r>
            <a:r>
              <a:rPr lang="nl-BE" dirty="0" err="1"/>
              <a:t>critiques</a:t>
            </a:r>
            <a:r>
              <a:rPr lang="nl-BE" dirty="0"/>
              <a:t> </a:t>
            </a:r>
          </a:p>
          <a:p>
            <a:pPr marL="514350" indent="-514350">
              <a:buFont typeface="+mj-lt"/>
              <a:buAutoNum type="arabicPeriod"/>
            </a:pPr>
            <a:r>
              <a:rPr lang="nl-BE" dirty="0" err="1"/>
              <a:t>établir</a:t>
            </a:r>
            <a:r>
              <a:rPr lang="nl-BE" dirty="0"/>
              <a:t> des normes et seuils de tolérance</a:t>
            </a:r>
          </a:p>
          <a:p>
            <a:pPr marL="514350" indent="-514350">
              <a:buFont typeface="+mj-lt"/>
              <a:buAutoNum type="arabicPeriod"/>
            </a:pPr>
            <a:r>
              <a:rPr lang="fr-BE" dirty="0"/>
              <a:t>mettre en place un système de surveillance</a:t>
            </a:r>
          </a:p>
          <a:p>
            <a:pPr marL="514350" indent="-514350">
              <a:buFont typeface="+mj-lt"/>
              <a:buAutoNum type="arabicPeriod"/>
            </a:pPr>
            <a:r>
              <a:rPr lang="fr-BE" dirty="0"/>
              <a:t>établir les actions correctives en cas de dépassement</a:t>
            </a:r>
          </a:p>
          <a:p>
            <a:pPr marL="514350" indent="-514350">
              <a:buFont typeface="+mj-lt"/>
              <a:buAutoNum type="arabicPeriod"/>
            </a:pPr>
            <a:r>
              <a:rPr lang="fr-BE" dirty="0"/>
              <a:t>élaborer un système documentaire</a:t>
            </a:r>
          </a:p>
          <a:p>
            <a:pPr marL="514350" indent="-514350">
              <a:buFont typeface="+mj-lt"/>
              <a:buAutoNum type="arabicPeriod"/>
            </a:pPr>
            <a:r>
              <a:rPr lang="fr-BE" dirty="0"/>
              <a:t>mettre à jour les procédures</a:t>
            </a:r>
          </a:p>
        </p:txBody>
      </p:sp>
    </p:spTree>
    <p:extLst>
      <p:ext uri="{BB962C8B-B14F-4D97-AF65-F5344CB8AC3E}">
        <p14:creationId xmlns:p14="http://schemas.microsoft.com/office/powerpoint/2010/main" val="36540475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BE914-3194-45C4-876B-AE575DA2E500}"/>
              </a:ext>
            </a:extLst>
          </p:cNvPr>
          <p:cNvSpPr>
            <a:spLocks noGrp="1"/>
          </p:cNvSpPr>
          <p:nvPr>
            <p:ph type="title"/>
          </p:nvPr>
        </p:nvSpPr>
        <p:spPr/>
        <p:txBody>
          <a:bodyPr>
            <a:normAutofit/>
          </a:bodyPr>
          <a:lstStyle/>
          <a:p>
            <a:r>
              <a:rPr lang="nl-BE" sz="4000" dirty="0"/>
              <a:t>La méthode HACCP : 7 principes</a:t>
            </a:r>
          </a:p>
        </p:txBody>
      </p:sp>
      <p:sp>
        <p:nvSpPr>
          <p:cNvPr id="3" name="Content Placeholder 2">
            <a:extLst>
              <a:ext uri="{FF2B5EF4-FFF2-40B4-BE49-F238E27FC236}">
                <a16:creationId xmlns:a16="http://schemas.microsoft.com/office/drawing/2014/main" id="{2B8A3A98-B8D0-44A3-9385-BDB652C1DC79}"/>
              </a:ext>
            </a:extLst>
          </p:cNvPr>
          <p:cNvSpPr>
            <a:spLocks noGrp="1"/>
          </p:cNvSpPr>
          <p:nvPr>
            <p:ph idx="1"/>
          </p:nvPr>
        </p:nvSpPr>
        <p:spPr/>
        <p:txBody>
          <a:bodyPr>
            <a:normAutofit fontScale="92500" lnSpcReduction="10000"/>
          </a:bodyPr>
          <a:lstStyle/>
          <a:p>
            <a:pPr marL="514350" indent="-514350">
              <a:buFont typeface="+mj-lt"/>
              <a:buAutoNum type="arabicPeriod"/>
            </a:pPr>
            <a:r>
              <a:rPr lang="nl-BE" b="1" u="sng" dirty="0"/>
              <a:t>identifier les dangers potentiels et les mesures </a:t>
            </a:r>
            <a:r>
              <a:rPr lang="nl-BE" b="1" u="sng" dirty="0" err="1"/>
              <a:t>préventives</a:t>
            </a:r>
            <a:r>
              <a:rPr lang="nl-BE" b="1" u="sng" dirty="0"/>
              <a:t> </a:t>
            </a:r>
            <a:r>
              <a:rPr lang="nl-BE" b="1" u="sng" dirty="0" err="1"/>
              <a:t>correspondantes</a:t>
            </a:r>
            <a:endParaRPr lang="nl-BE" b="1" u="sng" dirty="0"/>
          </a:p>
          <a:p>
            <a:pPr marL="514350" indent="-514350">
              <a:buFont typeface="+mj-lt"/>
              <a:buAutoNum type="arabicPeriod"/>
            </a:pPr>
            <a:endParaRPr lang="nl-BE" b="1" u="sng" dirty="0"/>
          </a:p>
          <a:p>
            <a:pPr marL="0" indent="0">
              <a:buNone/>
            </a:pPr>
            <a:r>
              <a:rPr lang="fr-FR" dirty="0"/>
              <a:t>Une </a:t>
            </a:r>
            <a:r>
              <a:rPr lang="fr-FR" dirty="0">
                <a:solidFill>
                  <a:srgbClr val="00B050"/>
                </a:solidFill>
              </a:rPr>
              <a:t>mesure de maîtrise </a:t>
            </a:r>
            <a:r>
              <a:rPr lang="fr-FR" dirty="0"/>
              <a:t>est une action à prendre pour maîtriser un danger potentiel pour la sécurité alimentaire.</a:t>
            </a:r>
            <a:br>
              <a:rPr lang="fr-FR" dirty="0"/>
            </a:br>
            <a:br>
              <a:rPr lang="fr-FR" dirty="0"/>
            </a:br>
            <a:r>
              <a:rPr lang="fr-FR" dirty="0"/>
              <a:t>Des mesures de maîtrise doivent être définies pour tous les dangers potentiels représentant un risque significatif pour la santé du consommateur. </a:t>
            </a:r>
            <a:br>
              <a:rPr lang="fr-FR" dirty="0"/>
            </a:br>
            <a:br>
              <a:rPr lang="fr-FR" dirty="0"/>
            </a:br>
            <a:r>
              <a:rPr lang="fr-FR" dirty="0"/>
              <a:t>C’est le rôle de votre responsable qualité et de son équipe éventuelle de lister ces dangers et les mesures de maîtrise.</a:t>
            </a:r>
          </a:p>
          <a:p>
            <a:endParaRPr lang="fr-BE" dirty="0"/>
          </a:p>
        </p:txBody>
      </p:sp>
    </p:spTree>
    <p:extLst>
      <p:ext uri="{BB962C8B-B14F-4D97-AF65-F5344CB8AC3E}">
        <p14:creationId xmlns:p14="http://schemas.microsoft.com/office/powerpoint/2010/main" val="39624849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BE914-3194-45C4-876B-AE575DA2E500}"/>
              </a:ext>
            </a:extLst>
          </p:cNvPr>
          <p:cNvSpPr>
            <a:spLocks noGrp="1"/>
          </p:cNvSpPr>
          <p:nvPr>
            <p:ph type="title"/>
          </p:nvPr>
        </p:nvSpPr>
        <p:spPr/>
        <p:txBody>
          <a:bodyPr>
            <a:normAutofit/>
          </a:bodyPr>
          <a:lstStyle/>
          <a:p>
            <a:r>
              <a:rPr lang="nl-BE" sz="4000" dirty="0"/>
              <a:t>La méthode HACCP : 7 principes</a:t>
            </a:r>
          </a:p>
        </p:txBody>
      </p:sp>
      <p:sp>
        <p:nvSpPr>
          <p:cNvPr id="3" name="Content Placeholder 2">
            <a:extLst>
              <a:ext uri="{FF2B5EF4-FFF2-40B4-BE49-F238E27FC236}">
                <a16:creationId xmlns:a16="http://schemas.microsoft.com/office/drawing/2014/main" id="{2B8A3A98-B8D0-44A3-9385-BDB652C1DC79}"/>
              </a:ext>
            </a:extLst>
          </p:cNvPr>
          <p:cNvSpPr>
            <a:spLocks noGrp="1"/>
          </p:cNvSpPr>
          <p:nvPr>
            <p:ph idx="1"/>
          </p:nvPr>
        </p:nvSpPr>
        <p:spPr/>
        <p:txBody>
          <a:bodyPr>
            <a:normAutofit/>
          </a:bodyPr>
          <a:lstStyle/>
          <a:p>
            <a:pPr marL="514350" indent="-514350">
              <a:buFont typeface="+mj-lt"/>
              <a:buAutoNum type="arabicPeriod"/>
            </a:pPr>
            <a:r>
              <a:rPr lang="nl-BE" dirty="0"/>
              <a:t>identifier les dangers potentiels et les mesures préventives correspondantes</a:t>
            </a:r>
          </a:p>
          <a:p>
            <a:pPr marL="514350" indent="-514350">
              <a:buFont typeface="+mj-lt"/>
              <a:buAutoNum type="arabicPeriod"/>
            </a:pPr>
            <a:r>
              <a:rPr lang="nl-BE" dirty="0">
                <a:solidFill>
                  <a:srgbClr val="00B0F0"/>
                </a:solidFill>
              </a:rPr>
              <a:t>déterminer les points </a:t>
            </a:r>
            <a:r>
              <a:rPr lang="nl-BE" dirty="0" err="1">
                <a:solidFill>
                  <a:srgbClr val="00B0F0"/>
                </a:solidFill>
              </a:rPr>
              <a:t>critiques</a:t>
            </a:r>
            <a:r>
              <a:rPr lang="nl-BE" dirty="0">
                <a:solidFill>
                  <a:srgbClr val="00B0F0"/>
                </a:solidFill>
              </a:rPr>
              <a:t> </a:t>
            </a:r>
          </a:p>
          <a:p>
            <a:pPr marL="514350" indent="-514350">
              <a:buFont typeface="+mj-lt"/>
              <a:buAutoNum type="arabicPeriod"/>
            </a:pPr>
            <a:r>
              <a:rPr lang="nl-BE" dirty="0" err="1"/>
              <a:t>établir</a:t>
            </a:r>
            <a:r>
              <a:rPr lang="nl-BE" dirty="0"/>
              <a:t> des normes et seuils de tolérance</a:t>
            </a:r>
          </a:p>
          <a:p>
            <a:pPr marL="514350" indent="-514350">
              <a:buFont typeface="+mj-lt"/>
              <a:buAutoNum type="arabicPeriod"/>
            </a:pPr>
            <a:r>
              <a:rPr lang="fr-BE" dirty="0"/>
              <a:t>mettre en place un système de surveillance</a:t>
            </a:r>
          </a:p>
          <a:p>
            <a:pPr marL="514350" indent="-514350">
              <a:buFont typeface="+mj-lt"/>
              <a:buAutoNum type="arabicPeriod"/>
            </a:pPr>
            <a:r>
              <a:rPr lang="fr-BE" dirty="0"/>
              <a:t>établir les actions correctives en cas de dépassement</a:t>
            </a:r>
          </a:p>
          <a:p>
            <a:pPr marL="514350" indent="-514350">
              <a:buFont typeface="+mj-lt"/>
              <a:buAutoNum type="arabicPeriod"/>
            </a:pPr>
            <a:r>
              <a:rPr lang="fr-BE" dirty="0"/>
              <a:t>élaborer un système documentaire</a:t>
            </a:r>
          </a:p>
          <a:p>
            <a:pPr marL="514350" indent="-514350">
              <a:buFont typeface="+mj-lt"/>
              <a:buAutoNum type="arabicPeriod"/>
            </a:pPr>
            <a:r>
              <a:rPr lang="fr-BE" dirty="0"/>
              <a:t>mettre à jour les procédures</a:t>
            </a:r>
          </a:p>
        </p:txBody>
      </p:sp>
    </p:spTree>
    <p:extLst>
      <p:ext uri="{BB962C8B-B14F-4D97-AF65-F5344CB8AC3E}">
        <p14:creationId xmlns:p14="http://schemas.microsoft.com/office/powerpoint/2010/main" val="33368662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BE914-3194-45C4-876B-AE575DA2E500}"/>
              </a:ext>
            </a:extLst>
          </p:cNvPr>
          <p:cNvSpPr>
            <a:spLocks noGrp="1"/>
          </p:cNvSpPr>
          <p:nvPr>
            <p:ph type="title"/>
          </p:nvPr>
        </p:nvSpPr>
        <p:spPr/>
        <p:txBody>
          <a:bodyPr>
            <a:normAutofit/>
          </a:bodyPr>
          <a:lstStyle/>
          <a:p>
            <a:r>
              <a:rPr lang="nl-BE" sz="4000" dirty="0"/>
              <a:t>La méthode HACCP : 7 principes</a:t>
            </a:r>
          </a:p>
        </p:txBody>
      </p:sp>
      <p:sp>
        <p:nvSpPr>
          <p:cNvPr id="3" name="Content Placeholder 2">
            <a:extLst>
              <a:ext uri="{FF2B5EF4-FFF2-40B4-BE49-F238E27FC236}">
                <a16:creationId xmlns:a16="http://schemas.microsoft.com/office/drawing/2014/main" id="{2B8A3A98-B8D0-44A3-9385-BDB652C1DC79}"/>
              </a:ext>
            </a:extLst>
          </p:cNvPr>
          <p:cNvSpPr>
            <a:spLocks noGrp="1"/>
          </p:cNvSpPr>
          <p:nvPr>
            <p:ph idx="1"/>
          </p:nvPr>
        </p:nvSpPr>
        <p:spPr/>
        <p:txBody>
          <a:bodyPr>
            <a:normAutofit fontScale="85000" lnSpcReduction="20000"/>
          </a:bodyPr>
          <a:lstStyle/>
          <a:p>
            <a:pPr marL="0" indent="0">
              <a:buNone/>
            </a:pPr>
            <a:r>
              <a:rPr lang="fr-FR" dirty="0"/>
              <a:t>2. </a:t>
            </a:r>
            <a:r>
              <a:rPr lang="fr-FR" b="1" u="sng" dirty="0"/>
              <a:t>déterminer les points critiques</a:t>
            </a:r>
            <a:br>
              <a:rPr lang="fr-FR" dirty="0"/>
            </a:br>
            <a:br>
              <a:rPr lang="fr-FR" dirty="0"/>
            </a:br>
            <a:br>
              <a:rPr lang="fr-FR" dirty="0"/>
            </a:br>
            <a:r>
              <a:rPr lang="fr-FR" dirty="0"/>
              <a:t>Les mesures de maîtrise sont de 2 types : générales ou spécifiques. </a:t>
            </a:r>
            <a:br>
              <a:rPr lang="fr-FR" dirty="0"/>
            </a:br>
            <a:br>
              <a:rPr lang="fr-FR" dirty="0"/>
            </a:br>
            <a:br>
              <a:rPr lang="fr-FR" dirty="0"/>
            </a:br>
            <a:r>
              <a:rPr lang="fr-FR" dirty="0"/>
              <a:t>1. </a:t>
            </a:r>
            <a:r>
              <a:rPr lang="fr-FR" dirty="0">
                <a:solidFill>
                  <a:srgbClr val="00B050"/>
                </a:solidFill>
              </a:rPr>
              <a:t>Les mesures de maîtrise générales </a:t>
            </a:r>
            <a:r>
              <a:rPr lang="fr-FR" dirty="0">
                <a:solidFill>
                  <a:schemeClr val="tx1"/>
                </a:solidFill>
              </a:rPr>
              <a:t>définissent le cadre </a:t>
            </a:r>
            <a:r>
              <a:rPr lang="fr-FR" dirty="0"/>
              <a:t>d’actions importantes mais non cruciales pour assurer la sécurité alimentaire du consommateur.</a:t>
            </a:r>
            <a:endParaRPr lang="nl-BE" dirty="0"/>
          </a:p>
          <a:p>
            <a:pPr marL="0" indent="0">
              <a:buNone/>
            </a:pPr>
            <a:br>
              <a:rPr lang="fr-FR" dirty="0"/>
            </a:br>
            <a:r>
              <a:rPr lang="fr-FR" dirty="0"/>
              <a:t>2</a:t>
            </a:r>
            <a:r>
              <a:rPr lang="fr-FR" dirty="0">
                <a:solidFill>
                  <a:srgbClr val="00B050"/>
                </a:solidFill>
              </a:rPr>
              <a:t>. Les mesures de maîtrise sont dites « spécifiques »</a:t>
            </a:r>
            <a:r>
              <a:rPr lang="fr-FR" dirty="0"/>
              <a:t> si elles portent sur ce que l’on appelle un </a:t>
            </a:r>
            <a:r>
              <a:rPr lang="fr-FR" dirty="0">
                <a:solidFill>
                  <a:srgbClr val="FF0000"/>
                </a:solidFill>
              </a:rPr>
              <a:t>« CCP » </a:t>
            </a:r>
            <a:r>
              <a:rPr lang="fr-FR" dirty="0">
                <a:solidFill>
                  <a:schemeClr val="tx1"/>
                </a:solidFill>
              </a:rPr>
              <a:t>(voir dia suivante).</a:t>
            </a:r>
          </a:p>
          <a:p>
            <a:pPr marL="0" indent="0">
              <a:buNone/>
            </a:pPr>
            <a:endParaRPr lang="fr-FR" dirty="0"/>
          </a:p>
          <a:p>
            <a:pPr marL="0" indent="0">
              <a:buNone/>
            </a:pPr>
            <a:r>
              <a:rPr lang="fr-FR" dirty="0"/>
              <a:t> </a:t>
            </a:r>
            <a:endParaRPr lang="fr-BE" dirty="0"/>
          </a:p>
        </p:txBody>
      </p:sp>
    </p:spTree>
    <p:extLst>
      <p:ext uri="{BB962C8B-B14F-4D97-AF65-F5344CB8AC3E}">
        <p14:creationId xmlns:p14="http://schemas.microsoft.com/office/powerpoint/2010/main" val="19032988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BE914-3194-45C4-876B-AE575DA2E500}"/>
              </a:ext>
            </a:extLst>
          </p:cNvPr>
          <p:cNvSpPr>
            <a:spLocks noGrp="1"/>
          </p:cNvSpPr>
          <p:nvPr>
            <p:ph type="title"/>
          </p:nvPr>
        </p:nvSpPr>
        <p:spPr/>
        <p:txBody>
          <a:bodyPr>
            <a:normAutofit/>
          </a:bodyPr>
          <a:lstStyle/>
          <a:p>
            <a:r>
              <a:rPr lang="nl-BE" sz="4000" dirty="0"/>
              <a:t>La méthode HACCP : 7 principes</a:t>
            </a:r>
          </a:p>
        </p:txBody>
      </p:sp>
      <p:sp>
        <p:nvSpPr>
          <p:cNvPr id="3" name="Content Placeholder 2">
            <a:extLst>
              <a:ext uri="{FF2B5EF4-FFF2-40B4-BE49-F238E27FC236}">
                <a16:creationId xmlns:a16="http://schemas.microsoft.com/office/drawing/2014/main" id="{2B8A3A98-B8D0-44A3-9385-BDB652C1DC79}"/>
              </a:ext>
            </a:extLst>
          </p:cNvPr>
          <p:cNvSpPr>
            <a:spLocks noGrp="1"/>
          </p:cNvSpPr>
          <p:nvPr>
            <p:ph idx="1"/>
          </p:nvPr>
        </p:nvSpPr>
        <p:spPr/>
        <p:txBody>
          <a:bodyPr>
            <a:normAutofit fontScale="70000" lnSpcReduction="20000"/>
          </a:bodyPr>
          <a:lstStyle/>
          <a:p>
            <a:pPr marL="0" indent="0">
              <a:buNone/>
            </a:pPr>
            <a:r>
              <a:rPr lang="fr-FR" dirty="0"/>
              <a:t>2. </a:t>
            </a:r>
            <a:r>
              <a:rPr lang="fr-FR" b="1" u="sng" dirty="0"/>
              <a:t>déterminer les points critiques</a:t>
            </a:r>
            <a:br>
              <a:rPr lang="fr-FR" dirty="0"/>
            </a:br>
            <a:br>
              <a:rPr lang="fr-FR" dirty="0"/>
            </a:br>
            <a:r>
              <a:rPr lang="fr-FR" dirty="0"/>
              <a:t>Un </a:t>
            </a:r>
            <a:r>
              <a:rPr lang="fr-FR" dirty="0">
                <a:solidFill>
                  <a:srgbClr val="C00000"/>
                </a:solidFill>
              </a:rPr>
              <a:t>« CCP » - </a:t>
            </a:r>
            <a:br>
              <a:rPr lang="fr-FR" dirty="0">
                <a:solidFill>
                  <a:srgbClr val="C00000"/>
                </a:solidFill>
              </a:rPr>
            </a:br>
            <a:br>
              <a:rPr lang="fr-FR" dirty="0">
                <a:solidFill>
                  <a:srgbClr val="C00000"/>
                </a:solidFill>
              </a:rPr>
            </a:br>
            <a:r>
              <a:rPr lang="fr-FR" dirty="0">
                <a:solidFill>
                  <a:srgbClr val="C00000"/>
                </a:solidFill>
              </a:rPr>
              <a:t>« Critical Control Point » </a:t>
            </a:r>
            <a:r>
              <a:rPr lang="fr-FR" dirty="0"/>
              <a:t>en anglais, « point critique de contrôle» (ou « point critique de maîtrise ») en français  </a:t>
            </a:r>
            <a:br>
              <a:rPr lang="fr-FR" dirty="0"/>
            </a:br>
            <a:br>
              <a:rPr lang="fr-FR" dirty="0"/>
            </a:br>
            <a:r>
              <a:rPr lang="fr-FR" dirty="0"/>
              <a:t>est une étape à laquelle </a:t>
            </a:r>
            <a:br>
              <a:rPr lang="fr-FR" dirty="0"/>
            </a:br>
            <a:br>
              <a:rPr lang="fr-FR" dirty="0"/>
            </a:br>
            <a:r>
              <a:rPr lang="fr-FR" dirty="0"/>
              <a:t>- une mesure de maîtrise peut être appliquée </a:t>
            </a:r>
            <a:br>
              <a:rPr lang="fr-FR" dirty="0"/>
            </a:br>
            <a:r>
              <a:rPr lang="fr-FR" dirty="0"/>
              <a:t>ET </a:t>
            </a:r>
            <a:br>
              <a:rPr lang="fr-FR" dirty="0"/>
            </a:br>
            <a:r>
              <a:rPr lang="fr-FR" dirty="0"/>
              <a:t>- lorsque cette mesure est cruciale pour prévenir, éliminer, ou ramener à un niveau acceptable un danger lié à la sécurité alimentaire. </a:t>
            </a:r>
            <a:br>
              <a:rPr lang="fr-FR" dirty="0"/>
            </a:br>
            <a:br>
              <a:rPr lang="fr-FR" dirty="0"/>
            </a:br>
            <a:r>
              <a:rPr lang="fr-FR" dirty="0"/>
              <a:t>Attention : les 2 conditions doivent être réunies !</a:t>
            </a:r>
            <a:br>
              <a:rPr lang="fr-FR" dirty="0"/>
            </a:br>
            <a:br>
              <a:rPr lang="fr-FR" dirty="0"/>
            </a:br>
            <a:r>
              <a:rPr lang="fr-FR" dirty="0"/>
              <a:t>C’est le rôle de votre responsable qualité et de son équipe éventuelle de les identifier et de définir comment les maîtriser (cf. principes 2 à 7 de la méthode). </a:t>
            </a:r>
            <a:endParaRPr lang="fr-BE" dirty="0"/>
          </a:p>
        </p:txBody>
      </p:sp>
    </p:spTree>
    <p:extLst>
      <p:ext uri="{BB962C8B-B14F-4D97-AF65-F5344CB8AC3E}">
        <p14:creationId xmlns:p14="http://schemas.microsoft.com/office/powerpoint/2010/main" val="12780984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BE914-3194-45C4-876B-AE575DA2E500}"/>
              </a:ext>
            </a:extLst>
          </p:cNvPr>
          <p:cNvSpPr>
            <a:spLocks noGrp="1"/>
          </p:cNvSpPr>
          <p:nvPr>
            <p:ph type="title"/>
          </p:nvPr>
        </p:nvSpPr>
        <p:spPr/>
        <p:txBody>
          <a:bodyPr>
            <a:normAutofit/>
          </a:bodyPr>
          <a:lstStyle/>
          <a:p>
            <a:r>
              <a:rPr lang="nl-BE" sz="4000" dirty="0"/>
              <a:t>La méthode HACCP : 7 principes</a:t>
            </a:r>
          </a:p>
        </p:txBody>
      </p:sp>
      <p:sp>
        <p:nvSpPr>
          <p:cNvPr id="3" name="Content Placeholder 2">
            <a:extLst>
              <a:ext uri="{FF2B5EF4-FFF2-40B4-BE49-F238E27FC236}">
                <a16:creationId xmlns:a16="http://schemas.microsoft.com/office/drawing/2014/main" id="{2B8A3A98-B8D0-44A3-9385-BDB652C1DC79}"/>
              </a:ext>
            </a:extLst>
          </p:cNvPr>
          <p:cNvSpPr>
            <a:spLocks noGrp="1"/>
          </p:cNvSpPr>
          <p:nvPr>
            <p:ph idx="1"/>
          </p:nvPr>
        </p:nvSpPr>
        <p:spPr/>
        <p:txBody>
          <a:bodyPr>
            <a:normAutofit lnSpcReduction="10000"/>
          </a:bodyPr>
          <a:lstStyle/>
          <a:p>
            <a:pPr marL="514350" indent="-514350">
              <a:buFont typeface="+mj-lt"/>
              <a:buAutoNum type="arabicPeriod"/>
            </a:pPr>
            <a:r>
              <a:rPr lang="nl-BE" dirty="0"/>
              <a:t>identifier les dangers potentiels et les mesures préventives correspondantes</a:t>
            </a:r>
          </a:p>
          <a:p>
            <a:pPr marL="514350" indent="-514350">
              <a:buFont typeface="+mj-lt"/>
              <a:buAutoNum type="arabicPeriod"/>
            </a:pPr>
            <a:r>
              <a:rPr lang="nl-BE" dirty="0">
                <a:solidFill>
                  <a:schemeClr val="tx1"/>
                </a:solidFill>
              </a:rPr>
              <a:t>déterminer les points critiques </a:t>
            </a:r>
            <a:br>
              <a:rPr lang="nl-BE" dirty="0">
                <a:solidFill>
                  <a:schemeClr val="tx1"/>
                </a:solidFill>
              </a:rPr>
            </a:br>
            <a:r>
              <a:rPr lang="nl-BE" sz="2400" i="1" dirty="0">
                <a:solidFill>
                  <a:schemeClr val="tx1"/>
                </a:solidFill>
              </a:rPr>
              <a:t>(points sur lesquels on peut agir ou prévenir, réduir ou éliminer un danger)</a:t>
            </a:r>
          </a:p>
          <a:p>
            <a:pPr marL="514350" indent="-514350">
              <a:buFont typeface="+mj-lt"/>
              <a:buAutoNum type="arabicPeriod"/>
            </a:pPr>
            <a:r>
              <a:rPr lang="nl-BE" dirty="0">
                <a:solidFill>
                  <a:srgbClr val="00B0F0"/>
                </a:solidFill>
              </a:rPr>
              <a:t>établir des normes et seuils de tolérance</a:t>
            </a:r>
          </a:p>
          <a:p>
            <a:pPr marL="514350" indent="-514350">
              <a:buFont typeface="+mj-lt"/>
              <a:buAutoNum type="arabicPeriod"/>
            </a:pPr>
            <a:r>
              <a:rPr lang="fr-BE" dirty="0">
                <a:solidFill>
                  <a:srgbClr val="00B0F0"/>
                </a:solidFill>
              </a:rPr>
              <a:t>mettre en place un système de surveillance</a:t>
            </a:r>
          </a:p>
          <a:p>
            <a:pPr marL="514350" indent="-514350">
              <a:buFont typeface="+mj-lt"/>
              <a:buAutoNum type="arabicPeriod"/>
            </a:pPr>
            <a:r>
              <a:rPr lang="fr-BE" dirty="0">
                <a:solidFill>
                  <a:srgbClr val="00B0F0"/>
                </a:solidFill>
              </a:rPr>
              <a:t>établir les actions correctives en cas de dépassement</a:t>
            </a:r>
          </a:p>
          <a:p>
            <a:pPr marL="514350" indent="-514350">
              <a:buFont typeface="+mj-lt"/>
              <a:buAutoNum type="arabicPeriod"/>
            </a:pPr>
            <a:r>
              <a:rPr lang="fr-BE" dirty="0">
                <a:solidFill>
                  <a:srgbClr val="00B0F0"/>
                </a:solidFill>
              </a:rPr>
              <a:t>élaborer un système documentaire</a:t>
            </a:r>
          </a:p>
          <a:p>
            <a:pPr marL="514350" indent="-514350">
              <a:buFont typeface="+mj-lt"/>
              <a:buAutoNum type="arabicPeriod"/>
            </a:pPr>
            <a:r>
              <a:rPr lang="fr-BE" dirty="0">
                <a:solidFill>
                  <a:srgbClr val="00B0F0"/>
                </a:solidFill>
              </a:rPr>
              <a:t>mettre à jour les procédures</a:t>
            </a:r>
          </a:p>
        </p:txBody>
      </p:sp>
    </p:spTree>
    <p:extLst>
      <p:ext uri="{BB962C8B-B14F-4D97-AF65-F5344CB8AC3E}">
        <p14:creationId xmlns:p14="http://schemas.microsoft.com/office/powerpoint/2010/main" val="446802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DFBCE-B456-428E-90A1-00A28422AC57}"/>
              </a:ext>
            </a:extLst>
          </p:cNvPr>
          <p:cNvSpPr>
            <a:spLocks noGrp="1"/>
          </p:cNvSpPr>
          <p:nvPr>
            <p:ph type="title"/>
          </p:nvPr>
        </p:nvSpPr>
        <p:spPr/>
        <p:txBody>
          <a:bodyPr>
            <a:normAutofit/>
          </a:bodyPr>
          <a:lstStyle/>
          <a:p>
            <a:r>
              <a:rPr lang="nl-BE" sz="4000" dirty="0"/>
              <a:t>Risques biologiques : les bactéries</a:t>
            </a:r>
          </a:p>
        </p:txBody>
      </p:sp>
      <p:sp>
        <p:nvSpPr>
          <p:cNvPr id="3" name="Content Placeholder 2">
            <a:extLst>
              <a:ext uri="{FF2B5EF4-FFF2-40B4-BE49-F238E27FC236}">
                <a16:creationId xmlns:a16="http://schemas.microsoft.com/office/drawing/2014/main" id="{DF17238F-9BD5-453E-ACB9-80436F854BF5}"/>
              </a:ext>
            </a:extLst>
          </p:cNvPr>
          <p:cNvSpPr>
            <a:spLocks noGrp="1"/>
          </p:cNvSpPr>
          <p:nvPr>
            <p:ph idx="1"/>
          </p:nvPr>
        </p:nvSpPr>
        <p:spPr/>
        <p:txBody>
          <a:bodyPr/>
          <a:lstStyle/>
          <a:p>
            <a:r>
              <a:rPr lang="nl-BE" dirty="0"/>
              <a:t>résultent d’une mauvaise hygiène</a:t>
            </a:r>
          </a:p>
          <a:p>
            <a:r>
              <a:rPr lang="nl-BE" dirty="0">
                <a:solidFill>
                  <a:schemeClr val="tx2"/>
                </a:solidFill>
              </a:rPr>
              <a:t>ont</a:t>
            </a:r>
            <a:r>
              <a:rPr lang="nl-BE" dirty="0"/>
              <a:t> une croissance extrêmement rapide</a:t>
            </a:r>
          </a:p>
          <a:p>
            <a:r>
              <a:rPr lang="nl-BE" dirty="0"/>
              <a:t>sont parfois pathogènes</a:t>
            </a:r>
          </a:p>
          <a:p>
            <a:r>
              <a:rPr lang="nl-BE" dirty="0"/>
              <a:t>sont infiniment petits</a:t>
            </a:r>
          </a:p>
          <a:p>
            <a:r>
              <a:rPr lang="nl-BE" dirty="0">
                <a:solidFill>
                  <a:schemeClr val="tx1"/>
                </a:solidFill>
              </a:rPr>
              <a:t>se trouvent partout</a:t>
            </a:r>
          </a:p>
        </p:txBody>
      </p:sp>
      <p:pic>
        <p:nvPicPr>
          <p:cNvPr id="4" name="Picture 2" descr="microbe">
            <a:extLst>
              <a:ext uri="{FF2B5EF4-FFF2-40B4-BE49-F238E27FC236}">
                <a16:creationId xmlns:a16="http://schemas.microsoft.com/office/drawing/2014/main" id="{B797DC99-A95E-4CC2-85AE-E53AD9EACF0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2412" y="3809438"/>
            <a:ext cx="3691388" cy="2254011"/>
          </a:xfrm>
          <a:prstGeom prst="rect">
            <a:avLst/>
          </a:prstGeom>
          <a:noFill/>
          <a:ln w="9525">
            <a:noFill/>
            <a:miter lim="800000"/>
            <a:headEnd/>
            <a:tailEnd/>
          </a:ln>
        </p:spPr>
      </p:pic>
    </p:spTree>
    <p:extLst>
      <p:ext uri="{BB962C8B-B14F-4D97-AF65-F5344CB8AC3E}">
        <p14:creationId xmlns:p14="http://schemas.microsoft.com/office/powerpoint/2010/main" val="29966382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BE914-3194-45C4-876B-AE575DA2E500}"/>
              </a:ext>
            </a:extLst>
          </p:cNvPr>
          <p:cNvSpPr>
            <a:spLocks noGrp="1"/>
          </p:cNvSpPr>
          <p:nvPr>
            <p:ph type="title"/>
          </p:nvPr>
        </p:nvSpPr>
        <p:spPr/>
        <p:txBody>
          <a:bodyPr>
            <a:normAutofit/>
          </a:bodyPr>
          <a:lstStyle/>
          <a:p>
            <a:r>
              <a:rPr lang="nl-BE" sz="4000" dirty="0"/>
              <a:t>La méthode HACCP : 7 principes</a:t>
            </a:r>
          </a:p>
        </p:txBody>
      </p:sp>
      <p:sp>
        <p:nvSpPr>
          <p:cNvPr id="3" name="Content Placeholder 2">
            <a:extLst>
              <a:ext uri="{FF2B5EF4-FFF2-40B4-BE49-F238E27FC236}">
                <a16:creationId xmlns:a16="http://schemas.microsoft.com/office/drawing/2014/main" id="{2B8A3A98-B8D0-44A3-9385-BDB652C1DC79}"/>
              </a:ext>
            </a:extLst>
          </p:cNvPr>
          <p:cNvSpPr>
            <a:spLocks noGrp="1"/>
          </p:cNvSpPr>
          <p:nvPr>
            <p:ph idx="1"/>
          </p:nvPr>
        </p:nvSpPr>
        <p:spPr/>
        <p:txBody>
          <a:bodyPr>
            <a:normAutofit fontScale="77500" lnSpcReduction="20000"/>
          </a:bodyPr>
          <a:lstStyle/>
          <a:p>
            <a:pPr marL="0" indent="0">
              <a:buNone/>
            </a:pPr>
            <a:r>
              <a:rPr lang="fr-FR" dirty="0"/>
              <a:t>Chaque « CCP » fait l’objet d’une </a:t>
            </a:r>
            <a:r>
              <a:rPr lang="fr-FR" dirty="0">
                <a:solidFill>
                  <a:srgbClr val="7030A0"/>
                </a:solidFill>
              </a:rPr>
              <a:t>« fiche CCP » </a:t>
            </a:r>
            <a:r>
              <a:rPr lang="fr-FR" dirty="0"/>
              <a:t>reprenant </a:t>
            </a:r>
            <a:endParaRPr lang="nl-BE" dirty="0"/>
          </a:p>
          <a:p>
            <a:r>
              <a:rPr lang="fr-FR" dirty="0"/>
              <a:t>les dangers</a:t>
            </a:r>
            <a:endParaRPr lang="nl-BE" dirty="0"/>
          </a:p>
          <a:p>
            <a:r>
              <a:rPr lang="fr-FR" dirty="0"/>
              <a:t>les mesures préventives (pour éviter le dépassement des valeurs limites)</a:t>
            </a:r>
            <a:endParaRPr lang="nl-BE" dirty="0"/>
          </a:p>
          <a:p>
            <a:r>
              <a:rPr lang="fr-FR" dirty="0"/>
              <a:t>les mesures de maîtrise</a:t>
            </a:r>
            <a:endParaRPr lang="nl-BE" dirty="0"/>
          </a:p>
          <a:p>
            <a:r>
              <a:rPr lang="fr-FR" dirty="0"/>
              <a:t>les valeurs limites à ne pas dépasser</a:t>
            </a:r>
            <a:endParaRPr lang="nl-BE" dirty="0"/>
          </a:p>
          <a:p>
            <a:r>
              <a:rPr lang="fr-FR" dirty="0"/>
              <a:t>les mesures correctives: actions à prendre si dépassement des valeurs limites</a:t>
            </a:r>
          </a:p>
          <a:p>
            <a:endParaRPr lang="fr-FR" dirty="0"/>
          </a:p>
          <a:p>
            <a:pPr marL="0" indent="0">
              <a:buNone/>
            </a:pPr>
            <a:r>
              <a:rPr lang="fr-FR" dirty="0">
                <a:solidFill>
                  <a:srgbClr val="7030A0"/>
                </a:solidFill>
              </a:rPr>
              <a:t>Concrètement, ces fiches sont intégrées dans vos fiches de poste pour que vous sachiez clairement et très concrètement ce que vous devez vérifier et à quel moment, ainsi si que les actions à mener en cas d’incident.</a:t>
            </a:r>
            <a:br>
              <a:rPr lang="fr-FR" dirty="0">
                <a:solidFill>
                  <a:srgbClr val="7030A0"/>
                </a:solidFill>
              </a:rPr>
            </a:br>
            <a:br>
              <a:rPr lang="fr-FR" dirty="0"/>
            </a:br>
            <a:endParaRPr lang="fr-BE" dirty="0"/>
          </a:p>
        </p:txBody>
      </p:sp>
    </p:spTree>
    <p:extLst>
      <p:ext uri="{BB962C8B-B14F-4D97-AF65-F5344CB8AC3E}">
        <p14:creationId xmlns:p14="http://schemas.microsoft.com/office/powerpoint/2010/main" val="40812260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BE914-3194-45C4-876B-AE575DA2E500}"/>
              </a:ext>
            </a:extLst>
          </p:cNvPr>
          <p:cNvSpPr>
            <a:spLocks noGrp="1"/>
          </p:cNvSpPr>
          <p:nvPr>
            <p:ph type="title"/>
          </p:nvPr>
        </p:nvSpPr>
        <p:spPr/>
        <p:txBody>
          <a:bodyPr>
            <a:normAutofit/>
          </a:bodyPr>
          <a:lstStyle/>
          <a:p>
            <a:r>
              <a:rPr lang="nl-BE" sz="4000" dirty="0"/>
              <a:t>La méthode HACCP : </a:t>
            </a:r>
            <a:r>
              <a:rPr lang="nl-BE" sz="4000" dirty="0" err="1"/>
              <a:t>un</a:t>
            </a:r>
            <a:r>
              <a:rPr lang="nl-BE" sz="4000" dirty="0"/>
              <a:t> </a:t>
            </a:r>
            <a:r>
              <a:rPr lang="nl-BE" sz="4000" dirty="0" err="1"/>
              <a:t>exemple</a:t>
            </a:r>
            <a:endParaRPr lang="nl-BE" sz="4000" dirty="0"/>
          </a:p>
        </p:txBody>
      </p:sp>
      <p:sp>
        <p:nvSpPr>
          <p:cNvPr id="3" name="Content Placeholder 2">
            <a:extLst>
              <a:ext uri="{FF2B5EF4-FFF2-40B4-BE49-F238E27FC236}">
                <a16:creationId xmlns:a16="http://schemas.microsoft.com/office/drawing/2014/main" id="{2B8A3A98-B8D0-44A3-9385-BDB652C1DC79}"/>
              </a:ext>
            </a:extLst>
          </p:cNvPr>
          <p:cNvSpPr>
            <a:spLocks noGrp="1"/>
          </p:cNvSpPr>
          <p:nvPr>
            <p:ph idx="1"/>
          </p:nvPr>
        </p:nvSpPr>
        <p:spPr/>
        <p:txBody>
          <a:bodyPr>
            <a:normAutofit fontScale="92500" lnSpcReduction="20000"/>
          </a:bodyPr>
          <a:lstStyle/>
          <a:p>
            <a:pPr marL="0" indent="0">
              <a:buNone/>
            </a:pPr>
            <a:r>
              <a:rPr lang="fr-FR" dirty="0"/>
              <a:t>A l’étape « réception matières premières », la qualité a identifié deux  dangers possiblement maîtrisables. </a:t>
            </a:r>
          </a:p>
          <a:p>
            <a:pPr marL="0" indent="0">
              <a:buNone/>
            </a:pPr>
            <a:br>
              <a:rPr lang="fr-FR" dirty="0"/>
            </a:br>
            <a:r>
              <a:rPr lang="fr-FR" dirty="0"/>
              <a:t>Aucun des deux n’est considéré comme CCP: </a:t>
            </a:r>
            <a:br>
              <a:rPr lang="fr-FR" dirty="0"/>
            </a:br>
            <a:br>
              <a:rPr lang="fr-FR" dirty="0"/>
            </a:br>
            <a:r>
              <a:rPr lang="fr-FR" dirty="0"/>
              <a:t>- 1er danger : une livraison non conforme suite à la présence de moisissure </a:t>
            </a:r>
            <a:r>
              <a:rPr lang="fr-FR" dirty="0">
                <a:sym typeface="Wingdings" panose="05000000000000000000" pitchFamily="2" charset="2"/>
              </a:rPr>
              <a:t> </a:t>
            </a:r>
            <a:r>
              <a:rPr lang="fr-FR" dirty="0"/>
              <a:t>mesure de maîtrise = contrôle visuel à la réception ; </a:t>
            </a:r>
            <a:br>
              <a:rPr lang="fr-FR" dirty="0"/>
            </a:br>
            <a:br>
              <a:rPr lang="fr-FR" dirty="0"/>
            </a:br>
            <a:r>
              <a:rPr lang="fr-FR" dirty="0"/>
              <a:t>- 2</a:t>
            </a:r>
            <a:r>
              <a:rPr lang="fr-FR" baseline="30000" dirty="0"/>
              <a:t>ème</a:t>
            </a:r>
            <a:r>
              <a:rPr lang="fr-FR" dirty="0"/>
              <a:t> danger: une livraison non conforme suite à la présence de métaux lourds, de pesticides ou de mycotoxines  </a:t>
            </a:r>
            <a:r>
              <a:rPr lang="fr-FR" dirty="0">
                <a:sym typeface="Wingdings" panose="05000000000000000000" pitchFamily="2" charset="2"/>
              </a:rPr>
              <a:t> </a:t>
            </a:r>
            <a:r>
              <a:rPr lang="fr-FR" dirty="0"/>
              <a:t>mesure de maîtrise = demander au fournisseur un certificat pour les produits concernés </a:t>
            </a:r>
            <a:br>
              <a:rPr lang="fr-FR" dirty="0"/>
            </a:br>
            <a:endParaRPr lang="fr-BE" dirty="0"/>
          </a:p>
        </p:txBody>
      </p:sp>
    </p:spTree>
    <p:extLst>
      <p:ext uri="{BB962C8B-B14F-4D97-AF65-F5344CB8AC3E}">
        <p14:creationId xmlns:p14="http://schemas.microsoft.com/office/powerpoint/2010/main" val="188735848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BE914-3194-45C4-876B-AE575DA2E500}"/>
              </a:ext>
            </a:extLst>
          </p:cNvPr>
          <p:cNvSpPr>
            <a:spLocks noGrp="1"/>
          </p:cNvSpPr>
          <p:nvPr>
            <p:ph type="title"/>
          </p:nvPr>
        </p:nvSpPr>
        <p:spPr/>
        <p:txBody>
          <a:bodyPr>
            <a:normAutofit/>
          </a:bodyPr>
          <a:lstStyle/>
          <a:p>
            <a:r>
              <a:rPr lang="nl-BE" sz="4000" dirty="0"/>
              <a:t>La méthode HACCP : </a:t>
            </a:r>
            <a:r>
              <a:rPr lang="nl-BE" sz="4000" dirty="0" err="1"/>
              <a:t>un</a:t>
            </a:r>
            <a:r>
              <a:rPr lang="nl-BE" sz="4000" dirty="0"/>
              <a:t> </a:t>
            </a:r>
            <a:r>
              <a:rPr lang="nl-BE" sz="4000" dirty="0" err="1"/>
              <a:t>exemple</a:t>
            </a:r>
            <a:endParaRPr lang="nl-BE" sz="4000" dirty="0"/>
          </a:p>
        </p:txBody>
      </p:sp>
      <p:sp>
        <p:nvSpPr>
          <p:cNvPr id="3" name="Content Placeholder 2">
            <a:extLst>
              <a:ext uri="{FF2B5EF4-FFF2-40B4-BE49-F238E27FC236}">
                <a16:creationId xmlns:a16="http://schemas.microsoft.com/office/drawing/2014/main" id="{2B8A3A98-B8D0-44A3-9385-BDB652C1DC79}"/>
              </a:ext>
            </a:extLst>
          </p:cNvPr>
          <p:cNvSpPr>
            <a:spLocks noGrp="1"/>
          </p:cNvSpPr>
          <p:nvPr>
            <p:ph idx="1"/>
          </p:nvPr>
        </p:nvSpPr>
        <p:spPr/>
        <p:txBody>
          <a:bodyPr>
            <a:normAutofit fontScale="62500" lnSpcReduction="20000"/>
          </a:bodyPr>
          <a:lstStyle/>
          <a:p>
            <a:pPr marL="0" indent="0">
              <a:buNone/>
            </a:pPr>
            <a:r>
              <a:rPr lang="fr-BE" dirty="0"/>
              <a:t>Un exemple de CCP:  à l’étape « soutirage » dans une brasserie, la qualité a identifié un CCP:</a:t>
            </a:r>
            <a:br>
              <a:rPr lang="fr-BE" dirty="0"/>
            </a:br>
            <a:br>
              <a:rPr lang="fr-BE" dirty="0"/>
            </a:br>
            <a:r>
              <a:rPr lang="fr-BE" dirty="0">
                <a:sym typeface="Wingdings" panose="05000000000000000000" pitchFamily="2" charset="2"/>
              </a:rPr>
              <a:t> </a:t>
            </a:r>
            <a:r>
              <a:rPr lang="fr-BE" dirty="0"/>
              <a:t>Une fiche reprend </a:t>
            </a:r>
          </a:p>
          <a:p>
            <a:pPr>
              <a:buFontTx/>
              <a:buChar char="-"/>
            </a:pPr>
            <a:r>
              <a:rPr lang="fr-BE" dirty="0"/>
              <a:t>Le danger: </a:t>
            </a:r>
            <a:br>
              <a:rPr lang="fr-BE" dirty="0"/>
            </a:br>
            <a:r>
              <a:rPr lang="fr-BE" dirty="0"/>
              <a:t>présence de morceaux de verre (danger de type physique) dans des bouteilles suite à un bris de verre</a:t>
            </a:r>
          </a:p>
          <a:p>
            <a:pPr>
              <a:buFontTx/>
              <a:buChar char="-"/>
            </a:pPr>
            <a:r>
              <a:rPr lang="fr-BE" dirty="0"/>
              <a:t>Les mesures préventives: </a:t>
            </a:r>
            <a:br>
              <a:rPr lang="fr-BE" dirty="0"/>
            </a:br>
            <a:r>
              <a:rPr lang="fr-BE" dirty="0"/>
              <a:t>entretien préventif de la soutireuse, éviter les chocs thermiques, réglages réguliers de la soutireuse</a:t>
            </a:r>
          </a:p>
          <a:p>
            <a:pPr>
              <a:buFontTx/>
              <a:buChar char="-"/>
            </a:pPr>
            <a:r>
              <a:rPr lang="fr-BE" dirty="0"/>
              <a:t>Les mesures de contrôle: </a:t>
            </a:r>
            <a:br>
              <a:rPr lang="fr-BE" dirty="0"/>
            </a:br>
            <a:r>
              <a:rPr lang="fr-BE" dirty="0"/>
              <a:t>contrôle régulier de la soutireuse et du processus de soutirage (toutes les x heures, toutes les y bouteilles),…</a:t>
            </a:r>
          </a:p>
          <a:p>
            <a:pPr>
              <a:buFontTx/>
              <a:buChar char="-"/>
            </a:pPr>
            <a:r>
              <a:rPr lang="fr-BE" dirty="0"/>
              <a:t>Limites critiques: </a:t>
            </a:r>
            <a:br>
              <a:rPr lang="fr-BE" dirty="0"/>
            </a:br>
            <a:r>
              <a:rPr lang="fr-BE" dirty="0"/>
              <a:t>aucun morceaux de &gt; 7 mm dans les bouteilles</a:t>
            </a:r>
          </a:p>
          <a:p>
            <a:pPr>
              <a:buFontTx/>
              <a:buChar char="-"/>
            </a:pPr>
            <a:r>
              <a:rPr lang="fr-BE" dirty="0"/>
              <a:t>Mesures correctives en cas d’incident: </a:t>
            </a:r>
            <a:br>
              <a:rPr lang="fr-BE" dirty="0"/>
            </a:br>
            <a:r>
              <a:rPr lang="fr-BE" dirty="0"/>
              <a:t>isoler et écarter les bouteilles abîmées, rincer la soutireuse au jet d’eau pour évacuer les morceaux de verre, contrôler si absence de morceaux de verre, identifier et résoudre les causes de l’incident, vérifier si problème résolu avant relance production, contrôle du soutirage pendant x minutes après relance,…</a:t>
            </a:r>
          </a:p>
        </p:txBody>
      </p:sp>
    </p:spTree>
    <p:extLst>
      <p:ext uri="{BB962C8B-B14F-4D97-AF65-F5344CB8AC3E}">
        <p14:creationId xmlns:p14="http://schemas.microsoft.com/office/powerpoint/2010/main" val="247224376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2375D-1C7F-4A80-827F-21EBD81E0EC8}"/>
              </a:ext>
            </a:extLst>
          </p:cNvPr>
          <p:cNvSpPr>
            <a:spLocks noGrp="1"/>
          </p:cNvSpPr>
          <p:nvPr>
            <p:ph type="title"/>
          </p:nvPr>
        </p:nvSpPr>
        <p:spPr/>
        <p:txBody>
          <a:bodyPr>
            <a:normAutofit/>
          </a:bodyPr>
          <a:lstStyle/>
          <a:p>
            <a:r>
              <a:rPr lang="nl-BE" sz="4000" dirty="0"/>
              <a:t>Les référentiels </a:t>
            </a:r>
            <a:r>
              <a:rPr lang="nl-BE" sz="4000" dirty="0" err="1"/>
              <a:t>commerciaux</a:t>
            </a:r>
            <a:endParaRPr lang="nl-BE" sz="4000" dirty="0"/>
          </a:p>
        </p:txBody>
      </p:sp>
      <p:sp>
        <p:nvSpPr>
          <p:cNvPr id="3" name="Content Placeholder 2">
            <a:extLst>
              <a:ext uri="{FF2B5EF4-FFF2-40B4-BE49-F238E27FC236}">
                <a16:creationId xmlns:a16="http://schemas.microsoft.com/office/drawing/2014/main" id="{74F1DAEC-D4C3-4C44-B42C-4D66B56F8BE0}"/>
              </a:ext>
            </a:extLst>
          </p:cNvPr>
          <p:cNvSpPr>
            <a:spLocks noGrp="1"/>
          </p:cNvSpPr>
          <p:nvPr>
            <p:ph idx="1"/>
          </p:nvPr>
        </p:nvSpPr>
        <p:spPr/>
        <p:txBody>
          <a:bodyPr>
            <a:normAutofit fontScale="85000" lnSpcReduction="20000"/>
          </a:bodyPr>
          <a:lstStyle/>
          <a:p>
            <a:pPr marL="0" indent="0">
              <a:buNone/>
            </a:pPr>
            <a:r>
              <a:rPr lang="nl-BE" dirty="0"/>
              <a:t>= </a:t>
            </a:r>
            <a:r>
              <a:rPr lang="fr-BE" dirty="0"/>
              <a:t>normes de sécurité alimentaires communes à certains grands distributeurs (qui les ont développées) réunis en « consortium ». </a:t>
            </a:r>
            <a:br>
              <a:rPr lang="fr-BE" dirty="0"/>
            </a:br>
            <a:br>
              <a:rPr lang="fr-BE" dirty="0"/>
            </a:br>
            <a:r>
              <a:rPr lang="fr-BE" dirty="0"/>
              <a:t>- </a:t>
            </a:r>
            <a:r>
              <a:rPr lang="nl-BE" dirty="0" err="1"/>
              <a:t>imposent</a:t>
            </a:r>
            <a:r>
              <a:rPr lang="nl-BE" dirty="0"/>
              <a:t> des </a:t>
            </a:r>
            <a:r>
              <a:rPr lang="nl-BE" dirty="0" err="1"/>
              <a:t>exigences</a:t>
            </a:r>
            <a:r>
              <a:rPr lang="nl-BE" dirty="0"/>
              <a:t> </a:t>
            </a:r>
            <a:r>
              <a:rPr lang="nl-BE" dirty="0" err="1"/>
              <a:t>complémentaires</a:t>
            </a:r>
            <a:r>
              <a:rPr lang="nl-BE" dirty="0"/>
              <a:t> au </a:t>
            </a:r>
            <a:r>
              <a:rPr lang="nl-BE" dirty="0" err="1"/>
              <a:t>simple</a:t>
            </a:r>
            <a:r>
              <a:rPr lang="nl-BE" dirty="0"/>
              <a:t> respect de </a:t>
            </a:r>
            <a:r>
              <a:rPr lang="nl-BE" dirty="0" err="1"/>
              <a:t>l’HACCP</a:t>
            </a:r>
            <a:br>
              <a:rPr lang="fr-BE" dirty="0"/>
            </a:br>
            <a:br>
              <a:rPr lang="fr-BE" dirty="0"/>
            </a:br>
            <a:r>
              <a:rPr lang="fr-BE" dirty="0"/>
              <a:t>- basées sur un système d’évaluation (audit) (théoriquement !) uniforme </a:t>
            </a:r>
            <a:br>
              <a:rPr lang="fr-BE" dirty="0"/>
            </a:br>
            <a:r>
              <a:rPr lang="fr-BE" dirty="0"/>
              <a:t>(les distributeurs du consortium font confiance à cet auditeur).</a:t>
            </a:r>
          </a:p>
          <a:p>
            <a:pPr marL="0" indent="0">
              <a:buNone/>
            </a:pPr>
            <a:endParaRPr lang="nl-BE" dirty="0"/>
          </a:p>
          <a:p>
            <a:pPr marL="0" indent="0">
              <a:buNone/>
            </a:pPr>
            <a:endParaRPr lang="nl-BE" dirty="0"/>
          </a:p>
          <a:p>
            <a:pPr marL="0" indent="0">
              <a:buNone/>
            </a:pPr>
            <a:r>
              <a:rPr lang="nl-BE" dirty="0" err="1"/>
              <a:t>Objectif</a:t>
            </a:r>
            <a:r>
              <a:rPr lang="nl-BE" dirty="0"/>
              <a:t>:  pour les </a:t>
            </a:r>
            <a:r>
              <a:rPr lang="nl-BE" dirty="0" err="1"/>
              <a:t>grands</a:t>
            </a:r>
            <a:r>
              <a:rPr lang="nl-BE" dirty="0"/>
              <a:t> distributeurs (Carrefour, Delhaize,…): </a:t>
            </a:r>
            <a:r>
              <a:rPr lang="nl-BE" dirty="0" err="1"/>
              <a:t>homogénéiser</a:t>
            </a:r>
            <a:r>
              <a:rPr lang="nl-BE" dirty="0"/>
              <a:t> les </a:t>
            </a:r>
            <a:r>
              <a:rPr lang="nl-BE" dirty="0" err="1"/>
              <a:t>pratiques</a:t>
            </a:r>
            <a:r>
              <a:rPr lang="nl-BE" dirty="0"/>
              <a:t> </a:t>
            </a:r>
            <a:r>
              <a:rPr lang="nl-BE" dirty="0" err="1"/>
              <a:t>d’achats</a:t>
            </a:r>
            <a:r>
              <a:rPr lang="nl-BE" dirty="0"/>
              <a:t> vis-à-vis des fournisseurs (les </a:t>
            </a:r>
            <a:r>
              <a:rPr lang="nl-BE" dirty="0" err="1"/>
              <a:t>entreprises</a:t>
            </a:r>
            <a:r>
              <a:rPr lang="nl-BE" dirty="0"/>
              <a:t> </a:t>
            </a:r>
            <a:r>
              <a:rPr lang="nl-BE" dirty="0" err="1"/>
              <a:t>alimentaires</a:t>
            </a:r>
            <a:r>
              <a:rPr lang="nl-BE" dirty="0"/>
              <a:t>) et </a:t>
            </a:r>
            <a:r>
              <a:rPr lang="nl-BE" dirty="0" err="1"/>
              <a:t>diminuer</a:t>
            </a:r>
            <a:r>
              <a:rPr lang="nl-BE" dirty="0"/>
              <a:t> </a:t>
            </a:r>
            <a:r>
              <a:rPr lang="nl-BE" dirty="0" err="1"/>
              <a:t>ainsi</a:t>
            </a:r>
            <a:r>
              <a:rPr lang="nl-BE" dirty="0"/>
              <a:t> les </a:t>
            </a:r>
            <a:r>
              <a:rPr lang="nl-BE" dirty="0" err="1"/>
              <a:t>temps</a:t>
            </a:r>
            <a:r>
              <a:rPr lang="nl-BE" dirty="0"/>
              <a:t>/</a:t>
            </a:r>
            <a:r>
              <a:rPr lang="nl-BE" dirty="0" err="1"/>
              <a:t>coûts</a:t>
            </a:r>
            <a:r>
              <a:rPr lang="nl-BE" dirty="0"/>
              <a:t> </a:t>
            </a:r>
            <a:r>
              <a:rPr lang="nl-BE" dirty="0" err="1"/>
              <a:t>d’audit</a:t>
            </a:r>
            <a:endParaRPr lang="nl-BE" dirty="0"/>
          </a:p>
          <a:p>
            <a:pPr marL="0" indent="0">
              <a:buNone/>
            </a:pPr>
            <a:br>
              <a:rPr lang="fr-BE" dirty="0">
                <a:sym typeface="Wingdings" panose="05000000000000000000" pitchFamily="2" charset="2"/>
              </a:rPr>
            </a:br>
            <a:endParaRPr lang="nl-BE" dirty="0"/>
          </a:p>
        </p:txBody>
      </p:sp>
    </p:spTree>
    <p:extLst>
      <p:ext uri="{BB962C8B-B14F-4D97-AF65-F5344CB8AC3E}">
        <p14:creationId xmlns:p14="http://schemas.microsoft.com/office/powerpoint/2010/main" val="4220299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Les référentiels commerciaux</a:t>
            </a:r>
          </a:p>
        </p:txBody>
      </p:sp>
      <p:sp>
        <p:nvSpPr>
          <p:cNvPr id="3" name="Content Placeholder 2"/>
          <p:cNvSpPr>
            <a:spLocks noGrp="1"/>
          </p:cNvSpPr>
          <p:nvPr>
            <p:ph idx="1"/>
          </p:nvPr>
        </p:nvSpPr>
        <p:spPr/>
        <p:txBody>
          <a:bodyPr/>
          <a:lstStyle/>
          <a:p>
            <a:pPr marL="0" indent="0">
              <a:buNone/>
            </a:pPr>
            <a:r>
              <a:rPr lang="fr-BE" dirty="0"/>
              <a:t>Important en particulier pour les produits vendus sous marques distributeurs car la responsabilité de l’enseigne est directement engagée. </a:t>
            </a:r>
            <a:br>
              <a:rPr lang="fr-BE" dirty="0"/>
            </a:br>
            <a:r>
              <a:rPr lang="fr-BE" dirty="0">
                <a:sym typeface="Wingdings" panose="05000000000000000000" pitchFamily="2" charset="2"/>
              </a:rPr>
              <a:t> passage souvent obligé pour les entreprises souhaitant livrer aux grandes surfaces !</a:t>
            </a:r>
            <a:r>
              <a:rPr lang="fr-BE" dirty="0"/>
              <a:t> </a:t>
            </a:r>
            <a:br>
              <a:rPr lang="fr-BE" dirty="0"/>
            </a:br>
            <a:endParaRPr lang="fr-BE" dirty="0"/>
          </a:p>
        </p:txBody>
      </p:sp>
    </p:spTree>
    <p:extLst>
      <p:ext uri="{BB962C8B-B14F-4D97-AF65-F5344CB8AC3E}">
        <p14:creationId xmlns:p14="http://schemas.microsoft.com/office/powerpoint/2010/main" val="171250318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92D59-396F-45E9-8F8E-77832A107B92}"/>
              </a:ext>
            </a:extLst>
          </p:cNvPr>
          <p:cNvSpPr>
            <a:spLocks noGrp="1"/>
          </p:cNvSpPr>
          <p:nvPr>
            <p:ph type="title"/>
          </p:nvPr>
        </p:nvSpPr>
        <p:spPr/>
        <p:txBody>
          <a:bodyPr>
            <a:normAutofit/>
          </a:bodyPr>
          <a:lstStyle/>
          <a:p>
            <a:r>
              <a:rPr lang="nl-BE" sz="4000" dirty="0"/>
              <a:t>Les référentiels </a:t>
            </a:r>
            <a:r>
              <a:rPr lang="nl-BE" sz="4000" dirty="0" err="1"/>
              <a:t>commerciaux</a:t>
            </a:r>
            <a:endParaRPr lang="nl-BE" sz="4000" dirty="0"/>
          </a:p>
        </p:txBody>
      </p:sp>
      <p:sp>
        <p:nvSpPr>
          <p:cNvPr id="3" name="Content Placeholder 2">
            <a:extLst>
              <a:ext uri="{FF2B5EF4-FFF2-40B4-BE49-F238E27FC236}">
                <a16:creationId xmlns:a16="http://schemas.microsoft.com/office/drawing/2014/main" id="{EE6FBCE3-6C98-4735-8B53-5634F9F7E157}"/>
              </a:ext>
            </a:extLst>
          </p:cNvPr>
          <p:cNvSpPr>
            <a:spLocks noGrp="1"/>
          </p:cNvSpPr>
          <p:nvPr>
            <p:ph idx="1"/>
          </p:nvPr>
        </p:nvSpPr>
        <p:spPr/>
        <p:txBody>
          <a:bodyPr/>
          <a:lstStyle/>
          <a:p>
            <a:r>
              <a:rPr lang="nl-BE" dirty="0"/>
              <a:t>Des sociétés de certification sont mandatés par les clients pour auditer les </a:t>
            </a:r>
            <a:r>
              <a:rPr lang="nl-BE" dirty="0" err="1"/>
              <a:t>entreprises</a:t>
            </a:r>
            <a:r>
              <a:rPr lang="nl-BE" dirty="0"/>
              <a:t>, et leur accorder la certification si l’entreprise répond aux exigences</a:t>
            </a:r>
          </a:p>
          <a:p>
            <a:r>
              <a:rPr lang="nl-BE" dirty="0"/>
              <a:t>Lorsque des manquements sont constatés, le rapport d’audit mentionne ces </a:t>
            </a:r>
            <a:r>
              <a:rPr lang="fr-BE" dirty="0"/>
              <a:t>« non-conformités » (mineures ou majeures). L’entreprise auditées devra les corriger.</a:t>
            </a:r>
            <a:endParaRPr lang="nl-BE" dirty="0"/>
          </a:p>
        </p:txBody>
      </p:sp>
    </p:spTree>
    <p:extLst>
      <p:ext uri="{BB962C8B-B14F-4D97-AF65-F5344CB8AC3E}">
        <p14:creationId xmlns:p14="http://schemas.microsoft.com/office/powerpoint/2010/main" val="362173435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Les référentiels commerciaux</a:t>
            </a:r>
          </a:p>
        </p:txBody>
      </p:sp>
      <p:sp>
        <p:nvSpPr>
          <p:cNvPr id="3" name="Content Placeholder 2"/>
          <p:cNvSpPr>
            <a:spLocks noGrp="1"/>
          </p:cNvSpPr>
          <p:nvPr>
            <p:ph idx="1"/>
          </p:nvPr>
        </p:nvSpPr>
        <p:spPr/>
        <p:txBody>
          <a:bodyPr>
            <a:normAutofit lnSpcReduction="10000"/>
          </a:bodyPr>
          <a:lstStyle/>
          <a:p>
            <a:r>
              <a:rPr lang="fr-BE" dirty="0"/>
              <a:t>audit par organisme auditeur « agréé » mais indépendant </a:t>
            </a:r>
            <a:br>
              <a:rPr lang="fr-BE" dirty="0"/>
            </a:br>
            <a:br>
              <a:rPr lang="fr-BE" dirty="0"/>
            </a:br>
            <a:r>
              <a:rPr lang="fr-BE" dirty="0"/>
              <a:t>De plus en plus souvent, audits « surprise »</a:t>
            </a:r>
            <a:br>
              <a:rPr lang="fr-BE" dirty="0"/>
            </a:br>
            <a:endParaRPr lang="fr-BE" dirty="0"/>
          </a:p>
          <a:p>
            <a:r>
              <a:rPr lang="fr-BE" dirty="0"/>
              <a:t>les éventuelles «non-conformités » (NC) sont classées selon leur gravité en …</a:t>
            </a:r>
            <a:br>
              <a:rPr lang="fr-BE" dirty="0"/>
            </a:br>
            <a:r>
              <a:rPr lang="fr-BE" dirty="0"/>
              <a:t>* critiques</a:t>
            </a:r>
            <a:r>
              <a:rPr lang="fr-BE" sz="2400" dirty="0"/>
              <a:t> (ou « KO »)</a:t>
            </a:r>
            <a:br>
              <a:rPr lang="fr-BE" dirty="0"/>
            </a:br>
            <a:r>
              <a:rPr lang="fr-BE" dirty="0"/>
              <a:t>* majeures</a:t>
            </a:r>
            <a:br>
              <a:rPr lang="fr-BE" dirty="0"/>
            </a:br>
            <a:r>
              <a:rPr lang="fr-BE" dirty="0"/>
              <a:t>* mineures </a:t>
            </a:r>
            <a:br>
              <a:rPr lang="fr-BE" dirty="0"/>
            </a:br>
            <a:r>
              <a:rPr lang="fr-BE" dirty="0">
                <a:sym typeface="Wingdings" panose="05000000000000000000" pitchFamily="2" charset="2"/>
              </a:rPr>
              <a:t> « g</a:t>
            </a:r>
            <a:r>
              <a:rPr lang="fr-BE" dirty="0"/>
              <a:t>rade » de réussite selon le nombre de NC et leur gravité (A+ / A / B+ / …/ C …voire échec !)</a:t>
            </a:r>
          </a:p>
          <a:p>
            <a:endParaRPr lang="fr-BE" dirty="0"/>
          </a:p>
        </p:txBody>
      </p:sp>
    </p:spTree>
    <p:extLst>
      <p:ext uri="{BB962C8B-B14F-4D97-AF65-F5344CB8AC3E}">
        <p14:creationId xmlns:p14="http://schemas.microsoft.com/office/powerpoint/2010/main" val="381502221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Les principaux référentiels commerciaux</a:t>
            </a:r>
          </a:p>
        </p:txBody>
      </p:sp>
      <p:sp>
        <p:nvSpPr>
          <p:cNvPr id="3" name="Content Placeholder 2"/>
          <p:cNvSpPr>
            <a:spLocks noGrp="1"/>
          </p:cNvSpPr>
          <p:nvPr>
            <p:ph idx="1"/>
          </p:nvPr>
        </p:nvSpPr>
        <p:spPr/>
        <p:txBody>
          <a:bodyPr/>
          <a:lstStyle/>
          <a:p>
            <a:r>
              <a:rPr lang="fr-BE" dirty="0"/>
              <a:t>BRC (et « variante » pour PME: : </a:t>
            </a:r>
            <a:r>
              <a:rPr lang="fr-BE" i="1" dirty="0"/>
              <a:t>BRC « global </a:t>
            </a:r>
            <a:r>
              <a:rPr lang="fr-BE" i="1" dirty="0" err="1"/>
              <a:t>market</a:t>
            </a:r>
            <a:r>
              <a:rPr lang="fr-BE" i="1" dirty="0"/>
              <a:t> »)</a:t>
            </a:r>
          </a:p>
          <a:p>
            <a:r>
              <a:rPr lang="fr-BE" dirty="0"/>
              <a:t>IFS (et «variante » pour PME : </a:t>
            </a:r>
            <a:r>
              <a:rPr lang="fr-BE" i="1" dirty="0"/>
              <a:t>IFS « global </a:t>
            </a:r>
            <a:r>
              <a:rPr lang="fr-BE" i="1" dirty="0" err="1"/>
              <a:t>market</a:t>
            </a:r>
            <a:r>
              <a:rPr lang="fr-BE" i="1" dirty="0"/>
              <a:t> »)</a:t>
            </a:r>
          </a:p>
          <a:p>
            <a:r>
              <a:rPr lang="fr-BE" dirty="0"/>
              <a:t>ISO 22000</a:t>
            </a:r>
          </a:p>
          <a:p>
            <a:r>
              <a:rPr lang="fr-BE" dirty="0"/>
              <a:t>FSSC 22000</a:t>
            </a:r>
          </a:p>
          <a:p>
            <a:r>
              <a:rPr lang="fr-BE" dirty="0"/>
              <a:t>FSMA (pour exporter aux E-U)</a:t>
            </a:r>
          </a:p>
          <a:p>
            <a:r>
              <a:rPr lang="fr-BE" dirty="0"/>
              <a:t>…</a:t>
            </a:r>
          </a:p>
          <a:p>
            <a:endParaRPr lang="fr-BE" dirty="0"/>
          </a:p>
        </p:txBody>
      </p:sp>
    </p:spTree>
    <p:extLst>
      <p:ext uri="{BB962C8B-B14F-4D97-AF65-F5344CB8AC3E}">
        <p14:creationId xmlns:p14="http://schemas.microsoft.com/office/powerpoint/2010/main" val="228319147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Les référentiels commerciaux: BRC</a:t>
            </a:r>
          </a:p>
        </p:txBody>
      </p:sp>
      <p:sp>
        <p:nvSpPr>
          <p:cNvPr id="3" name="Content Placeholder 2"/>
          <p:cNvSpPr>
            <a:spLocks noGrp="1"/>
          </p:cNvSpPr>
          <p:nvPr>
            <p:ph idx="1"/>
          </p:nvPr>
        </p:nvSpPr>
        <p:spPr/>
        <p:txBody>
          <a:bodyPr>
            <a:normAutofit/>
          </a:bodyPr>
          <a:lstStyle/>
          <a:p>
            <a:r>
              <a:rPr lang="fr-BE" dirty="0"/>
              <a:t>BRC = British </a:t>
            </a:r>
            <a:r>
              <a:rPr lang="fr-BE" dirty="0" err="1"/>
              <a:t>Retail</a:t>
            </a:r>
            <a:r>
              <a:rPr lang="fr-BE" dirty="0"/>
              <a:t> Consortium</a:t>
            </a:r>
          </a:p>
          <a:p>
            <a:r>
              <a:rPr lang="fr-BE" dirty="0"/>
              <a:t>Standard uniforme pour la plupart des grandes enseignes britanniques </a:t>
            </a:r>
          </a:p>
          <a:p>
            <a:r>
              <a:rPr lang="fr-BE" dirty="0"/>
              <a:t>Depuis 1998 (premier des référentiels spécifique en sécurité alimentaire); actuellement, version 8</a:t>
            </a:r>
          </a:p>
        </p:txBody>
      </p:sp>
    </p:spTree>
    <p:extLst>
      <p:ext uri="{BB962C8B-B14F-4D97-AF65-F5344CB8AC3E}">
        <p14:creationId xmlns:p14="http://schemas.microsoft.com/office/powerpoint/2010/main" val="22516414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Les référentiels commerciaux: IFS</a:t>
            </a:r>
          </a:p>
        </p:txBody>
      </p:sp>
      <p:sp>
        <p:nvSpPr>
          <p:cNvPr id="3" name="Content Placeholder 2"/>
          <p:cNvSpPr>
            <a:spLocks noGrp="1"/>
          </p:cNvSpPr>
          <p:nvPr>
            <p:ph idx="1"/>
          </p:nvPr>
        </p:nvSpPr>
        <p:spPr/>
        <p:txBody>
          <a:bodyPr>
            <a:normAutofit/>
          </a:bodyPr>
          <a:lstStyle/>
          <a:p>
            <a:r>
              <a:rPr lang="fr-BE" dirty="0"/>
              <a:t>IFS = International Food Standard</a:t>
            </a:r>
          </a:p>
          <a:p>
            <a:r>
              <a:rPr lang="fr-BE" dirty="0"/>
              <a:t>Standard uniforme pour la plupart des grandes enseignes françaises, allemandes et italiennes (ex: Carrefour, Auchan, Casino, Picard, Cora,…)</a:t>
            </a:r>
          </a:p>
          <a:p>
            <a:r>
              <a:rPr lang="fr-BE" dirty="0"/>
              <a:t>Depuis 2001 (actuellement version 7)</a:t>
            </a:r>
          </a:p>
          <a:p>
            <a:pPr marL="0" indent="0">
              <a:buNone/>
            </a:pPr>
            <a:br>
              <a:rPr lang="fr-BE" dirty="0"/>
            </a:br>
            <a:br>
              <a:rPr lang="fr-BE" dirty="0"/>
            </a:br>
            <a:endParaRPr lang="fr-BE" dirty="0"/>
          </a:p>
          <a:p>
            <a:endParaRPr lang="fr-BE" dirty="0"/>
          </a:p>
        </p:txBody>
      </p:sp>
    </p:spTree>
    <p:extLst>
      <p:ext uri="{BB962C8B-B14F-4D97-AF65-F5344CB8AC3E}">
        <p14:creationId xmlns:p14="http://schemas.microsoft.com/office/powerpoint/2010/main" val="1627897219"/>
      </p:ext>
    </p:extLst>
  </p:cSld>
  <p:clrMapOvr>
    <a:masterClrMapping/>
  </p:clrMapOvr>
</p:sld>
</file>

<file path=ppt/theme/theme1.xml><?xml version="1.0" encoding="utf-8"?>
<a:theme xmlns:a="http://schemas.openxmlformats.org/drawingml/2006/main" name="ALIMENTO">
  <a:themeElements>
    <a:clrScheme name="ALIMENTO styles">
      <a:dk1>
        <a:srgbClr val="3C3C3B"/>
      </a:dk1>
      <a:lt1>
        <a:sysClr val="window" lastClr="FFFFFF"/>
      </a:lt1>
      <a:dk2>
        <a:srgbClr val="575756"/>
      </a:dk2>
      <a:lt2>
        <a:srgbClr val="939598"/>
      </a:lt2>
      <a:accent1>
        <a:srgbClr val="2183A3"/>
      </a:accent1>
      <a:accent2>
        <a:srgbClr val="FF6300"/>
      </a:accent2>
      <a:accent3>
        <a:srgbClr val="939598"/>
      </a:accent3>
      <a:accent4>
        <a:srgbClr val="BDDB27"/>
      </a:accent4>
      <a:accent5>
        <a:srgbClr val="F9423A"/>
      </a:accent5>
      <a:accent6>
        <a:srgbClr val="939598"/>
      </a:accent6>
      <a:hlink>
        <a:srgbClr val="2183A3"/>
      </a:hlink>
      <a:folHlink>
        <a:srgbClr val="3C3C3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imento template" id="{FDABEEC8-6AEB-4651-B220-563873490AD7}" vid="{8DBF6F9E-642F-49AB-A153-A1B1DCD0C9C1}"/>
    </a:ext>
  </a:extLst>
</a:theme>
</file>

<file path=docProps/app.xml><?xml version="1.0" encoding="utf-8"?>
<Properties xmlns="http://schemas.openxmlformats.org/officeDocument/2006/extended-properties" xmlns:vt="http://schemas.openxmlformats.org/officeDocument/2006/docPropsVTypes">
  <Template>Alimento template</Template>
  <TotalTime>1084</TotalTime>
  <Words>5295</Words>
  <Application>Microsoft Office PowerPoint</Application>
  <PresentationFormat>Grand écran</PresentationFormat>
  <Paragraphs>574</Paragraphs>
  <Slides>102</Slides>
  <Notes>0</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1</vt:i4>
      </vt:variant>
      <vt:variant>
        <vt:lpstr>Titres des diapositives</vt:lpstr>
      </vt:variant>
      <vt:variant>
        <vt:i4>102</vt:i4>
      </vt:variant>
    </vt:vector>
  </HeadingPairs>
  <TitlesOfParts>
    <vt:vector size="107" baseType="lpstr">
      <vt:lpstr>Arial</vt:lpstr>
      <vt:lpstr>Calibri</vt:lpstr>
      <vt:lpstr>Wingdings</vt:lpstr>
      <vt:lpstr>ALIMENTO</vt:lpstr>
      <vt:lpstr>Clip</vt:lpstr>
      <vt:lpstr>Les Bonnes Pratiques d’Hygiène</vt:lpstr>
      <vt:lpstr>Bonnes Pratiques d’Hygiène (ou de fabrication) =</vt:lpstr>
      <vt:lpstr>Bonnes pratiques d’Hygiène</vt:lpstr>
      <vt:lpstr>Les dangers</vt:lpstr>
      <vt:lpstr>Les dangers : physique</vt:lpstr>
      <vt:lpstr>Les dangers : chimique</vt:lpstr>
      <vt:lpstr>Les dangers : Allergenes</vt:lpstr>
      <vt:lpstr>Le dangers : biologique</vt:lpstr>
      <vt:lpstr>Risques biologiques : les bactéries</vt:lpstr>
      <vt:lpstr>La croissance bactérienne</vt:lpstr>
      <vt:lpstr>Croissance bactérienne : besoins</vt:lpstr>
      <vt:lpstr>Quelques notions de microbiologie</vt:lpstr>
      <vt:lpstr>Quelques notions de microbiologie</vt:lpstr>
      <vt:lpstr>Bactéries et température</vt:lpstr>
      <vt:lpstr>Bactéries et température</vt:lpstr>
      <vt:lpstr>Bactéries et température</vt:lpstr>
      <vt:lpstr>Bactéries et « activité de l’eau »</vt:lpstr>
      <vt:lpstr>Bactéries et oxygène</vt:lpstr>
      <vt:lpstr>Autre moyens pour limiter la multiplication microbienne</vt:lpstr>
      <vt:lpstr>Symptômes de l’intoxication alimentaire</vt:lpstr>
      <vt:lpstr>Symptômes de l’intoxication alimentaire</vt:lpstr>
      <vt:lpstr>Importance de l’hygiène</vt:lpstr>
      <vt:lpstr>Sécurité des aliments dans la presse</vt:lpstr>
      <vt:lpstr>Sécurité des aliments dans la presse</vt:lpstr>
      <vt:lpstr>Sécurité des aliments dans la presse</vt:lpstr>
      <vt:lpstr>Sécurité des aliments dans la presse</vt:lpstr>
      <vt:lpstr>Comment lutter?</vt:lpstr>
      <vt:lpstr>Comment lutter?</vt:lpstr>
      <vt:lpstr>Milieu</vt:lpstr>
      <vt:lpstr>Milieu : agencement des locaux</vt:lpstr>
      <vt:lpstr>Milieu</vt:lpstr>
      <vt:lpstr>Milieu : gestion des déchets</vt:lpstr>
      <vt:lpstr>Milieu : lutte contre les nuisibles</vt:lpstr>
      <vt:lpstr>Milieu : lutte contre les nuisibles</vt:lpstr>
      <vt:lpstr>Milieu : lutte contre les nuisibles</vt:lpstr>
      <vt:lpstr>Milieu: nettoyage et désinfection</vt:lpstr>
      <vt:lpstr>Milieu : nettoyage et désinfection</vt:lpstr>
      <vt:lpstr>Milieu : protocole de nettoyage</vt:lpstr>
      <vt:lpstr>Milieu : protocole de nettoyage</vt:lpstr>
      <vt:lpstr>Milieu : protocole de nettoyage</vt:lpstr>
      <vt:lpstr>Milieu : protocole de nettoyage</vt:lpstr>
      <vt:lpstr>Milieu : protocole de nettoyage</vt:lpstr>
      <vt:lpstr>Milieu : protocole de nettoyage:  respecter le plan de sanitation </vt:lpstr>
      <vt:lpstr>Comment lutter?</vt:lpstr>
      <vt:lpstr>Main d’œuvre</vt:lpstr>
      <vt:lpstr>Main d’œuvre</vt:lpstr>
      <vt:lpstr>Main d’œuvre</vt:lpstr>
      <vt:lpstr>Main d’œuvre : quand se laver les mains ?</vt:lpstr>
      <vt:lpstr>Main d’œuvre : comment se laver les mains ?</vt:lpstr>
      <vt:lpstr>Main d’œuvre</vt:lpstr>
      <vt:lpstr>Main d’œuvre</vt:lpstr>
      <vt:lpstr>Main d’œuvre</vt:lpstr>
      <vt:lpstr>Main d’œuvre</vt:lpstr>
      <vt:lpstr>Comment lutter?</vt:lpstr>
      <vt:lpstr>Matières premières</vt:lpstr>
      <vt:lpstr>Matières premières – produits finis - ingrédients</vt:lpstr>
      <vt:lpstr>Stockage</vt:lpstr>
      <vt:lpstr>Gestion des stocks</vt:lpstr>
      <vt:lpstr>Chaîne du froid</vt:lpstr>
      <vt:lpstr>Comment lutter?</vt:lpstr>
      <vt:lpstr>Matériel</vt:lpstr>
      <vt:lpstr>Matériel</vt:lpstr>
      <vt:lpstr>Comment lutter?</vt:lpstr>
      <vt:lpstr>Méthode</vt:lpstr>
      <vt:lpstr>Méthode</vt:lpstr>
      <vt:lpstr>Méthode</vt:lpstr>
      <vt:lpstr>Méthode</vt:lpstr>
      <vt:lpstr>Méthode</vt:lpstr>
      <vt:lpstr>Méthode</vt:lpstr>
      <vt:lpstr>Méthode</vt:lpstr>
      <vt:lpstr>Méthode</vt:lpstr>
      <vt:lpstr>Conclusion</vt:lpstr>
      <vt:lpstr>La pyramide des priorités</vt:lpstr>
      <vt:lpstr>Un mot sur les référentiels</vt:lpstr>
      <vt:lpstr>Notions de législation </vt:lpstr>
      <vt:lpstr>Cadre législatif général</vt:lpstr>
      <vt:lpstr>Législation belge : A.R. dit “autocontrôle” complète le “paquet hygiène”</vt:lpstr>
      <vt:lpstr>Présentation PowerPoint</vt:lpstr>
      <vt:lpstr>Législation belge: l’A.R. du 14/11/2003</vt:lpstr>
      <vt:lpstr>Législation belge: l’A.R. du 14/11/2003</vt:lpstr>
      <vt:lpstr>Législation belge: l’A.R. du 14/11/2003</vt:lpstr>
      <vt:lpstr>A.R. du 14/11/2003</vt:lpstr>
      <vt:lpstr>La méthode HACCP : 7 principes</vt:lpstr>
      <vt:lpstr>La méthode HACCP : 7 principes</vt:lpstr>
      <vt:lpstr>La méthode HACCP : 7 principes</vt:lpstr>
      <vt:lpstr>La méthode HACCP : 7 principes</vt:lpstr>
      <vt:lpstr>La méthode HACCP : 7 principes</vt:lpstr>
      <vt:lpstr>La méthode HACCP : 7 principes</vt:lpstr>
      <vt:lpstr>La méthode HACCP : 7 principes</vt:lpstr>
      <vt:lpstr>La méthode HACCP : 7 principes</vt:lpstr>
      <vt:lpstr>La méthode HACCP : un exemple</vt:lpstr>
      <vt:lpstr>La méthode HACCP : un exemple</vt:lpstr>
      <vt:lpstr>Les référentiels commerciaux</vt:lpstr>
      <vt:lpstr>Les référentiels commerciaux</vt:lpstr>
      <vt:lpstr>Les référentiels commerciaux</vt:lpstr>
      <vt:lpstr>Les référentiels commerciaux</vt:lpstr>
      <vt:lpstr>Les principaux référentiels commerciaux</vt:lpstr>
      <vt:lpstr>Les référentiels commerciaux: BRC</vt:lpstr>
      <vt:lpstr>Les référentiels commerciaux: IFS</vt:lpstr>
      <vt:lpstr>BRC ou IFS ?</vt:lpstr>
      <vt:lpstr>Référentiels commerciaux: FSSC 22000</vt:lpstr>
      <vt:lpstr>Pour mémoire: autres certifications (mais, elles, non liées à la sécurité alimentaire)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Bonnes Pratiques d’Hygiène</dc:title>
  <dc:creator>Aurélie Lamal</dc:creator>
  <cp:lastModifiedBy>Jean-denis Hennebert</cp:lastModifiedBy>
  <cp:revision>109</cp:revision>
  <dcterms:created xsi:type="dcterms:W3CDTF">2017-10-13T07:45:13Z</dcterms:created>
  <dcterms:modified xsi:type="dcterms:W3CDTF">2020-01-24T12:33:40Z</dcterms:modified>
</cp:coreProperties>
</file>