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18288000" cy="10287000"/>
  <p:notesSz cx="6858000" cy="9144000"/>
  <p:embeddedFontLst>
    <p:embeddedFont>
      <p:font typeface="Arimo" panose="020B0604020202020204" charset="0"/>
      <p:regular r:id="rId32"/>
    </p:embeddedFont>
    <p:embeddedFont>
      <p:font typeface="Cocomat Pro" panose="020B0604020202020204" charset="0"/>
      <p:regular r:id="rId33"/>
    </p:embeddedFont>
    <p:embeddedFont>
      <p:font typeface="Telegraf" panose="020B0604020202020204" charset="0"/>
      <p:regular r:id="rId34"/>
    </p:embeddedFont>
    <p:embeddedFont>
      <p:font typeface="Telegraf Bold" panose="020B0604020202020204" charset="0"/>
      <p:regular r:id="rId3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B0BAD17-21BC-AC8F-5C92-F6FA89AA9FCD}" name="Betty Cortvriendt" initials="BC" userId="S::betty@wordlab.be::dea06e0a-c93b-492a-b384-21c4fb11df2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9282" autoAdjust="0"/>
    <p:restoredTop sz="94622" autoAdjust="0"/>
  </p:normalViewPr>
  <p:slideViewPr>
    <p:cSldViewPr>
      <p:cViewPr varScale="1">
        <p:scale>
          <a:sx n="56" d="100"/>
          <a:sy n="56" d="100"/>
        </p:scale>
        <p:origin x="77" y="2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viewProps" Target="viewProps.xml"/><Relationship Id="rId40" Type="http://schemas.microsoft.com/office/2018/10/relationships/authors" Target="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 dirty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02812-22A3-48A1-B275-CE4817029407}" type="datetimeFigureOut">
              <a:rPr lang="it-IT" smtClean="0"/>
              <a:t>09/09/2026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23DC40-A3E1-4606-8B4A-8C130BDEECC5}" type="slidenum">
              <a:rPr lang="it-IT" smtClean="0"/>
              <a:t>‹nr.›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804233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23DC40-A3E1-4606-8B4A-8C130BDEECC5}" type="slidenum">
              <a:rPr lang="it-IT" smtClean="0"/>
              <a:t>2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355513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Klik om de basistitelsjabloon te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Klik om de hoofdtekststijlen te bewerken</a:t>
            </a:r>
          </a:p>
          <a:p>
            <a:pPr lvl="1"/>
            <a:r>
              <a:rPr lang="en-US"/>
              <a:t>Tweede niveau</a:t>
            </a:r>
          </a:p>
          <a:p>
            <a:pPr lvl="2"/>
            <a:r>
              <a:rPr lang="en-US"/>
              <a:t>Derde niveau</a:t>
            </a:r>
          </a:p>
          <a:p>
            <a:pPr lvl="3"/>
            <a:r>
              <a:rPr lang="en-US"/>
              <a:t>Vierde niveau</a:t>
            </a:r>
          </a:p>
          <a:p>
            <a:pPr lvl="4"/>
            <a:r>
              <a:rPr lang="en-US"/>
              <a:t>Vijfde niveau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‹nr.›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7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5.png"/><Relationship Id="rId7" Type="http://schemas.openxmlformats.org/officeDocument/2006/relationships/hyperlink" Target="https://app.ganachesolution.com/dashboard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5" Type="http://schemas.openxmlformats.org/officeDocument/2006/relationships/image" Target="../media/image16.sv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sv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21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ganachesolution.com" TargetMode="External"/><Relationship Id="rId5" Type="http://schemas.openxmlformats.org/officeDocument/2006/relationships/hyperlink" Target="https://www.alexandrebourdeaux.com" TargetMode="Externa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28600" y="5404485"/>
            <a:ext cx="12047220" cy="805815"/>
            <a:chOff x="-1066800" y="-38100"/>
            <a:chExt cx="16062960" cy="1074420"/>
          </a:xfrm>
        </p:grpSpPr>
        <p:sp>
          <p:nvSpPr>
            <p:cNvPr id="3" name="Freeform 3"/>
            <p:cNvSpPr/>
            <p:nvPr/>
          </p:nvSpPr>
          <p:spPr>
            <a:xfrm>
              <a:off x="-1066800" y="304800"/>
              <a:ext cx="14996161" cy="731520"/>
            </a:xfrm>
            <a:custGeom>
              <a:avLst/>
              <a:gdLst/>
              <a:ahLst/>
              <a:cxnLst/>
              <a:rect l="l" t="t" r="r" b="b"/>
              <a:pathLst>
                <a:path w="14996161" h="731520">
                  <a:moveTo>
                    <a:pt x="0" y="0"/>
                  </a:moveTo>
                  <a:lnTo>
                    <a:pt x="14996161" y="0"/>
                  </a:lnTo>
                  <a:lnTo>
                    <a:pt x="14996161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49443" b="-349443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4996160" cy="7696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r>
                <a:rPr lang="nl-BE" sz="2100" b="1" noProof="0" dirty="0">
                  <a:solidFill>
                    <a:srgbClr val="C28927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| </a:t>
              </a:r>
              <a:r>
                <a:rPr lang="nl-BE" sz="2100" noProof="0" dirty="0">
                  <a:solidFill>
                    <a:srgbClr val="453434"/>
                  </a:solidFill>
                  <a:latin typeface="Telegraf"/>
                </a:rPr>
                <a:t>Culinaire creaties vragen niet alleen verbeelding, maar ook wetenschappelijk inzicht.</a:t>
              </a:r>
              <a:endParaRPr lang="nl-BE" sz="2100" noProof="0" dirty="0">
                <a:solidFill>
                  <a:srgbClr val="453434"/>
                </a:solidFill>
                <a:latin typeface="Telegraf"/>
                <a:sym typeface="Telegraf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28700" y="5799003"/>
            <a:ext cx="12230100" cy="851535"/>
            <a:chOff x="0" y="-38100"/>
            <a:chExt cx="16306800" cy="113538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4996161" cy="1097280"/>
            </a:xfrm>
            <a:custGeom>
              <a:avLst/>
              <a:gdLst/>
              <a:ahLst/>
              <a:cxnLst/>
              <a:rect l="l" t="t" r="r" b="b"/>
              <a:pathLst>
                <a:path w="14996161" h="1097280">
                  <a:moveTo>
                    <a:pt x="0" y="0"/>
                  </a:moveTo>
                  <a:lnTo>
                    <a:pt x="14996161" y="0"/>
                  </a:lnTo>
                  <a:lnTo>
                    <a:pt x="14996161" y="1097280"/>
                  </a:lnTo>
                  <a:lnTo>
                    <a:pt x="0" y="109728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16295" b="-216295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6306800" cy="113538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ct val="100000"/>
                </a:lnSpc>
              </a:pPr>
              <a:r>
                <a:rPr lang="nl-BE" sz="2100" b="1" noProof="0" dirty="0">
                  <a:solidFill>
                    <a:srgbClr val="C28927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| </a:t>
              </a:r>
              <a:r>
                <a:rPr lang="nl-BE" sz="2100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Door ingrediënten en processen te beheersen, vertalen we creativiteit naar constante kwaliteit.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5545933" y="1028700"/>
            <a:ext cx="1713367" cy="1705692"/>
            <a:chOff x="0" y="0"/>
            <a:chExt cx="7068058" cy="703639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7068058" cy="7036435"/>
            </a:xfrm>
            <a:custGeom>
              <a:avLst/>
              <a:gdLst/>
              <a:ahLst/>
              <a:cxnLst/>
              <a:rect l="l" t="t" r="r" b="b"/>
              <a:pathLst>
                <a:path w="7068058" h="7036435">
                  <a:moveTo>
                    <a:pt x="0" y="0"/>
                  </a:moveTo>
                  <a:lnTo>
                    <a:pt x="7068058" y="0"/>
                  </a:lnTo>
                  <a:lnTo>
                    <a:pt x="7068058" y="7036435"/>
                  </a:lnTo>
                  <a:lnTo>
                    <a:pt x="0" y="70364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</p:grpSp>
      <p:sp>
        <p:nvSpPr>
          <p:cNvPr id="10" name="Freeform 10"/>
          <p:cNvSpPr/>
          <p:nvPr/>
        </p:nvSpPr>
        <p:spPr>
          <a:xfrm>
            <a:off x="12275820" y="4351294"/>
            <a:ext cx="6059414" cy="5980389"/>
          </a:xfrm>
          <a:custGeom>
            <a:avLst/>
            <a:gdLst/>
            <a:ahLst/>
            <a:cxnLst/>
            <a:rect l="l" t="t" r="r" b="b"/>
            <a:pathLst>
              <a:path w="5809572" h="5393856">
                <a:moveTo>
                  <a:pt x="0" y="0"/>
                </a:moveTo>
                <a:lnTo>
                  <a:pt x="5809572" y="0"/>
                </a:lnTo>
                <a:lnTo>
                  <a:pt x="5809572" y="5393855"/>
                </a:lnTo>
                <a:lnTo>
                  <a:pt x="0" y="539385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9403" r="-204141" b="-32423"/>
            </a:stretch>
          </a:blipFill>
        </p:spPr>
        <p:txBody>
          <a:bodyPr/>
          <a:lstStyle/>
          <a:p>
            <a:endParaRPr lang="nl-BE" noProof="0" dirty="0"/>
          </a:p>
        </p:txBody>
      </p:sp>
      <p:sp>
        <p:nvSpPr>
          <p:cNvPr id="11" name="TextBox 11"/>
          <p:cNvSpPr txBox="1"/>
          <p:nvPr/>
        </p:nvSpPr>
        <p:spPr>
          <a:xfrm>
            <a:off x="1028700" y="3102939"/>
            <a:ext cx="11536169" cy="1248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600"/>
              </a:lnSpc>
            </a:pPr>
            <a:r>
              <a:rPr lang="nl-BE" sz="9600" b="1" spc="-768" noProof="0" dirty="0">
                <a:solidFill>
                  <a:srgbClr val="453434"/>
                </a:solidFill>
                <a:latin typeface="Telegraf Bold"/>
                <a:ea typeface="Telegraf Bold"/>
                <a:cs typeface="Telegraf Bold"/>
                <a:sym typeface="Telegraf Bold"/>
              </a:rPr>
              <a:t>CHOCOLADE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8700" y="4288776"/>
            <a:ext cx="11536169" cy="7671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00"/>
              </a:lnSpc>
            </a:pPr>
            <a:r>
              <a:rPr lang="nl-BE" sz="5900" b="1" spc="-472" noProof="0" dirty="0">
                <a:solidFill>
                  <a:srgbClr val="C28927"/>
                </a:solidFill>
                <a:latin typeface="Telegraf Bold"/>
                <a:ea typeface="Telegraf Bold"/>
                <a:cs typeface="Telegraf Bold"/>
                <a:sym typeface="Telegraf Bold"/>
              </a:rPr>
              <a:t>onder de microscoop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54380" y="685800"/>
            <a:ext cx="8229600" cy="1097280"/>
            <a:chOff x="0" y="0"/>
            <a:chExt cx="10972800" cy="14630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972800" cy="1463040"/>
            </a:xfrm>
            <a:custGeom>
              <a:avLst/>
              <a:gdLst/>
              <a:ahLst/>
              <a:cxnLst/>
              <a:rect l="l" t="t" r="r" b="b"/>
              <a:pathLst>
                <a:path w="10972800" h="1463040">
                  <a:moveTo>
                    <a:pt x="0" y="0"/>
                  </a:moveTo>
                  <a:lnTo>
                    <a:pt x="10972800" y="0"/>
                  </a:lnTo>
                  <a:lnTo>
                    <a:pt x="10972800" y="1463040"/>
                  </a:lnTo>
                  <a:lnTo>
                    <a:pt x="0" y="14630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96137" b="-96137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10972800" cy="15392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200"/>
                </a:lnSpc>
              </a:pPr>
              <a:r>
                <a:rPr lang="nl-BE" sz="6000" b="1" noProof="0" dirty="0">
                  <a:solidFill>
                    <a:srgbClr val="453434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Inhoud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54380" y="2706110"/>
            <a:ext cx="1028700" cy="1028700"/>
            <a:chOff x="0" y="0"/>
            <a:chExt cx="1371600" cy="13716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371600" cy="1371600"/>
            </a:xfrm>
            <a:custGeom>
              <a:avLst/>
              <a:gdLst/>
              <a:ahLst/>
              <a:cxnLst/>
              <a:rect l="l" t="t" r="r" b="b"/>
              <a:pathLst>
                <a:path w="1371600" h="1371600">
                  <a:moveTo>
                    <a:pt x="0" y="685800"/>
                  </a:moveTo>
                  <a:cubicBezTo>
                    <a:pt x="0" y="307086"/>
                    <a:pt x="307086" y="0"/>
                    <a:pt x="685800" y="0"/>
                  </a:cubicBezTo>
                  <a:cubicBezTo>
                    <a:pt x="1064514" y="0"/>
                    <a:pt x="1371600" y="307086"/>
                    <a:pt x="1371600" y="685800"/>
                  </a:cubicBezTo>
                  <a:cubicBezTo>
                    <a:pt x="1371600" y="1064514"/>
                    <a:pt x="1064514" y="1371600"/>
                    <a:pt x="685800" y="1371600"/>
                  </a:cubicBezTo>
                  <a:cubicBezTo>
                    <a:pt x="307086" y="1371600"/>
                    <a:pt x="0" y="1064514"/>
                    <a:pt x="0" y="685800"/>
                  </a:cubicBezTo>
                  <a:close/>
                </a:path>
              </a:pathLst>
            </a:custGeom>
            <a:solidFill>
              <a:srgbClr val="C28927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754380" y="2706110"/>
            <a:ext cx="1028700" cy="1028700"/>
            <a:chOff x="0" y="0"/>
            <a:chExt cx="1371600" cy="13716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371600" cy="1371600"/>
            </a:xfrm>
            <a:custGeom>
              <a:avLst/>
              <a:gdLst/>
              <a:ahLst/>
              <a:cxnLst/>
              <a:rect l="l" t="t" r="r" b="b"/>
              <a:pathLst>
                <a:path w="1371600" h="1371600">
                  <a:moveTo>
                    <a:pt x="0" y="0"/>
                  </a:moveTo>
                  <a:lnTo>
                    <a:pt x="1371600" y="0"/>
                  </a:lnTo>
                  <a:lnTo>
                    <a:pt x="1371600" y="1371600"/>
                  </a:lnTo>
                  <a:lnTo>
                    <a:pt x="0" y="1371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r="-78303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1371600" cy="14097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599"/>
                </a:lnSpc>
              </a:pPr>
              <a:r>
                <a:rPr lang="nl-BE" sz="2999" b="1" noProof="0" dirty="0">
                  <a:solidFill>
                    <a:srgbClr val="FFFFF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01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2125980" y="2564892"/>
            <a:ext cx="14813280" cy="616839"/>
            <a:chOff x="0" y="0"/>
            <a:chExt cx="19751040" cy="82245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9751039" cy="822451"/>
            </a:xfrm>
            <a:custGeom>
              <a:avLst/>
              <a:gdLst/>
              <a:ahLst/>
              <a:cxnLst/>
              <a:rect l="l" t="t" r="r" b="b"/>
              <a:pathLst>
                <a:path w="19751039" h="822451">
                  <a:moveTo>
                    <a:pt x="0" y="0"/>
                  </a:moveTo>
                  <a:lnTo>
                    <a:pt x="19751039" y="0"/>
                  </a:lnTo>
                  <a:lnTo>
                    <a:pt x="19751039" y="822451"/>
                  </a:lnTo>
                  <a:lnTo>
                    <a:pt x="0" y="82245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23458" b="-412402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19751040" cy="86055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599"/>
                </a:lnSpc>
              </a:pPr>
              <a:r>
                <a:rPr lang="nl-BE" sz="2999" b="1" noProof="0" dirty="0">
                  <a:solidFill>
                    <a:srgbClr val="453434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Gegoten ganache versus omhulde ganache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2125980" y="3101474"/>
            <a:ext cx="15552420" cy="836923"/>
            <a:chOff x="0" y="-28575"/>
            <a:chExt cx="20736560" cy="1115898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9751039" cy="1087323"/>
            </a:xfrm>
            <a:custGeom>
              <a:avLst/>
              <a:gdLst/>
              <a:ahLst/>
              <a:cxnLst/>
              <a:rect l="l" t="t" r="r" b="b"/>
              <a:pathLst>
                <a:path w="19751039" h="1087323">
                  <a:moveTo>
                    <a:pt x="0" y="0"/>
                  </a:moveTo>
                  <a:lnTo>
                    <a:pt x="19751039" y="0"/>
                  </a:lnTo>
                  <a:lnTo>
                    <a:pt x="19751039" y="1087323"/>
                  </a:lnTo>
                  <a:lnTo>
                    <a:pt x="0" y="108732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11894" b="-295990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20736560" cy="111589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759"/>
                </a:lnSpc>
              </a:pPr>
              <a:r>
                <a:rPr lang="nl-BE" sz="2299" noProof="0" dirty="0">
                  <a:solidFill>
                    <a:srgbClr val="000000"/>
                  </a:solidFill>
                  <a:latin typeface="Telegraf"/>
                  <a:ea typeface="Telegraf"/>
                  <a:cs typeface="Telegraf"/>
                  <a:sym typeface="Telegraf"/>
                </a:rPr>
                <a:t>| Inzicht in de belangrijkste verschillen tussen gegoten en omhulde ganaches.</a:t>
              </a:r>
            </a:p>
            <a:p>
              <a:pPr algn="l">
                <a:lnSpc>
                  <a:spcPts val="2759"/>
                </a:lnSpc>
              </a:pPr>
              <a:r>
                <a:rPr lang="nl-BE" sz="2299" noProof="0" dirty="0">
                  <a:solidFill>
                    <a:srgbClr val="000000"/>
                  </a:solidFill>
                  <a:latin typeface="Telegraf"/>
                  <a:ea typeface="Telegraf"/>
                  <a:cs typeface="Telegraf"/>
                  <a:sym typeface="Telegraf"/>
                </a:rPr>
                <a:t>| Een ganacherecept voor gegoten toepassingen aanpassen zodat het geschikt is voor omhulde toepassingen.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754380" y="4829289"/>
            <a:ext cx="1028700" cy="1028700"/>
            <a:chOff x="0" y="0"/>
            <a:chExt cx="1371600" cy="13716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371600" cy="1371600"/>
            </a:xfrm>
            <a:custGeom>
              <a:avLst/>
              <a:gdLst/>
              <a:ahLst/>
              <a:cxnLst/>
              <a:rect l="l" t="t" r="r" b="b"/>
              <a:pathLst>
                <a:path w="1371600" h="1371600">
                  <a:moveTo>
                    <a:pt x="0" y="685800"/>
                  </a:moveTo>
                  <a:cubicBezTo>
                    <a:pt x="0" y="307086"/>
                    <a:pt x="307086" y="0"/>
                    <a:pt x="685800" y="0"/>
                  </a:cubicBezTo>
                  <a:cubicBezTo>
                    <a:pt x="1064514" y="0"/>
                    <a:pt x="1371600" y="307086"/>
                    <a:pt x="1371600" y="685800"/>
                  </a:cubicBezTo>
                  <a:cubicBezTo>
                    <a:pt x="1371600" y="1064514"/>
                    <a:pt x="1064514" y="1371600"/>
                    <a:pt x="685800" y="1371600"/>
                  </a:cubicBezTo>
                  <a:cubicBezTo>
                    <a:pt x="307086" y="1371600"/>
                    <a:pt x="0" y="1064514"/>
                    <a:pt x="0" y="685800"/>
                  </a:cubicBezTo>
                  <a:close/>
                </a:path>
              </a:pathLst>
            </a:custGeom>
            <a:solidFill>
              <a:srgbClr val="BA3A2C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754380" y="4863389"/>
            <a:ext cx="1028700" cy="1028700"/>
            <a:chOff x="0" y="0"/>
            <a:chExt cx="1371600" cy="13716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371600" cy="1371600"/>
            </a:xfrm>
            <a:custGeom>
              <a:avLst/>
              <a:gdLst/>
              <a:ahLst/>
              <a:cxnLst/>
              <a:rect l="l" t="t" r="r" b="b"/>
              <a:pathLst>
                <a:path w="1371600" h="1371600">
                  <a:moveTo>
                    <a:pt x="0" y="0"/>
                  </a:moveTo>
                  <a:lnTo>
                    <a:pt x="1371600" y="0"/>
                  </a:lnTo>
                  <a:lnTo>
                    <a:pt x="1371600" y="1371600"/>
                  </a:lnTo>
                  <a:lnTo>
                    <a:pt x="0" y="1371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r="-78303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1371600" cy="14097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599"/>
                </a:lnSpc>
              </a:pPr>
              <a:r>
                <a:rPr lang="nl-BE" sz="2999" b="1" noProof="0" dirty="0">
                  <a:solidFill>
                    <a:srgbClr val="FFFFF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02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125980" y="4554969"/>
            <a:ext cx="14813280" cy="616839"/>
            <a:chOff x="0" y="0"/>
            <a:chExt cx="19751040" cy="822451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9751039" cy="822451"/>
            </a:xfrm>
            <a:custGeom>
              <a:avLst/>
              <a:gdLst/>
              <a:ahLst/>
              <a:cxnLst/>
              <a:rect l="l" t="t" r="r" b="b"/>
              <a:pathLst>
                <a:path w="19751039" h="822451">
                  <a:moveTo>
                    <a:pt x="0" y="0"/>
                  </a:moveTo>
                  <a:lnTo>
                    <a:pt x="19751039" y="0"/>
                  </a:lnTo>
                  <a:lnTo>
                    <a:pt x="19751039" y="822451"/>
                  </a:lnTo>
                  <a:lnTo>
                    <a:pt x="0" y="82245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23458" b="-412402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38100"/>
              <a:ext cx="19751040" cy="86055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599"/>
                </a:lnSpc>
              </a:pPr>
              <a:r>
                <a:rPr lang="nl-BE" sz="2999" b="1" noProof="0" dirty="0">
                  <a:solidFill>
                    <a:srgbClr val="453434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Een ganacherecept herformuleren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2125980" y="5171808"/>
            <a:ext cx="14813280" cy="1158392"/>
            <a:chOff x="0" y="0"/>
            <a:chExt cx="19751040" cy="154452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9751039" cy="1544523"/>
            </a:xfrm>
            <a:custGeom>
              <a:avLst/>
              <a:gdLst/>
              <a:ahLst/>
              <a:cxnLst/>
              <a:rect l="l" t="t" r="r" b="b"/>
              <a:pathLst>
                <a:path w="19751039" h="1544523">
                  <a:moveTo>
                    <a:pt x="0" y="0"/>
                  </a:moveTo>
                  <a:lnTo>
                    <a:pt x="19751039" y="0"/>
                  </a:lnTo>
                  <a:lnTo>
                    <a:pt x="19751039" y="1544523"/>
                  </a:lnTo>
                  <a:lnTo>
                    <a:pt x="0" y="154452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19569" b="-178772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28575"/>
              <a:ext cx="19751040" cy="157309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759"/>
                </a:lnSpc>
              </a:pPr>
              <a:r>
                <a:rPr lang="nl-BE" sz="2299" noProof="0" dirty="0">
                  <a:solidFill>
                    <a:srgbClr val="000000"/>
                  </a:solidFill>
                  <a:latin typeface="Telegraf"/>
                  <a:ea typeface="Telegraf"/>
                  <a:cs typeface="Telegraf"/>
                  <a:sym typeface="Telegraf"/>
                </a:rPr>
                <a:t>| De samenstelling optimaliseren met behoud van hetzelfde smaakprofiel.</a:t>
              </a:r>
            </a:p>
            <a:p>
              <a:pPr algn="l">
                <a:lnSpc>
                  <a:spcPts val="2759"/>
                </a:lnSpc>
              </a:pPr>
              <a:r>
                <a:rPr lang="nl-BE" sz="2299" noProof="0" dirty="0">
                  <a:solidFill>
                    <a:srgbClr val="000000"/>
                  </a:solidFill>
                  <a:latin typeface="Telegraf"/>
                  <a:ea typeface="Telegraf"/>
                  <a:cs typeface="Telegraf"/>
                  <a:sym typeface="Telegraf"/>
                </a:rPr>
                <a:t>| Een onevenwichtig ganacherecept omzetten in een stabiele, evenwichtige samenstelling met de gewenste textuur, houdbaarheid en verwerkingseigenschappen.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754380" y="7432087"/>
            <a:ext cx="1028700" cy="1028700"/>
            <a:chOff x="0" y="0"/>
            <a:chExt cx="1371600" cy="13716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371600" cy="1371600"/>
            </a:xfrm>
            <a:custGeom>
              <a:avLst/>
              <a:gdLst/>
              <a:ahLst/>
              <a:cxnLst/>
              <a:rect l="l" t="t" r="r" b="b"/>
              <a:pathLst>
                <a:path w="1371600" h="1371600">
                  <a:moveTo>
                    <a:pt x="0" y="685800"/>
                  </a:moveTo>
                  <a:cubicBezTo>
                    <a:pt x="0" y="307086"/>
                    <a:pt x="307086" y="0"/>
                    <a:pt x="685800" y="0"/>
                  </a:cubicBezTo>
                  <a:cubicBezTo>
                    <a:pt x="1064514" y="0"/>
                    <a:pt x="1371600" y="307086"/>
                    <a:pt x="1371600" y="685800"/>
                  </a:cubicBezTo>
                  <a:cubicBezTo>
                    <a:pt x="1371600" y="1064514"/>
                    <a:pt x="1064514" y="1371600"/>
                    <a:pt x="685800" y="1371600"/>
                  </a:cubicBezTo>
                  <a:cubicBezTo>
                    <a:pt x="307086" y="1371600"/>
                    <a:pt x="0" y="1064514"/>
                    <a:pt x="0" y="685800"/>
                  </a:cubicBezTo>
                  <a:close/>
                </a:path>
              </a:pathLst>
            </a:custGeom>
            <a:solidFill>
              <a:srgbClr val="235B6C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754380" y="7432087"/>
            <a:ext cx="1028700" cy="1028700"/>
            <a:chOff x="0" y="0"/>
            <a:chExt cx="1371600" cy="13716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371600" cy="1371600"/>
            </a:xfrm>
            <a:custGeom>
              <a:avLst/>
              <a:gdLst/>
              <a:ahLst/>
              <a:cxnLst/>
              <a:rect l="l" t="t" r="r" b="b"/>
              <a:pathLst>
                <a:path w="1371600" h="1371600">
                  <a:moveTo>
                    <a:pt x="0" y="0"/>
                  </a:moveTo>
                  <a:lnTo>
                    <a:pt x="1371600" y="0"/>
                  </a:lnTo>
                  <a:lnTo>
                    <a:pt x="1371600" y="1371600"/>
                  </a:lnTo>
                  <a:lnTo>
                    <a:pt x="0" y="1371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r="-78303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38100"/>
              <a:ext cx="1371600" cy="14097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599"/>
                </a:lnSpc>
              </a:pPr>
              <a:r>
                <a:rPr lang="nl-BE" sz="2999" b="1" noProof="0" dirty="0">
                  <a:solidFill>
                    <a:srgbClr val="FFFFF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03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2125980" y="6816852"/>
            <a:ext cx="14813280" cy="616839"/>
            <a:chOff x="0" y="0"/>
            <a:chExt cx="19751040" cy="822451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9751039" cy="822451"/>
            </a:xfrm>
            <a:custGeom>
              <a:avLst/>
              <a:gdLst/>
              <a:ahLst/>
              <a:cxnLst/>
              <a:rect l="l" t="t" r="r" b="b"/>
              <a:pathLst>
                <a:path w="19751039" h="822451">
                  <a:moveTo>
                    <a:pt x="0" y="0"/>
                  </a:moveTo>
                  <a:lnTo>
                    <a:pt x="19751039" y="0"/>
                  </a:lnTo>
                  <a:lnTo>
                    <a:pt x="19751039" y="822451"/>
                  </a:lnTo>
                  <a:lnTo>
                    <a:pt x="0" y="82245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23458" b="-412402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38100"/>
              <a:ext cx="19751040" cy="86055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599"/>
                </a:lnSpc>
              </a:pPr>
              <a:r>
                <a:rPr lang="nl-BE" sz="2999" b="1" noProof="0" dirty="0">
                  <a:solidFill>
                    <a:srgbClr val="453434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Ganache op waterbasis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2125980" y="7432087"/>
            <a:ext cx="14813280" cy="1510083"/>
            <a:chOff x="0" y="0"/>
            <a:chExt cx="19751040" cy="2013444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9751039" cy="2013443"/>
            </a:xfrm>
            <a:custGeom>
              <a:avLst/>
              <a:gdLst/>
              <a:ahLst/>
              <a:cxnLst/>
              <a:rect l="l" t="t" r="r" b="b"/>
              <a:pathLst>
                <a:path w="19751039" h="2013443">
                  <a:moveTo>
                    <a:pt x="0" y="0"/>
                  </a:moveTo>
                  <a:lnTo>
                    <a:pt x="19751039" y="0"/>
                  </a:lnTo>
                  <a:lnTo>
                    <a:pt x="19751039" y="2013443"/>
                  </a:lnTo>
                  <a:lnTo>
                    <a:pt x="0" y="201344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41140" b="-141140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0" y="-28575"/>
              <a:ext cx="19751040" cy="204201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759"/>
                </a:lnSpc>
              </a:pPr>
              <a:r>
                <a:rPr lang="nl-BE" sz="2299" noProof="0" dirty="0">
                  <a:solidFill>
                    <a:srgbClr val="000000"/>
                  </a:solidFill>
                  <a:latin typeface="Telegraf"/>
                  <a:ea typeface="Telegraf"/>
                  <a:cs typeface="Telegraf"/>
                  <a:sym typeface="Telegraf"/>
                </a:rPr>
                <a:t>| Vergelijkende demonstratie van twee ganaches met hetzelfde smaakprofiel.</a:t>
              </a:r>
            </a:p>
            <a:p>
              <a:pPr algn="l">
                <a:lnSpc>
                  <a:spcPts val="2759"/>
                </a:lnSpc>
              </a:pPr>
              <a:r>
                <a:rPr lang="nl-BE" sz="2299" noProof="0" dirty="0">
                  <a:solidFill>
                    <a:srgbClr val="000000"/>
                  </a:solidFill>
                  <a:latin typeface="Telegraf"/>
                  <a:ea typeface="Telegraf"/>
                  <a:cs typeface="Telegraf"/>
                  <a:sym typeface="Telegraf"/>
                </a:rPr>
                <a:t>| Traditionele ganache op basis van room.</a:t>
              </a:r>
            </a:p>
            <a:p>
              <a:pPr algn="l">
                <a:lnSpc>
                  <a:spcPts val="2759"/>
                </a:lnSpc>
              </a:pPr>
              <a:r>
                <a:rPr lang="nl-BE" sz="2299" noProof="0" dirty="0">
                  <a:solidFill>
                    <a:srgbClr val="000000"/>
                  </a:solidFill>
                  <a:latin typeface="Telegraf"/>
                  <a:ea typeface="Telegraf"/>
                  <a:cs typeface="Telegraf"/>
                  <a:sym typeface="Telegraf"/>
                </a:rPr>
                <a:t>| Ganache op waterbasis.</a:t>
              </a:r>
            </a:p>
            <a:p>
              <a:pPr algn="l">
                <a:lnSpc>
                  <a:spcPts val="2759"/>
                </a:lnSpc>
              </a:pPr>
              <a:r>
                <a:rPr lang="nl-BE" sz="2299" noProof="0" dirty="0">
                  <a:solidFill>
                    <a:srgbClr val="000000"/>
                  </a:solidFill>
                  <a:latin typeface="Telegraf"/>
                  <a:ea typeface="Telegraf"/>
                  <a:cs typeface="Telegraf"/>
                  <a:sym typeface="Telegraf"/>
                </a:rPr>
                <a:t>Beoordeling van de invloed van de samenstelling van de vloeistof op textuur, smaakbeleving en prestaties.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7327423" y="9601200"/>
            <a:ext cx="685800" cy="411480"/>
            <a:chOff x="0" y="0"/>
            <a:chExt cx="914400" cy="548640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914400" cy="548640"/>
            </a:xfrm>
            <a:custGeom>
              <a:avLst/>
              <a:gdLst/>
              <a:ahLst/>
              <a:cxnLst/>
              <a:rect l="l" t="t" r="r" b="b"/>
              <a:pathLst>
                <a:path w="914400" h="548640">
                  <a:moveTo>
                    <a:pt x="0" y="0"/>
                  </a:moveTo>
                  <a:lnTo>
                    <a:pt x="914400" y="0"/>
                  </a:lnTo>
                  <a:lnTo>
                    <a:pt x="914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26982" r="-26982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-19050"/>
              <a:ext cx="914400" cy="5676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980"/>
                </a:lnSpc>
              </a:pPr>
              <a:r>
                <a:rPr lang="nl-BE" sz="1650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2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223531" y="3223260"/>
            <a:ext cx="3840480" cy="754380"/>
            <a:chOff x="0" y="0"/>
            <a:chExt cx="5120640" cy="10058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120640" cy="1005840"/>
            </a:xfrm>
            <a:custGeom>
              <a:avLst/>
              <a:gdLst/>
              <a:ahLst/>
              <a:cxnLst/>
              <a:rect l="l" t="t" r="r" b="b"/>
              <a:pathLst>
                <a:path w="5120640" h="1005840">
                  <a:moveTo>
                    <a:pt x="0" y="493776"/>
                  </a:moveTo>
                  <a:cubicBezTo>
                    <a:pt x="0" y="221107"/>
                    <a:pt x="221107" y="0"/>
                    <a:pt x="493776" y="0"/>
                  </a:cubicBezTo>
                  <a:lnTo>
                    <a:pt x="4626864" y="0"/>
                  </a:lnTo>
                  <a:cubicBezTo>
                    <a:pt x="4899533" y="0"/>
                    <a:pt x="5120640" y="221107"/>
                    <a:pt x="5120640" y="493776"/>
                  </a:cubicBezTo>
                  <a:lnTo>
                    <a:pt x="5120640" y="512064"/>
                  </a:lnTo>
                  <a:cubicBezTo>
                    <a:pt x="5120640" y="784733"/>
                    <a:pt x="4899533" y="1005840"/>
                    <a:pt x="4626864" y="1005840"/>
                  </a:cubicBezTo>
                  <a:lnTo>
                    <a:pt x="493776" y="1005840"/>
                  </a:lnTo>
                  <a:cubicBezTo>
                    <a:pt x="221107" y="1005840"/>
                    <a:pt x="0" y="784733"/>
                    <a:pt x="0" y="512064"/>
                  </a:cubicBezTo>
                  <a:close/>
                </a:path>
              </a:pathLst>
            </a:custGeom>
            <a:solidFill>
              <a:srgbClr val="C28927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7223531" y="3223260"/>
            <a:ext cx="3840480" cy="754380"/>
            <a:chOff x="0" y="0"/>
            <a:chExt cx="5120640" cy="100584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120640" cy="1005840"/>
            </a:xfrm>
            <a:custGeom>
              <a:avLst/>
              <a:gdLst/>
              <a:ahLst/>
              <a:cxnLst/>
              <a:rect l="l" t="t" r="r" b="b"/>
              <a:pathLst>
                <a:path w="5120640" h="1005840">
                  <a:moveTo>
                    <a:pt x="0" y="0"/>
                  </a:moveTo>
                  <a:lnTo>
                    <a:pt x="5120640" y="0"/>
                  </a:lnTo>
                  <a:lnTo>
                    <a:pt x="512064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49196" b="-49196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5120640" cy="10344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700"/>
                </a:lnSpc>
              </a:pPr>
              <a:r>
                <a:rPr lang="nl-BE" sz="2250" b="1" spc="225" noProof="0" dirty="0">
                  <a:solidFill>
                    <a:srgbClr val="FFFFF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HOOFDSTUK 1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737360" y="4240530"/>
            <a:ext cx="14812823" cy="933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59"/>
              </a:lnSpc>
            </a:pPr>
            <a:r>
              <a:rPr lang="nl-BE" sz="5799" b="1" noProof="0" dirty="0">
                <a:solidFill>
                  <a:srgbClr val="453434"/>
                </a:solidFill>
                <a:latin typeface="Telegraf Bold"/>
                <a:ea typeface="Telegraf Bold"/>
                <a:cs typeface="Telegraf Bold"/>
                <a:sym typeface="Telegraf Bold"/>
              </a:rPr>
              <a:t>Gegoten ganache versus omhulde ganache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577996" y="8611429"/>
            <a:ext cx="1132008" cy="1126931"/>
            <a:chOff x="0" y="0"/>
            <a:chExt cx="1509344" cy="150257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509395" cy="1502537"/>
            </a:xfrm>
            <a:custGeom>
              <a:avLst/>
              <a:gdLst/>
              <a:ahLst/>
              <a:cxnLst/>
              <a:rect l="l" t="t" r="r" b="b"/>
              <a:pathLst>
                <a:path w="1509395" h="1502537">
                  <a:moveTo>
                    <a:pt x="0" y="0"/>
                  </a:moveTo>
                  <a:lnTo>
                    <a:pt x="1509395" y="0"/>
                  </a:lnTo>
                  <a:lnTo>
                    <a:pt x="1509395" y="1502537"/>
                  </a:lnTo>
                  <a:lnTo>
                    <a:pt x="0" y="15025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3" b="-2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54380" y="617220"/>
            <a:ext cx="14401800" cy="480060"/>
            <a:chOff x="0" y="0"/>
            <a:chExt cx="19202400" cy="64008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202400" cy="640080"/>
            </a:xfrm>
            <a:custGeom>
              <a:avLst/>
              <a:gdLst/>
              <a:ahLst/>
              <a:cxnLst/>
              <a:rect l="l" t="t" r="r" b="b"/>
              <a:pathLst>
                <a:path w="19202400" h="640080">
                  <a:moveTo>
                    <a:pt x="0" y="0"/>
                  </a:moveTo>
                  <a:lnTo>
                    <a:pt x="19202400" y="0"/>
                  </a:lnTo>
                  <a:lnTo>
                    <a:pt x="1920240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534551" b="-534551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9202400" cy="67818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340"/>
                </a:lnSpc>
              </a:pPr>
              <a:r>
                <a:rPr lang="nl-BE" sz="1950" b="1" spc="180" noProof="0" dirty="0">
                  <a:solidFill>
                    <a:srgbClr val="C28927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DE WETENSCHAP ACHTER CHOCOLADE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44855" y="826656"/>
            <a:ext cx="16468725" cy="1203352"/>
            <a:chOff x="0" y="0"/>
            <a:chExt cx="21958300" cy="160447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958300" cy="1604470"/>
            </a:xfrm>
            <a:custGeom>
              <a:avLst/>
              <a:gdLst/>
              <a:ahLst/>
              <a:cxnLst/>
              <a:rect l="l" t="t" r="r" b="b"/>
              <a:pathLst>
                <a:path w="21958300" h="1604470">
                  <a:moveTo>
                    <a:pt x="0" y="0"/>
                  </a:moveTo>
                  <a:lnTo>
                    <a:pt x="21958300" y="0"/>
                  </a:lnTo>
                  <a:lnTo>
                    <a:pt x="21958300" y="1604470"/>
                  </a:lnTo>
                  <a:lnTo>
                    <a:pt x="0" y="160447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18992" r="5054" b="-187381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21958300" cy="16616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960"/>
                </a:lnSpc>
              </a:pPr>
              <a:r>
                <a:rPr lang="nl-BE" sz="5800" b="1" spc="-330" noProof="0" dirty="0">
                  <a:solidFill>
                    <a:srgbClr val="453434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Gegoten ganache versus omhulde ganache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54380" y="2125980"/>
            <a:ext cx="16733520" cy="960120"/>
            <a:chOff x="0" y="0"/>
            <a:chExt cx="22311360" cy="128016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2311361" cy="1280160"/>
            </a:xfrm>
            <a:custGeom>
              <a:avLst/>
              <a:gdLst/>
              <a:ahLst/>
              <a:cxnLst/>
              <a:rect l="l" t="t" r="r" b="b"/>
              <a:pathLst>
                <a:path w="22311361" h="1280160">
                  <a:moveTo>
                    <a:pt x="0" y="0"/>
                  </a:moveTo>
                  <a:lnTo>
                    <a:pt x="22311361" y="0"/>
                  </a:lnTo>
                  <a:lnTo>
                    <a:pt x="22311361" y="1280160"/>
                  </a:lnTo>
                  <a:lnTo>
                    <a:pt x="0" y="128016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89596" b="-289596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22311360" cy="130873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879"/>
                </a:lnSpc>
              </a:pPr>
              <a:r>
                <a:rPr lang="nl-BE" sz="23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Het belangrijkste verschil tussen gegoten en omhulde ganache zit in de </a:t>
              </a:r>
              <a:r>
                <a:rPr lang="nl-BE" sz="2399" b="1" noProof="0" dirty="0">
                  <a:solidFill>
                    <a:srgbClr val="A6220A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structuur </a:t>
              </a:r>
              <a:r>
                <a:rPr lang="nl-BE" sz="23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en het </a:t>
              </a:r>
              <a:r>
                <a:rPr lang="nl-BE" sz="2399" b="1" noProof="0" dirty="0">
                  <a:solidFill>
                    <a:srgbClr val="A6220A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smeltgedrag</a:t>
              </a:r>
              <a:r>
                <a:rPr lang="nl-BE" sz="23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.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44855" y="3954807"/>
            <a:ext cx="7768590" cy="3315687"/>
            <a:chOff x="0" y="0"/>
            <a:chExt cx="10358120" cy="442091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0358120" cy="4420917"/>
            </a:xfrm>
            <a:custGeom>
              <a:avLst/>
              <a:gdLst/>
              <a:ahLst/>
              <a:cxnLst/>
              <a:rect l="l" t="t" r="r" b="b"/>
              <a:pathLst>
                <a:path w="10358120" h="4420917">
                  <a:moveTo>
                    <a:pt x="0" y="147307"/>
                  </a:moveTo>
                  <a:cubicBezTo>
                    <a:pt x="0" y="66008"/>
                    <a:pt x="98679" y="0"/>
                    <a:pt x="220218" y="0"/>
                  </a:cubicBezTo>
                  <a:lnTo>
                    <a:pt x="10137902" y="0"/>
                  </a:lnTo>
                  <a:cubicBezTo>
                    <a:pt x="10259568" y="0"/>
                    <a:pt x="10358120" y="66008"/>
                    <a:pt x="10358120" y="147307"/>
                  </a:cubicBezTo>
                  <a:lnTo>
                    <a:pt x="10358120" y="4273609"/>
                  </a:lnTo>
                  <a:cubicBezTo>
                    <a:pt x="10358120" y="4354993"/>
                    <a:pt x="10259441" y="4420917"/>
                    <a:pt x="10137902" y="4420917"/>
                  </a:cubicBezTo>
                  <a:lnTo>
                    <a:pt x="220218" y="4420917"/>
                  </a:lnTo>
                  <a:cubicBezTo>
                    <a:pt x="98679" y="4420917"/>
                    <a:pt x="0" y="4354908"/>
                    <a:pt x="0" y="4273609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D3A24E"/>
              </a:solidFill>
              <a:prstDash val="solid"/>
              <a:miter/>
            </a:ln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234440" y="3580284"/>
            <a:ext cx="2880360" cy="768096"/>
            <a:chOff x="0" y="0"/>
            <a:chExt cx="3840480" cy="1024128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840480" cy="1024128"/>
            </a:xfrm>
            <a:custGeom>
              <a:avLst/>
              <a:gdLst/>
              <a:ahLst/>
              <a:cxnLst/>
              <a:rect l="l" t="t" r="r" b="b"/>
              <a:pathLst>
                <a:path w="3840480" h="1024128">
                  <a:moveTo>
                    <a:pt x="0" y="512064"/>
                  </a:moveTo>
                  <a:cubicBezTo>
                    <a:pt x="0" y="229235"/>
                    <a:pt x="229235" y="0"/>
                    <a:pt x="512064" y="0"/>
                  </a:cubicBezTo>
                  <a:lnTo>
                    <a:pt x="3328416" y="0"/>
                  </a:lnTo>
                  <a:cubicBezTo>
                    <a:pt x="3611245" y="0"/>
                    <a:pt x="3840480" y="229235"/>
                    <a:pt x="3840480" y="512064"/>
                  </a:cubicBezTo>
                  <a:cubicBezTo>
                    <a:pt x="3840480" y="794893"/>
                    <a:pt x="3611245" y="1024128"/>
                    <a:pt x="3328416" y="1024128"/>
                  </a:cubicBezTo>
                  <a:lnTo>
                    <a:pt x="512064" y="1024128"/>
                  </a:lnTo>
                  <a:cubicBezTo>
                    <a:pt x="229235" y="1024128"/>
                    <a:pt x="0" y="794893"/>
                    <a:pt x="0" y="512064"/>
                  </a:cubicBezTo>
                  <a:close/>
                </a:path>
              </a:pathLst>
            </a:custGeom>
            <a:solidFill>
              <a:srgbClr val="C28927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234440" y="3580284"/>
            <a:ext cx="2880360" cy="768096"/>
            <a:chOff x="0" y="0"/>
            <a:chExt cx="3840480" cy="1024128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3840480" cy="1024128"/>
            </a:xfrm>
            <a:custGeom>
              <a:avLst/>
              <a:gdLst/>
              <a:ahLst/>
              <a:cxnLst/>
              <a:rect l="l" t="t" r="r" b="b"/>
              <a:pathLst>
                <a:path w="3840480" h="1024128">
                  <a:moveTo>
                    <a:pt x="0" y="0"/>
                  </a:moveTo>
                  <a:lnTo>
                    <a:pt x="3840480" y="0"/>
                  </a:lnTo>
                  <a:lnTo>
                    <a:pt x="3840480" y="1024128"/>
                  </a:lnTo>
                  <a:lnTo>
                    <a:pt x="0" y="102412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3068" b="-23068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3840480" cy="106222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119"/>
                </a:lnSpc>
              </a:pPr>
              <a:r>
                <a:rPr lang="nl-BE" sz="2599" b="1" noProof="0" dirty="0">
                  <a:solidFill>
                    <a:srgbClr val="FFFFF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GEGOTEN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234440" y="4229100"/>
            <a:ext cx="6789420" cy="1806954"/>
            <a:chOff x="0" y="-214712"/>
            <a:chExt cx="9052560" cy="2409272"/>
          </a:xfrm>
        </p:grpSpPr>
        <p:sp>
          <p:nvSpPr>
            <p:cNvPr id="19" name="Freeform 19"/>
            <p:cNvSpPr/>
            <p:nvPr/>
          </p:nvSpPr>
          <p:spPr>
            <a:xfrm>
              <a:off x="0" y="-214712"/>
              <a:ext cx="9052560" cy="2194560"/>
            </a:xfrm>
            <a:custGeom>
              <a:avLst/>
              <a:gdLst/>
              <a:ahLst/>
              <a:cxnLst/>
              <a:rect l="l" t="t" r="r" b="b"/>
              <a:pathLst>
                <a:path w="9052560" h="2194560">
                  <a:moveTo>
                    <a:pt x="0" y="0"/>
                  </a:moveTo>
                  <a:lnTo>
                    <a:pt x="9052560" y="0"/>
                  </a:lnTo>
                  <a:lnTo>
                    <a:pt x="9052560" y="2194560"/>
                  </a:lnTo>
                  <a:lnTo>
                    <a:pt x="0" y="219456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0375" b="-30375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9052560" cy="223266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240"/>
                </a:lnSpc>
              </a:pPr>
              <a:r>
                <a:rPr lang="nl-BE" sz="2700" b="1" noProof="0" dirty="0">
                  <a:solidFill>
                    <a:srgbClr val="C28927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Zachtere </a:t>
              </a:r>
              <a:r>
                <a:rPr lang="nl-BE" sz="2700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textuur, smelt sneller.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234440" y="5191125"/>
            <a:ext cx="6789420" cy="2085975"/>
            <a:chOff x="0" y="-29292"/>
            <a:chExt cx="9052560" cy="27813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9052560" cy="2743200"/>
            </a:xfrm>
            <a:custGeom>
              <a:avLst/>
              <a:gdLst/>
              <a:ahLst/>
              <a:cxnLst/>
              <a:rect l="l" t="t" r="r" b="b"/>
              <a:pathLst>
                <a:path w="9052560" h="2743200">
                  <a:moveTo>
                    <a:pt x="0" y="0"/>
                  </a:moveTo>
                  <a:lnTo>
                    <a:pt x="9052560" y="0"/>
                  </a:lnTo>
                  <a:lnTo>
                    <a:pt x="9052560" y="2743200"/>
                  </a:lnTo>
                  <a:lnTo>
                    <a:pt x="0" y="274320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4300" b="-14300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29292"/>
              <a:ext cx="9052560" cy="27813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240"/>
                </a:lnSpc>
              </a:pPr>
              <a:r>
                <a:rPr lang="nl-BE" sz="2700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Ontworpen om uit een vorm te worden gehaald en als op zichzelf staand stukje te worden gegeten.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9454515" y="3954807"/>
            <a:ext cx="7768590" cy="3315687"/>
            <a:chOff x="0" y="0"/>
            <a:chExt cx="10358120" cy="4420916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0358120" cy="4420917"/>
            </a:xfrm>
            <a:custGeom>
              <a:avLst/>
              <a:gdLst/>
              <a:ahLst/>
              <a:cxnLst/>
              <a:rect l="l" t="t" r="r" b="b"/>
              <a:pathLst>
                <a:path w="10358120" h="4420917">
                  <a:moveTo>
                    <a:pt x="0" y="147307"/>
                  </a:moveTo>
                  <a:cubicBezTo>
                    <a:pt x="0" y="66008"/>
                    <a:pt x="98679" y="0"/>
                    <a:pt x="220218" y="0"/>
                  </a:cubicBezTo>
                  <a:lnTo>
                    <a:pt x="10137902" y="0"/>
                  </a:lnTo>
                  <a:cubicBezTo>
                    <a:pt x="10259568" y="0"/>
                    <a:pt x="10358120" y="66008"/>
                    <a:pt x="10358120" y="147307"/>
                  </a:cubicBezTo>
                  <a:lnTo>
                    <a:pt x="10358120" y="4273609"/>
                  </a:lnTo>
                  <a:cubicBezTo>
                    <a:pt x="10358120" y="4354993"/>
                    <a:pt x="10259441" y="4420917"/>
                    <a:pt x="10137902" y="4420917"/>
                  </a:cubicBezTo>
                  <a:lnTo>
                    <a:pt x="220218" y="4420917"/>
                  </a:lnTo>
                  <a:cubicBezTo>
                    <a:pt x="98679" y="4420917"/>
                    <a:pt x="0" y="4354908"/>
                    <a:pt x="0" y="4273609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D7C9AE"/>
              </a:solidFill>
              <a:prstDash val="solid"/>
              <a:miter/>
            </a:ln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9944100" y="3580284"/>
            <a:ext cx="2880360" cy="768096"/>
            <a:chOff x="0" y="0"/>
            <a:chExt cx="3840480" cy="1024128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3840480" cy="1024128"/>
            </a:xfrm>
            <a:custGeom>
              <a:avLst/>
              <a:gdLst/>
              <a:ahLst/>
              <a:cxnLst/>
              <a:rect l="l" t="t" r="r" b="b"/>
              <a:pathLst>
                <a:path w="3840480" h="1024128">
                  <a:moveTo>
                    <a:pt x="0" y="512064"/>
                  </a:moveTo>
                  <a:cubicBezTo>
                    <a:pt x="0" y="229235"/>
                    <a:pt x="229235" y="0"/>
                    <a:pt x="512064" y="0"/>
                  </a:cubicBezTo>
                  <a:lnTo>
                    <a:pt x="3328416" y="0"/>
                  </a:lnTo>
                  <a:cubicBezTo>
                    <a:pt x="3611245" y="0"/>
                    <a:pt x="3840480" y="229235"/>
                    <a:pt x="3840480" y="512064"/>
                  </a:cubicBezTo>
                  <a:cubicBezTo>
                    <a:pt x="3840480" y="794893"/>
                    <a:pt x="3611245" y="1024128"/>
                    <a:pt x="3328416" y="1024128"/>
                  </a:cubicBezTo>
                  <a:lnTo>
                    <a:pt x="512064" y="1024128"/>
                  </a:lnTo>
                  <a:cubicBezTo>
                    <a:pt x="229235" y="1024128"/>
                    <a:pt x="0" y="794893"/>
                    <a:pt x="0" y="512064"/>
                  </a:cubicBezTo>
                  <a:close/>
                </a:path>
              </a:pathLst>
            </a:custGeom>
            <a:solidFill>
              <a:srgbClr val="235B6C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9944100" y="3580284"/>
            <a:ext cx="2880360" cy="768096"/>
            <a:chOff x="0" y="0"/>
            <a:chExt cx="3840480" cy="1024128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3840480" cy="1024128"/>
            </a:xfrm>
            <a:custGeom>
              <a:avLst/>
              <a:gdLst/>
              <a:ahLst/>
              <a:cxnLst/>
              <a:rect l="l" t="t" r="r" b="b"/>
              <a:pathLst>
                <a:path w="3840480" h="1024128">
                  <a:moveTo>
                    <a:pt x="0" y="0"/>
                  </a:moveTo>
                  <a:lnTo>
                    <a:pt x="3840480" y="0"/>
                  </a:lnTo>
                  <a:lnTo>
                    <a:pt x="3840480" y="1024128"/>
                  </a:lnTo>
                  <a:lnTo>
                    <a:pt x="0" y="102412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3068" b="-23068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38100"/>
              <a:ext cx="3840480" cy="106222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119"/>
                </a:lnSpc>
              </a:pPr>
              <a:r>
                <a:rPr lang="nl-BE" sz="2599" b="1" noProof="0" dirty="0">
                  <a:solidFill>
                    <a:srgbClr val="FFFFF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OMHULD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9944100" y="4390134"/>
            <a:ext cx="6789420" cy="1645920"/>
            <a:chOff x="0" y="0"/>
            <a:chExt cx="9052560" cy="219456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9052560" cy="2194560"/>
            </a:xfrm>
            <a:custGeom>
              <a:avLst/>
              <a:gdLst/>
              <a:ahLst/>
              <a:cxnLst/>
              <a:rect l="l" t="t" r="r" b="b"/>
              <a:pathLst>
                <a:path w="9052560" h="2194560">
                  <a:moveTo>
                    <a:pt x="0" y="0"/>
                  </a:moveTo>
                  <a:lnTo>
                    <a:pt x="9052560" y="0"/>
                  </a:lnTo>
                  <a:lnTo>
                    <a:pt x="9052560" y="2194560"/>
                  </a:lnTo>
                  <a:lnTo>
                    <a:pt x="0" y="219456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0375" b="-30375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38100"/>
              <a:ext cx="9052560" cy="223266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240"/>
                </a:lnSpc>
              </a:pPr>
              <a:r>
                <a:rPr lang="nl-BE" sz="2700" b="1" noProof="0" dirty="0">
                  <a:solidFill>
                    <a:srgbClr val="235B6C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Stevigere </a:t>
              </a:r>
              <a:r>
                <a:rPr lang="nl-BE" sz="2700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structuur, grotere stabiliteit.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9944100" y="5213094"/>
            <a:ext cx="6789420" cy="2057400"/>
            <a:chOff x="0" y="0"/>
            <a:chExt cx="9052560" cy="274320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9052560" cy="2743200"/>
            </a:xfrm>
            <a:custGeom>
              <a:avLst/>
              <a:gdLst/>
              <a:ahLst/>
              <a:cxnLst/>
              <a:rect l="l" t="t" r="r" b="b"/>
              <a:pathLst>
                <a:path w="9052560" h="2743200">
                  <a:moveTo>
                    <a:pt x="0" y="0"/>
                  </a:moveTo>
                  <a:lnTo>
                    <a:pt x="9052560" y="0"/>
                  </a:lnTo>
                  <a:lnTo>
                    <a:pt x="9052560" y="2743200"/>
                  </a:lnTo>
                  <a:lnTo>
                    <a:pt x="0" y="274320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4300" b="-14300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0" y="-38100"/>
              <a:ext cx="9052560" cy="27813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240"/>
                </a:lnSpc>
              </a:pPr>
              <a:r>
                <a:rPr lang="nl-BE" sz="2700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Moet bestand zijn tegen snijden/verwerken en omhullen.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7327423" y="9601200"/>
            <a:ext cx="685800" cy="411480"/>
            <a:chOff x="0" y="0"/>
            <a:chExt cx="914400" cy="548640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914400" cy="548640"/>
            </a:xfrm>
            <a:custGeom>
              <a:avLst/>
              <a:gdLst/>
              <a:ahLst/>
              <a:cxnLst/>
              <a:rect l="l" t="t" r="r" b="b"/>
              <a:pathLst>
                <a:path w="914400" h="548640">
                  <a:moveTo>
                    <a:pt x="0" y="0"/>
                  </a:moveTo>
                  <a:lnTo>
                    <a:pt x="914400" y="0"/>
                  </a:lnTo>
                  <a:lnTo>
                    <a:pt x="914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26982" r="-26982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0" y="-19050"/>
              <a:ext cx="914400" cy="5676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980"/>
                </a:lnSpc>
              </a:pPr>
              <a:r>
                <a:rPr lang="nl-BE" sz="1650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4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175490" y="8611429"/>
            <a:ext cx="1132008" cy="1126931"/>
            <a:chOff x="0" y="0"/>
            <a:chExt cx="1509344" cy="1502575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1509395" cy="1502537"/>
            </a:xfrm>
            <a:custGeom>
              <a:avLst/>
              <a:gdLst/>
              <a:ahLst/>
              <a:cxnLst/>
              <a:rect l="l" t="t" r="r" b="b"/>
              <a:pathLst>
                <a:path w="1509395" h="1502537">
                  <a:moveTo>
                    <a:pt x="0" y="0"/>
                  </a:moveTo>
                  <a:lnTo>
                    <a:pt x="1509395" y="0"/>
                  </a:lnTo>
                  <a:lnTo>
                    <a:pt x="1509395" y="1502537"/>
                  </a:lnTo>
                  <a:lnTo>
                    <a:pt x="0" y="15025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3" b="-2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</p:grpSp>
      <p:sp>
        <p:nvSpPr>
          <p:cNvPr id="42" name="Freeform 42"/>
          <p:cNvSpPr/>
          <p:nvPr/>
        </p:nvSpPr>
        <p:spPr>
          <a:xfrm>
            <a:off x="14467435" y="6392262"/>
            <a:ext cx="3545788" cy="3208938"/>
          </a:xfrm>
          <a:custGeom>
            <a:avLst/>
            <a:gdLst/>
            <a:ahLst/>
            <a:cxnLst/>
            <a:rect l="l" t="t" r="r" b="b"/>
            <a:pathLst>
              <a:path w="3545788" h="3208938">
                <a:moveTo>
                  <a:pt x="0" y="0"/>
                </a:moveTo>
                <a:lnTo>
                  <a:pt x="3545788" y="0"/>
                </a:lnTo>
                <a:lnTo>
                  <a:pt x="3545788" y="3208938"/>
                </a:lnTo>
                <a:lnTo>
                  <a:pt x="0" y="32089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 noProof="0" dirty="0"/>
          </a:p>
        </p:txBody>
      </p:sp>
      <p:sp>
        <p:nvSpPr>
          <p:cNvPr id="43" name="Freeform 43"/>
          <p:cNvSpPr/>
          <p:nvPr/>
        </p:nvSpPr>
        <p:spPr>
          <a:xfrm>
            <a:off x="6742935" y="6548709"/>
            <a:ext cx="2142016" cy="2160924"/>
          </a:xfrm>
          <a:custGeom>
            <a:avLst/>
            <a:gdLst/>
            <a:ahLst/>
            <a:cxnLst/>
            <a:rect l="l" t="t" r="r" b="b"/>
            <a:pathLst>
              <a:path w="2142016" h="2160924">
                <a:moveTo>
                  <a:pt x="0" y="0"/>
                </a:moveTo>
                <a:lnTo>
                  <a:pt x="2142016" y="0"/>
                </a:lnTo>
                <a:lnTo>
                  <a:pt x="2142016" y="2160924"/>
                </a:lnTo>
                <a:lnTo>
                  <a:pt x="0" y="21609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 noProof="0" dirty="0"/>
          </a:p>
        </p:txBody>
      </p:sp>
      <p:sp>
        <p:nvSpPr>
          <p:cNvPr id="44" name="Freeform 44"/>
          <p:cNvSpPr/>
          <p:nvPr/>
        </p:nvSpPr>
        <p:spPr>
          <a:xfrm rot="-695306">
            <a:off x="5130186" y="7531858"/>
            <a:ext cx="1842480" cy="1858744"/>
          </a:xfrm>
          <a:custGeom>
            <a:avLst/>
            <a:gdLst/>
            <a:ahLst/>
            <a:cxnLst/>
            <a:rect l="l" t="t" r="r" b="b"/>
            <a:pathLst>
              <a:path w="1842480" h="1858744">
                <a:moveTo>
                  <a:pt x="0" y="0"/>
                </a:moveTo>
                <a:lnTo>
                  <a:pt x="1842480" y="0"/>
                </a:lnTo>
                <a:lnTo>
                  <a:pt x="1842480" y="1858744"/>
                </a:lnTo>
                <a:lnTo>
                  <a:pt x="0" y="18587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 noProof="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54380" y="617220"/>
            <a:ext cx="14401800" cy="480060"/>
            <a:chOff x="0" y="0"/>
            <a:chExt cx="19202400" cy="64008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202400" cy="640080"/>
            </a:xfrm>
            <a:custGeom>
              <a:avLst/>
              <a:gdLst/>
              <a:ahLst/>
              <a:cxnLst/>
              <a:rect l="l" t="t" r="r" b="b"/>
              <a:pathLst>
                <a:path w="19202400" h="640080">
                  <a:moveTo>
                    <a:pt x="0" y="0"/>
                  </a:moveTo>
                  <a:lnTo>
                    <a:pt x="19202400" y="0"/>
                  </a:lnTo>
                  <a:lnTo>
                    <a:pt x="1920240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534551" b="-534551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9202400" cy="67818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340"/>
                </a:lnSpc>
              </a:pPr>
              <a:r>
                <a:rPr lang="nl-BE" sz="1950" b="1" spc="180" noProof="0" dirty="0">
                  <a:solidFill>
                    <a:srgbClr val="C28927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DE WETENSCHAP ACHTER CHOCOLADE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54380" y="2057400"/>
            <a:ext cx="15087600" cy="548640"/>
            <a:chOff x="0" y="0"/>
            <a:chExt cx="20116800" cy="73152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0116800" cy="731520"/>
            </a:xfrm>
            <a:custGeom>
              <a:avLst/>
              <a:gdLst/>
              <a:ahLst/>
              <a:cxnLst/>
              <a:rect l="l" t="t" r="r" b="b"/>
              <a:pathLst>
                <a:path w="20116800" h="731520">
                  <a:moveTo>
                    <a:pt x="0" y="0"/>
                  </a:moveTo>
                  <a:lnTo>
                    <a:pt x="20116800" y="0"/>
                  </a:lnTo>
                  <a:lnTo>
                    <a:pt x="201168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485838" b="-485838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20116800" cy="76009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879"/>
                </a:lnSpc>
              </a:pPr>
              <a:r>
                <a:rPr lang="nl-BE" sz="23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De verschillende ingrediënten die een rol spelen in de structuur van je ganache: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926580" y="5452110"/>
            <a:ext cx="3380043" cy="1369393"/>
            <a:chOff x="0" y="0"/>
            <a:chExt cx="4506725" cy="182585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506725" cy="1825858"/>
            </a:xfrm>
            <a:custGeom>
              <a:avLst/>
              <a:gdLst/>
              <a:ahLst/>
              <a:cxnLst/>
              <a:rect l="l" t="t" r="r" b="b"/>
              <a:pathLst>
                <a:path w="4506725" h="1825858">
                  <a:moveTo>
                    <a:pt x="0" y="912929"/>
                  </a:moveTo>
                  <a:cubicBezTo>
                    <a:pt x="0" y="408789"/>
                    <a:pt x="360359" y="0"/>
                    <a:pt x="804772" y="0"/>
                  </a:cubicBezTo>
                  <a:lnTo>
                    <a:pt x="3701952" y="0"/>
                  </a:lnTo>
                  <a:cubicBezTo>
                    <a:pt x="4146366" y="0"/>
                    <a:pt x="4506725" y="408789"/>
                    <a:pt x="4506725" y="912929"/>
                  </a:cubicBezTo>
                  <a:cubicBezTo>
                    <a:pt x="4506725" y="1417068"/>
                    <a:pt x="4146366" y="1825858"/>
                    <a:pt x="3701952" y="1825858"/>
                  </a:cubicBezTo>
                  <a:lnTo>
                    <a:pt x="804772" y="1825858"/>
                  </a:lnTo>
                  <a:cubicBezTo>
                    <a:pt x="360359" y="1825858"/>
                    <a:pt x="0" y="1417068"/>
                    <a:pt x="0" y="912929"/>
                  </a:cubicBezTo>
                  <a:close/>
                </a:path>
              </a:pathLst>
            </a:custGeom>
            <a:solidFill>
              <a:srgbClr val="FFFFFF"/>
            </a:solidFill>
            <a:ln w="85725" cap="sq">
              <a:solidFill>
                <a:srgbClr val="8B5E3C"/>
              </a:solidFill>
              <a:prstDash val="solid"/>
              <a:miter/>
            </a:ln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7176422" y="5622457"/>
            <a:ext cx="2880360" cy="1028700"/>
            <a:chOff x="0" y="0"/>
            <a:chExt cx="3840480" cy="13716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840480" cy="1371600"/>
            </a:xfrm>
            <a:custGeom>
              <a:avLst/>
              <a:gdLst/>
              <a:ahLst/>
              <a:cxnLst/>
              <a:rect l="l" t="t" r="r" b="b"/>
              <a:pathLst>
                <a:path w="3840480" h="1371600">
                  <a:moveTo>
                    <a:pt x="0" y="0"/>
                  </a:moveTo>
                  <a:lnTo>
                    <a:pt x="3840480" y="0"/>
                  </a:lnTo>
                  <a:lnTo>
                    <a:pt x="3840480" y="1371600"/>
                  </a:lnTo>
                  <a:lnTo>
                    <a:pt x="0" y="1371600"/>
                  </a:lnTo>
                  <a:close/>
                </a:path>
              </a:pathLst>
            </a:custGeom>
            <a:solidFill>
              <a:srgbClr val="453434">
                <a:alpha val="0"/>
              </a:srgbClr>
            </a:solid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3840480" cy="14097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240"/>
                </a:lnSpc>
              </a:pPr>
              <a:r>
                <a:rPr lang="nl-BE" sz="2700" b="1" noProof="0" dirty="0">
                  <a:solidFill>
                    <a:srgbClr val="453434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GANACHE-</a:t>
              </a:r>
            </a:p>
            <a:p>
              <a:pPr algn="ctr">
                <a:lnSpc>
                  <a:spcPts val="3240"/>
                </a:lnSpc>
              </a:pPr>
              <a:r>
                <a:rPr lang="nl-BE" sz="2700" b="1" noProof="0" dirty="0">
                  <a:solidFill>
                    <a:srgbClr val="453434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STRUCTUUR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920240" y="3291840"/>
            <a:ext cx="2880360" cy="1234440"/>
            <a:chOff x="0" y="0"/>
            <a:chExt cx="3840480" cy="164592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840480" cy="1645920"/>
            </a:xfrm>
            <a:custGeom>
              <a:avLst/>
              <a:gdLst/>
              <a:ahLst/>
              <a:cxnLst/>
              <a:rect l="l" t="t" r="r" b="b"/>
              <a:pathLst>
                <a:path w="3840480" h="1645920">
                  <a:moveTo>
                    <a:pt x="0" y="822960"/>
                  </a:moveTo>
                  <a:cubicBezTo>
                    <a:pt x="0" y="368427"/>
                    <a:pt x="368427" y="0"/>
                    <a:pt x="822960" y="0"/>
                  </a:cubicBezTo>
                  <a:lnTo>
                    <a:pt x="3017520" y="0"/>
                  </a:lnTo>
                  <a:cubicBezTo>
                    <a:pt x="3472053" y="0"/>
                    <a:pt x="3840480" y="368427"/>
                    <a:pt x="3840480" y="822960"/>
                  </a:cubicBezTo>
                  <a:cubicBezTo>
                    <a:pt x="3840480" y="1277493"/>
                    <a:pt x="3472053" y="1645920"/>
                    <a:pt x="3017520" y="1645920"/>
                  </a:cubicBezTo>
                  <a:lnTo>
                    <a:pt x="822960" y="1645920"/>
                  </a:lnTo>
                  <a:cubicBezTo>
                    <a:pt x="368427" y="1645920"/>
                    <a:pt x="0" y="1277493"/>
                    <a:pt x="0" y="822960"/>
                  </a:cubicBezTo>
                  <a:close/>
                </a:path>
              </a:pathLst>
            </a:custGeom>
            <a:solidFill>
              <a:srgbClr val="C28927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920240" y="3291840"/>
            <a:ext cx="2880360" cy="1234440"/>
            <a:chOff x="0" y="0"/>
            <a:chExt cx="3840480" cy="164592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3840480" cy="1645920"/>
            </a:xfrm>
            <a:custGeom>
              <a:avLst/>
              <a:gdLst/>
              <a:ahLst/>
              <a:cxnLst/>
              <a:rect l="l" t="t" r="r" b="b"/>
              <a:pathLst>
                <a:path w="3840480" h="1645920">
                  <a:moveTo>
                    <a:pt x="0" y="0"/>
                  </a:moveTo>
                  <a:lnTo>
                    <a:pt x="3840480" y="0"/>
                  </a:lnTo>
                  <a:lnTo>
                    <a:pt x="3840480" y="1645920"/>
                  </a:lnTo>
                  <a:lnTo>
                    <a:pt x="0" y="1645920"/>
                  </a:lnTo>
                  <a:close/>
                </a:path>
              </a:pathLst>
            </a:custGeom>
            <a:solidFill>
              <a:srgbClr val="B8561A">
                <a:alpha val="0"/>
              </a:srgbClr>
            </a:solid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3840480" cy="16840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999"/>
                </a:lnSpc>
              </a:pPr>
              <a:r>
                <a:rPr lang="nl-BE" sz="2499" b="1" noProof="0" dirty="0">
                  <a:solidFill>
                    <a:srgbClr val="FFFFF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VETTEN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3623706" y="7376989"/>
            <a:ext cx="2880360" cy="1234440"/>
            <a:chOff x="0" y="0"/>
            <a:chExt cx="3840480" cy="164592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3840480" cy="1645920"/>
            </a:xfrm>
            <a:custGeom>
              <a:avLst/>
              <a:gdLst/>
              <a:ahLst/>
              <a:cxnLst/>
              <a:rect l="l" t="t" r="r" b="b"/>
              <a:pathLst>
                <a:path w="3840480" h="1645920">
                  <a:moveTo>
                    <a:pt x="0" y="822960"/>
                  </a:moveTo>
                  <a:cubicBezTo>
                    <a:pt x="0" y="368427"/>
                    <a:pt x="368427" y="0"/>
                    <a:pt x="822960" y="0"/>
                  </a:cubicBezTo>
                  <a:lnTo>
                    <a:pt x="3017520" y="0"/>
                  </a:lnTo>
                  <a:cubicBezTo>
                    <a:pt x="3472053" y="0"/>
                    <a:pt x="3840480" y="368427"/>
                    <a:pt x="3840480" y="822960"/>
                  </a:cubicBezTo>
                  <a:cubicBezTo>
                    <a:pt x="3840480" y="1277493"/>
                    <a:pt x="3472053" y="1645920"/>
                    <a:pt x="3017520" y="1645920"/>
                  </a:cubicBezTo>
                  <a:lnTo>
                    <a:pt x="822960" y="1645920"/>
                  </a:lnTo>
                  <a:cubicBezTo>
                    <a:pt x="368427" y="1645920"/>
                    <a:pt x="0" y="1277493"/>
                    <a:pt x="0" y="822960"/>
                  </a:cubicBezTo>
                  <a:close/>
                </a:path>
              </a:pathLst>
            </a:custGeom>
            <a:solidFill>
              <a:srgbClr val="BA3A2C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3623706" y="7376989"/>
            <a:ext cx="2880360" cy="1234440"/>
            <a:chOff x="0" y="0"/>
            <a:chExt cx="3840480" cy="164592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3840480" cy="1645920"/>
            </a:xfrm>
            <a:custGeom>
              <a:avLst/>
              <a:gdLst/>
              <a:ahLst/>
              <a:cxnLst/>
              <a:rect l="l" t="t" r="r" b="b"/>
              <a:pathLst>
                <a:path w="3840480" h="1645920">
                  <a:moveTo>
                    <a:pt x="0" y="0"/>
                  </a:moveTo>
                  <a:lnTo>
                    <a:pt x="3840480" y="0"/>
                  </a:lnTo>
                  <a:lnTo>
                    <a:pt x="3840480" y="1645920"/>
                  </a:lnTo>
                  <a:lnTo>
                    <a:pt x="0" y="164592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4987" r="-4987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3840480" cy="16840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999"/>
                </a:lnSpc>
              </a:pPr>
              <a:r>
                <a:rPr lang="nl-BE" sz="2499" b="1" noProof="0" dirty="0">
                  <a:solidFill>
                    <a:srgbClr val="FFFFF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VEZELS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2001500" y="2674620"/>
            <a:ext cx="2880360" cy="1234440"/>
            <a:chOff x="0" y="0"/>
            <a:chExt cx="3840480" cy="164592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3840480" cy="1645920"/>
            </a:xfrm>
            <a:custGeom>
              <a:avLst/>
              <a:gdLst/>
              <a:ahLst/>
              <a:cxnLst/>
              <a:rect l="l" t="t" r="r" b="b"/>
              <a:pathLst>
                <a:path w="3840480" h="1645920">
                  <a:moveTo>
                    <a:pt x="0" y="822960"/>
                  </a:moveTo>
                  <a:cubicBezTo>
                    <a:pt x="0" y="368427"/>
                    <a:pt x="368427" y="0"/>
                    <a:pt x="822960" y="0"/>
                  </a:cubicBezTo>
                  <a:lnTo>
                    <a:pt x="3017520" y="0"/>
                  </a:lnTo>
                  <a:cubicBezTo>
                    <a:pt x="3472053" y="0"/>
                    <a:pt x="3840480" y="368427"/>
                    <a:pt x="3840480" y="822960"/>
                  </a:cubicBezTo>
                  <a:cubicBezTo>
                    <a:pt x="3840480" y="1277493"/>
                    <a:pt x="3472053" y="1645920"/>
                    <a:pt x="3017520" y="1645920"/>
                  </a:cubicBezTo>
                  <a:lnTo>
                    <a:pt x="822960" y="1645920"/>
                  </a:lnTo>
                  <a:cubicBezTo>
                    <a:pt x="368427" y="1645920"/>
                    <a:pt x="0" y="1277493"/>
                    <a:pt x="0" y="822960"/>
                  </a:cubicBezTo>
                  <a:close/>
                </a:path>
              </a:pathLst>
            </a:custGeom>
            <a:solidFill>
              <a:srgbClr val="235B6C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2001500" y="2674620"/>
            <a:ext cx="2880360" cy="1234440"/>
            <a:chOff x="0" y="0"/>
            <a:chExt cx="3840480" cy="164592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3840480" cy="1645920"/>
            </a:xfrm>
            <a:custGeom>
              <a:avLst/>
              <a:gdLst/>
              <a:ahLst/>
              <a:cxnLst/>
              <a:rect l="l" t="t" r="r" b="b"/>
              <a:pathLst>
                <a:path w="3840480" h="1645920">
                  <a:moveTo>
                    <a:pt x="0" y="0"/>
                  </a:moveTo>
                  <a:lnTo>
                    <a:pt x="3840480" y="0"/>
                  </a:lnTo>
                  <a:lnTo>
                    <a:pt x="3840480" y="1645920"/>
                  </a:lnTo>
                  <a:lnTo>
                    <a:pt x="0" y="164592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4987" r="-4987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38100"/>
              <a:ext cx="3840480" cy="16840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999"/>
                </a:lnSpc>
              </a:pPr>
              <a:r>
                <a:rPr lang="nl-BE" sz="2499" b="1" noProof="0" dirty="0">
                  <a:solidFill>
                    <a:srgbClr val="FFFFF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SUIKERS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441679" y="5212080"/>
            <a:ext cx="3380043" cy="1234440"/>
            <a:chOff x="0" y="0"/>
            <a:chExt cx="3840480" cy="164592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3840480" cy="1645920"/>
            </a:xfrm>
            <a:custGeom>
              <a:avLst/>
              <a:gdLst/>
              <a:ahLst/>
              <a:cxnLst/>
              <a:rect l="l" t="t" r="r" b="b"/>
              <a:pathLst>
                <a:path w="3840480" h="1645920">
                  <a:moveTo>
                    <a:pt x="0" y="822960"/>
                  </a:moveTo>
                  <a:cubicBezTo>
                    <a:pt x="0" y="368427"/>
                    <a:pt x="368427" y="0"/>
                    <a:pt x="822960" y="0"/>
                  </a:cubicBezTo>
                  <a:lnTo>
                    <a:pt x="3017520" y="0"/>
                  </a:lnTo>
                  <a:cubicBezTo>
                    <a:pt x="3472053" y="0"/>
                    <a:pt x="3840480" y="368427"/>
                    <a:pt x="3840480" y="822960"/>
                  </a:cubicBezTo>
                  <a:cubicBezTo>
                    <a:pt x="3840480" y="1277493"/>
                    <a:pt x="3472053" y="1645920"/>
                    <a:pt x="3017520" y="1645920"/>
                  </a:cubicBezTo>
                  <a:lnTo>
                    <a:pt x="822960" y="1645920"/>
                  </a:lnTo>
                  <a:cubicBezTo>
                    <a:pt x="368427" y="1645920"/>
                    <a:pt x="0" y="1277493"/>
                    <a:pt x="0" y="822960"/>
                  </a:cubicBezTo>
                  <a:close/>
                </a:path>
              </a:pathLst>
            </a:custGeom>
            <a:solidFill>
              <a:srgbClr val="B8561A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13655040" y="5183505"/>
            <a:ext cx="2880360" cy="1263015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algn="ctr">
              <a:lnSpc>
                <a:spcPts val="2999"/>
              </a:lnSpc>
            </a:pPr>
            <a:r>
              <a:rPr lang="nl-BE" sz="2499" b="1" noProof="0" dirty="0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RECEPT-</a:t>
            </a:r>
          </a:p>
          <a:p>
            <a:pPr algn="ctr">
              <a:lnSpc>
                <a:spcPts val="2999"/>
              </a:lnSpc>
            </a:pPr>
            <a:r>
              <a:rPr lang="nl-BE" sz="2499" b="1" noProof="0" dirty="0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SAMENSTELLING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17327423" y="9601200"/>
            <a:ext cx="685800" cy="411480"/>
            <a:chOff x="0" y="0"/>
            <a:chExt cx="914400" cy="54864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914400" cy="548640"/>
            </a:xfrm>
            <a:custGeom>
              <a:avLst/>
              <a:gdLst/>
              <a:ahLst/>
              <a:cxnLst/>
              <a:rect l="l" t="t" r="r" b="b"/>
              <a:pathLst>
                <a:path w="914400" h="548640">
                  <a:moveTo>
                    <a:pt x="0" y="0"/>
                  </a:moveTo>
                  <a:lnTo>
                    <a:pt x="914400" y="0"/>
                  </a:lnTo>
                  <a:lnTo>
                    <a:pt x="914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26982" r="-26982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19050"/>
              <a:ext cx="914400" cy="5676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980"/>
                </a:lnSpc>
              </a:pPr>
              <a:r>
                <a:rPr lang="nl-BE" sz="1650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5</a:t>
              </a:r>
            </a:p>
          </p:txBody>
        </p:sp>
      </p:grpSp>
      <p:sp>
        <p:nvSpPr>
          <p:cNvPr id="36" name="Freeform 36"/>
          <p:cNvSpPr/>
          <p:nvPr/>
        </p:nvSpPr>
        <p:spPr>
          <a:xfrm>
            <a:off x="1439576" y="6136807"/>
            <a:ext cx="5487004" cy="1240182"/>
          </a:xfrm>
          <a:custGeom>
            <a:avLst/>
            <a:gdLst/>
            <a:ahLst/>
            <a:cxnLst/>
            <a:rect l="l" t="t" r="r" b="b"/>
            <a:pathLst>
              <a:path w="5487004" h="1240182">
                <a:moveTo>
                  <a:pt x="5487004" y="0"/>
                </a:moveTo>
                <a:lnTo>
                  <a:pt x="228600" y="0"/>
                </a:lnTo>
                <a:cubicBezTo>
                  <a:pt x="167971" y="0"/>
                  <a:pt x="109826" y="24084"/>
                  <a:pt x="66955" y="66955"/>
                </a:cubicBezTo>
                <a:cubicBezTo>
                  <a:pt x="24084" y="109826"/>
                  <a:pt x="0" y="167971"/>
                  <a:pt x="0" y="228600"/>
                </a:cubicBezTo>
                <a:lnTo>
                  <a:pt x="0" y="456096"/>
                </a:lnTo>
                <a:cubicBezTo>
                  <a:pt x="0" y="582348"/>
                  <a:pt x="102348" y="684696"/>
                  <a:pt x="228600" y="684696"/>
                </a:cubicBezTo>
                <a:lnTo>
                  <a:pt x="3395710" y="684696"/>
                </a:lnTo>
                <a:cubicBezTo>
                  <a:pt x="3521963" y="684696"/>
                  <a:pt x="3624310" y="787044"/>
                  <a:pt x="3624310" y="913296"/>
                </a:cubicBezTo>
                <a:lnTo>
                  <a:pt x="3624310" y="1240181"/>
                </a:lnTo>
              </a:path>
            </a:pathLst>
          </a:custGeom>
          <a:ln w="38100" cap="flat">
            <a:solidFill>
              <a:srgbClr val="453434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nl-BE" noProof="0" dirty="0"/>
          </a:p>
        </p:txBody>
      </p:sp>
      <p:sp>
        <p:nvSpPr>
          <p:cNvPr id="37" name="Freeform 37"/>
          <p:cNvSpPr/>
          <p:nvPr/>
        </p:nvSpPr>
        <p:spPr>
          <a:xfrm>
            <a:off x="3360420" y="4046647"/>
            <a:ext cx="5256182" cy="1405463"/>
          </a:xfrm>
          <a:custGeom>
            <a:avLst/>
            <a:gdLst/>
            <a:ahLst/>
            <a:cxnLst/>
            <a:rect l="l" t="t" r="r" b="b"/>
            <a:pathLst>
              <a:path w="5256182" h="1405463">
                <a:moveTo>
                  <a:pt x="5256182" y="1405463"/>
                </a:moveTo>
                <a:lnTo>
                  <a:pt x="5256182" y="228600"/>
                </a:lnTo>
                <a:cubicBezTo>
                  <a:pt x="5256182" y="167971"/>
                  <a:pt x="5232097" y="109826"/>
                  <a:pt x="5189226" y="66955"/>
                </a:cubicBezTo>
                <a:cubicBezTo>
                  <a:pt x="5146356" y="24084"/>
                  <a:pt x="5088211" y="0"/>
                  <a:pt x="5027582" y="0"/>
                </a:cubicBezTo>
                <a:lnTo>
                  <a:pt x="2434910" y="0"/>
                </a:lnTo>
                <a:cubicBezTo>
                  <a:pt x="2374282" y="0"/>
                  <a:pt x="2316137" y="24084"/>
                  <a:pt x="2273266" y="66955"/>
                </a:cubicBezTo>
                <a:cubicBezTo>
                  <a:pt x="2230395" y="109826"/>
                  <a:pt x="2206310" y="167971"/>
                  <a:pt x="2206310" y="228600"/>
                </a:cubicBezTo>
                <a:lnTo>
                  <a:pt x="2206310" y="1033158"/>
                </a:lnTo>
                <a:cubicBezTo>
                  <a:pt x="2206310" y="1093787"/>
                  <a:pt x="2182226" y="1151932"/>
                  <a:pt x="2139355" y="1194803"/>
                </a:cubicBezTo>
                <a:cubicBezTo>
                  <a:pt x="2096484" y="1237673"/>
                  <a:pt x="2038339" y="1261758"/>
                  <a:pt x="1977710" y="1261758"/>
                </a:cubicBezTo>
                <a:lnTo>
                  <a:pt x="228600" y="1261758"/>
                </a:lnTo>
                <a:cubicBezTo>
                  <a:pt x="167972" y="1261758"/>
                  <a:pt x="109826" y="1237673"/>
                  <a:pt x="66955" y="1194803"/>
                </a:cubicBezTo>
                <a:cubicBezTo>
                  <a:pt x="24085" y="1151932"/>
                  <a:pt x="0" y="1093787"/>
                  <a:pt x="0" y="1033158"/>
                </a:cubicBezTo>
                <a:lnTo>
                  <a:pt x="0" y="479633"/>
                </a:lnTo>
              </a:path>
            </a:pathLst>
          </a:custGeom>
          <a:ln w="38100" cap="flat">
            <a:solidFill>
              <a:srgbClr val="453434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nl-BE" noProof="0" dirty="0"/>
          </a:p>
        </p:txBody>
      </p:sp>
      <p:sp>
        <p:nvSpPr>
          <p:cNvPr id="38" name="Freeform 38"/>
          <p:cNvSpPr/>
          <p:nvPr/>
        </p:nvSpPr>
        <p:spPr>
          <a:xfrm>
            <a:off x="8616602" y="5829300"/>
            <a:ext cx="4825078" cy="3327746"/>
          </a:xfrm>
          <a:custGeom>
            <a:avLst/>
            <a:gdLst/>
            <a:ahLst/>
            <a:cxnLst/>
            <a:rect l="l" t="t" r="r" b="b"/>
            <a:pathLst>
              <a:path w="4825078" h="3327746">
                <a:moveTo>
                  <a:pt x="0" y="992203"/>
                </a:moveTo>
                <a:lnTo>
                  <a:pt x="0" y="1220803"/>
                </a:lnTo>
                <a:cubicBezTo>
                  <a:pt x="0" y="1347055"/>
                  <a:pt x="102348" y="1449403"/>
                  <a:pt x="228600" y="1449403"/>
                </a:cubicBezTo>
                <a:lnTo>
                  <a:pt x="354197" y="1449403"/>
                </a:lnTo>
                <a:cubicBezTo>
                  <a:pt x="480449" y="1449403"/>
                  <a:pt x="582797" y="1551751"/>
                  <a:pt x="582797" y="1678003"/>
                </a:cubicBezTo>
                <a:lnTo>
                  <a:pt x="582797" y="3099146"/>
                </a:lnTo>
                <a:cubicBezTo>
                  <a:pt x="582797" y="3225398"/>
                  <a:pt x="685145" y="3327746"/>
                  <a:pt x="811397" y="3327746"/>
                </a:cubicBezTo>
                <a:lnTo>
                  <a:pt x="2604165" y="3327746"/>
                </a:lnTo>
                <a:cubicBezTo>
                  <a:pt x="2664794" y="3327746"/>
                  <a:pt x="2722939" y="3303661"/>
                  <a:pt x="2765809" y="3260790"/>
                </a:cubicBezTo>
                <a:cubicBezTo>
                  <a:pt x="2808680" y="3217920"/>
                  <a:pt x="2832765" y="3159775"/>
                  <a:pt x="2832765" y="3099146"/>
                </a:cubicBezTo>
                <a:lnTo>
                  <a:pt x="2832765" y="1638300"/>
                </a:lnTo>
                <a:cubicBezTo>
                  <a:pt x="2832765" y="1577671"/>
                  <a:pt x="2856850" y="1519526"/>
                  <a:pt x="2899721" y="1476656"/>
                </a:cubicBezTo>
                <a:cubicBezTo>
                  <a:pt x="2942591" y="1433785"/>
                  <a:pt x="3000736" y="1409700"/>
                  <a:pt x="3061365" y="1409700"/>
                </a:cubicBezTo>
                <a:lnTo>
                  <a:pt x="4139278" y="1409700"/>
                </a:lnTo>
                <a:cubicBezTo>
                  <a:pt x="4265530" y="1409700"/>
                  <a:pt x="4367878" y="1307352"/>
                  <a:pt x="4367878" y="1181100"/>
                </a:cubicBezTo>
                <a:lnTo>
                  <a:pt x="4367878" y="228600"/>
                </a:lnTo>
                <a:cubicBezTo>
                  <a:pt x="4367878" y="102348"/>
                  <a:pt x="4470226" y="0"/>
                  <a:pt x="4596478" y="0"/>
                </a:cubicBezTo>
                <a:lnTo>
                  <a:pt x="4825078" y="0"/>
                </a:lnTo>
              </a:path>
            </a:pathLst>
          </a:custGeom>
          <a:ln w="38100" cap="flat">
            <a:solidFill>
              <a:srgbClr val="453434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nl-BE" noProof="0" dirty="0"/>
          </a:p>
        </p:txBody>
      </p:sp>
      <p:sp>
        <p:nvSpPr>
          <p:cNvPr id="39" name="Freeform 39"/>
          <p:cNvSpPr/>
          <p:nvPr/>
        </p:nvSpPr>
        <p:spPr>
          <a:xfrm>
            <a:off x="10306624" y="3382692"/>
            <a:ext cx="6713190" cy="2754115"/>
          </a:xfrm>
          <a:custGeom>
            <a:avLst/>
            <a:gdLst/>
            <a:ahLst/>
            <a:cxnLst/>
            <a:rect l="l" t="t" r="r" b="b"/>
            <a:pathLst>
              <a:path w="6713190" h="2754115">
                <a:moveTo>
                  <a:pt x="0" y="2754115"/>
                </a:moveTo>
                <a:lnTo>
                  <a:pt x="914143" y="2754115"/>
                </a:lnTo>
                <a:cubicBezTo>
                  <a:pt x="1040395" y="2754115"/>
                  <a:pt x="1142743" y="2651767"/>
                  <a:pt x="1142743" y="2525515"/>
                </a:cubicBezTo>
                <a:lnTo>
                  <a:pt x="1142743" y="1186513"/>
                </a:lnTo>
                <a:cubicBezTo>
                  <a:pt x="1142743" y="1060260"/>
                  <a:pt x="1245091" y="957913"/>
                  <a:pt x="1371343" y="957913"/>
                </a:cubicBezTo>
                <a:lnTo>
                  <a:pt x="6484590" y="957913"/>
                </a:lnTo>
                <a:cubicBezTo>
                  <a:pt x="6545219" y="957913"/>
                  <a:pt x="6603364" y="933828"/>
                  <a:pt x="6646234" y="890958"/>
                </a:cubicBezTo>
                <a:cubicBezTo>
                  <a:pt x="6689106" y="848087"/>
                  <a:pt x="6713190" y="789941"/>
                  <a:pt x="6713190" y="729313"/>
                </a:cubicBezTo>
                <a:lnTo>
                  <a:pt x="6713190" y="228600"/>
                </a:lnTo>
                <a:cubicBezTo>
                  <a:pt x="6713190" y="102347"/>
                  <a:pt x="6610843" y="0"/>
                  <a:pt x="6484590" y="0"/>
                </a:cubicBezTo>
                <a:lnTo>
                  <a:pt x="4602125" y="0"/>
                </a:lnTo>
              </a:path>
            </a:pathLst>
          </a:custGeom>
          <a:ln w="38100" cap="flat">
            <a:solidFill>
              <a:srgbClr val="453434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nl-BE" noProof="0" dirty="0"/>
          </a:p>
        </p:txBody>
      </p:sp>
      <p:sp>
        <p:nvSpPr>
          <p:cNvPr id="40" name="Freeform 40"/>
          <p:cNvSpPr/>
          <p:nvPr/>
        </p:nvSpPr>
        <p:spPr>
          <a:xfrm rot="-658502">
            <a:off x="14862630" y="6256389"/>
            <a:ext cx="2113748" cy="2880747"/>
          </a:xfrm>
          <a:custGeom>
            <a:avLst/>
            <a:gdLst/>
            <a:ahLst/>
            <a:cxnLst/>
            <a:rect l="l" t="t" r="r" b="b"/>
            <a:pathLst>
              <a:path w="2113748" h="2880747">
                <a:moveTo>
                  <a:pt x="0" y="0"/>
                </a:moveTo>
                <a:lnTo>
                  <a:pt x="2113747" y="0"/>
                </a:lnTo>
                <a:lnTo>
                  <a:pt x="2113747" y="2880746"/>
                </a:lnTo>
                <a:lnTo>
                  <a:pt x="0" y="288074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 noProof="0" dirty="0"/>
          </a:p>
        </p:txBody>
      </p:sp>
      <p:grpSp>
        <p:nvGrpSpPr>
          <p:cNvPr id="41" name="Group 41"/>
          <p:cNvGrpSpPr/>
          <p:nvPr/>
        </p:nvGrpSpPr>
        <p:grpSpPr>
          <a:xfrm>
            <a:off x="744855" y="826656"/>
            <a:ext cx="16468725" cy="1203352"/>
            <a:chOff x="0" y="0"/>
            <a:chExt cx="21958300" cy="1604470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21958300" cy="1604470"/>
            </a:xfrm>
            <a:custGeom>
              <a:avLst/>
              <a:gdLst/>
              <a:ahLst/>
              <a:cxnLst/>
              <a:rect l="l" t="t" r="r" b="b"/>
              <a:pathLst>
                <a:path w="21958300" h="1604470">
                  <a:moveTo>
                    <a:pt x="0" y="0"/>
                  </a:moveTo>
                  <a:lnTo>
                    <a:pt x="21958300" y="0"/>
                  </a:lnTo>
                  <a:lnTo>
                    <a:pt x="21958300" y="1604470"/>
                  </a:lnTo>
                  <a:lnTo>
                    <a:pt x="0" y="160447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18992" r="5054" b="-187381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0" y="-57150"/>
              <a:ext cx="21958300" cy="16616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960"/>
                </a:lnSpc>
              </a:pPr>
              <a:r>
                <a:rPr lang="nl-BE" sz="5800" b="1" spc="-330" noProof="0" dirty="0">
                  <a:solidFill>
                    <a:srgbClr val="453434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Gegoten ganache versus omhulde ganache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75490" y="8611429"/>
            <a:ext cx="1132008" cy="1126931"/>
            <a:chOff x="0" y="0"/>
            <a:chExt cx="1509344" cy="1502575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509395" cy="1502537"/>
            </a:xfrm>
            <a:custGeom>
              <a:avLst/>
              <a:gdLst/>
              <a:ahLst/>
              <a:cxnLst/>
              <a:rect l="l" t="t" r="r" b="b"/>
              <a:pathLst>
                <a:path w="1509395" h="1502537">
                  <a:moveTo>
                    <a:pt x="0" y="0"/>
                  </a:moveTo>
                  <a:lnTo>
                    <a:pt x="1509395" y="0"/>
                  </a:lnTo>
                  <a:lnTo>
                    <a:pt x="1509395" y="1502537"/>
                  </a:lnTo>
                  <a:lnTo>
                    <a:pt x="0" y="15025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3" b="-2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54380" y="617220"/>
            <a:ext cx="14401800" cy="480060"/>
            <a:chOff x="0" y="0"/>
            <a:chExt cx="19202400" cy="64008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202400" cy="640080"/>
            </a:xfrm>
            <a:custGeom>
              <a:avLst/>
              <a:gdLst/>
              <a:ahLst/>
              <a:cxnLst/>
              <a:rect l="l" t="t" r="r" b="b"/>
              <a:pathLst>
                <a:path w="19202400" h="640080">
                  <a:moveTo>
                    <a:pt x="0" y="0"/>
                  </a:moveTo>
                  <a:lnTo>
                    <a:pt x="19202400" y="0"/>
                  </a:lnTo>
                  <a:lnTo>
                    <a:pt x="1920240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534551" b="-534551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9202400" cy="67818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340"/>
                </a:lnSpc>
              </a:pPr>
              <a:r>
                <a:rPr lang="nl-BE" sz="1950" b="1" spc="180" noProof="0" dirty="0">
                  <a:solidFill>
                    <a:srgbClr val="C28927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DE WETENSCHAP ACHTER CHOCOLADE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54380" y="5624152"/>
            <a:ext cx="7200898" cy="665700"/>
            <a:chOff x="0" y="-38100"/>
            <a:chExt cx="9601196" cy="88759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92028" cy="849499"/>
            </a:xfrm>
            <a:custGeom>
              <a:avLst/>
              <a:gdLst/>
              <a:ahLst/>
              <a:cxnLst/>
              <a:rect l="l" t="t" r="r" b="b"/>
              <a:pathLst>
                <a:path w="8192028" h="849499">
                  <a:moveTo>
                    <a:pt x="0" y="0"/>
                  </a:moveTo>
                  <a:lnTo>
                    <a:pt x="8192028" y="0"/>
                  </a:lnTo>
                  <a:lnTo>
                    <a:pt x="8192028" y="849499"/>
                  </a:lnTo>
                  <a:lnTo>
                    <a:pt x="0" y="849499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49781" r="-158960" b="-623396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9601196" cy="88759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239"/>
                </a:lnSpc>
              </a:pPr>
              <a:r>
                <a:rPr lang="nl-BE" sz="2699" b="1" noProof="0" dirty="0">
                  <a:solidFill>
                    <a:srgbClr val="A6220A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Zachtere textuur </a:t>
              </a:r>
              <a:r>
                <a:rPr lang="nl-BE" sz="26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bij kamertemperatuur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7327423" y="9601200"/>
            <a:ext cx="685800" cy="411480"/>
            <a:chOff x="0" y="0"/>
            <a:chExt cx="914400" cy="54864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914400" cy="548640"/>
            </a:xfrm>
            <a:custGeom>
              <a:avLst/>
              <a:gdLst/>
              <a:ahLst/>
              <a:cxnLst/>
              <a:rect l="l" t="t" r="r" b="b"/>
              <a:pathLst>
                <a:path w="914400" h="548640">
                  <a:moveTo>
                    <a:pt x="0" y="0"/>
                  </a:moveTo>
                  <a:lnTo>
                    <a:pt x="914400" y="0"/>
                  </a:lnTo>
                  <a:lnTo>
                    <a:pt x="914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26982" r="-26982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19050"/>
              <a:ext cx="914400" cy="5676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980"/>
                </a:lnSpc>
              </a:pPr>
              <a:r>
                <a:rPr lang="nl-BE" sz="1650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6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44855" y="826656"/>
            <a:ext cx="5200654" cy="1885852"/>
            <a:chOff x="0" y="0"/>
            <a:chExt cx="6934205" cy="251446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934205" cy="2514469"/>
            </a:xfrm>
            <a:custGeom>
              <a:avLst/>
              <a:gdLst/>
              <a:ahLst/>
              <a:cxnLst/>
              <a:rect l="l" t="t" r="r" b="b"/>
              <a:pathLst>
                <a:path w="6934205" h="2514469">
                  <a:moveTo>
                    <a:pt x="0" y="0"/>
                  </a:moveTo>
                  <a:lnTo>
                    <a:pt x="6934205" y="0"/>
                  </a:lnTo>
                  <a:lnTo>
                    <a:pt x="6934205" y="2514469"/>
                  </a:lnTo>
                  <a:lnTo>
                    <a:pt x="0" y="2514469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39737" r="-200659" b="-83376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95250"/>
              <a:ext cx="6934205" cy="241921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336"/>
                </a:lnSpc>
              </a:pPr>
              <a:r>
                <a:rPr lang="nl-BE" sz="5800" b="1" spc="-330" noProof="0" dirty="0">
                  <a:solidFill>
                    <a:srgbClr val="453434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Ingrediënten: </a:t>
              </a:r>
            </a:p>
            <a:p>
              <a:pPr algn="l">
                <a:lnSpc>
                  <a:spcPts val="5336"/>
                </a:lnSpc>
              </a:pPr>
              <a:r>
                <a:rPr lang="nl-BE" sz="5800" b="1" spc="-330" noProof="0" dirty="0">
                  <a:solidFill>
                    <a:srgbClr val="C28927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Vetten</a:t>
              </a:r>
            </a:p>
          </p:txBody>
        </p:sp>
      </p:grpSp>
      <p:sp>
        <p:nvSpPr>
          <p:cNvPr id="14" name="Freeform 14"/>
          <p:cNvSpPr/>
          <p:nvPr/>
        </p:nvSpPr>
        <p:spPr>
          <a:xfrm rot="-1138723">
            <a:off x="15210831" y="6989562"/>
            <a:ext cx="1519486" cy="1741531"/>
          </a:xfrm>
          <a:custGeom>
            <a:avLst/>
            <a:gdLst/>
            <a:ahLst/>
            <a:cxnLst/>
            <a:rect l="l" t="t" r="r" b="b"/>
            <a:pathLst>
              <a:path w="1519486" h="1741531">
                <a:moveTo>
                  <a:pt x="0" y="0"/>
                </a:moveTo>
                <a:lnTo>
                  <a:pt x="1519486" y="0"/>
                </a:lnTo>
                <a:lnTo>
                  <a:pt x="1519486" y="1741531"/>
                </a:lnTo>
                <a:lnTo>
                  <a:pt x="0" y="174153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 noProof="0" dirty="0"/>
          </a:p>
        </p:txBody>
      </p:sp>
      <p:sp>
        <p:nvSpPr>
          <p:cNvPr id="15" name="TextBox 15"/>
          <p:cNvSpPr txBox="1"/>
          <p:nvPr/>
        </p:nvSpPr>
        <p:spPr>
          <a:xfrm>
            <a:off x="754380" y="3977914"/>
            <a:ext cx="6400594" cy="168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00"/>
              </a:lnSpc>
            </a:pPr>
            <a:r>
              <a:rPr lang="nl-BE" sz="5000" b="1" spc="-285" noProof="0" dirty="0">
                <a:solidFill>
                  <a:srgbClr val="453434"/>
                </a:solidFill>
                <a:latin typeface="Telegraf Bold"/>
                <a:ea typeface="Telegraf Bold"/>
                <a:cs typeface="Telegraf Bold"/>
                <a:sym typeface="Telegraf Bold"/>
              </a:rPr>
              <a:t>Vloeibare vetten</a:t>
            </a:r>
          </a:p>
          <a:p>
            <a:pPr algn="l">
              <a:lnSpc>
                <a:spcPts val="2699"/>
              </a:lnSpc>
            </a:pPr>
            <a:r>
              <a:rPr lang="nl-BE" sz="2699" b="1" spc="-153" noProof="0" dirty="0">
                <a:solidFill>
                  <a:srgbClr val="453434"/>
                </a:solidFill>
                <a:latin typeface="Telegraf Bold"/>
                <a:ea typeface="Telegraf Bold"/>
                <a:cs typeface="Telegraf Bold"/>
                <a:sym typeface="Telegraf Bold"/>
              </a:rPr>
              <a:t>oliën</a:t>
            </a:r>
          </a:p>
          <a:p>
            <a:pPr marL="0" lvl="0" indent="0" algn="l">
              <a:lnSpc>
                <a:spcPts val="5000"/>
              </a:lnSpc>
            </a:pPr>
            <a:endParaRPr lang="nl-BE" sz="2699" b="1" spc="-153" noProof="0" dirty="0">
              <a:solidFill>
                <a:srgbClr val="453434"/>
              </a:solidFill>
              <a:latin typeface="Telegraf Bold"/>
              <a:ea typeface="Telegraf Bold"/>
              <a:cs typeface="Telegraf Bold"/>
              <a:sym typeface="Telegraf Bold"/>
            </a:endParaRPr>
          </a:p>
        </p:txBody>
      </p:sp>
      <p:sp>
        <p:nvSpPr>
          <p:cNvPr id="16" name="AutoShape 16"/>
          <p:cNvSpPr/>
          <p:nvPr/>
        </p:nvSpPr>
        <p:spPr>
          <a:xfrm flipV="1">
            <a:off x="7955280" y="3949339"/>
            <a:ext cx="0" cy="2840476"/>
          </a:xfrm>
          <a:prstGeom prst="line">
            <a:avLst/>
          </a:prstGeom>
          <a:ln w="38100" cap="flat">
            <a:solidFill>
              <a:srgbClr val="C28927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nl-BE" noProof="0" dirty="0"/>
          </a:p>
        </p:txBody>
      </p:sp>
      <p:grpSp>
        <p:nvGrpSpPr>
          <p:cNvPr id="17" name="Group 17"/>
          <p:cNvGrpSpPr/>
          <p:nvPr/>
        </p:nvGrpSpPr>
        <p:grpSpPr>
          <a:xfrm>
            <a:off x="9180152" y="5619264"/>
            <a:ext cx="7803683" cy="971397"/>
            <a:chOff x="0" y="0"/>
            <a:chExt cx="10404910" cy="129519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404911" cy="1295196"/>
            </a:xfrm>
            <a:custGeom>
              <a:avLst/>
              <a:gdLst/>
              <a:ahLst/>
              <a:cxnLst/>
              <a:rect l="l" t="t" r="r" b="b"/>
              <a:pathLst>
                <a:path w="10404911" h="1295196">
                  <a:moveTo>
                    <a:pt x="0" y="0"/>
                  </a:moveTo>
                  <a:lnTo>
                    <a:pt x="10404911" y="0"/>
                  </a:lnTo>
                  <a:lnTo>
                    <a:pt x="10404911" y="1295196"/>
                  </a:lnTo>
                  <a:lnTo>
                    <a:pt x="0" y="129519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63827" r="-103885" b="-374465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10404910" cy="133329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239"/>
                </a:lnSpc>
              </a:pPr>
              <a:r>
                <a:rPr lang="nl-BE" sz="26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Verhogen </a:t>
              </a:r>
              <a:r>
                <a:rPr lang="nl-BE" sz="2699" b="1" noProof="0" dirty="0">
                  <a:solidFill>
                    <a:srgbClr val="A6220A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de stevigheid</a:t>
              </a:r>
              <a:r>
                <a:rPr lang="nl-BE" sz="26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,</a:t>
              </a:r>
            </a:p>
            <a:p>
              <a:pPr algn="l">
                <a:lnSpc>
                  <a:spcPts val="3239"/>
                </a:lnSpc>
              </a:pPr>
              <a:r>
                <a:rPr lang="nl-BE" sz="26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waardoor de ganache stabieler wordt en je ze makkelijker kan snijden.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175490" y="8611429"/>
            <a:ext cx="1132008" cy="1126931"/>
            <a:chOff x="0" y="0"/>
            <a:chExt cx="1509344" cy="1502575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509395" cy="1502537"/>
            </a:xfrm>
            <a:custGeom>
              <a:avLst/>
              <a:gdLst/>
              <a:ahLst/>
              <a:cxnLst/>
              <a:rect l="l" t="t" r="r" b="b"/>
              <a:pathLst>
                <a:path w="1509395" h="1502537">
                  <a:moveTo>
                    <a:pt x="0" y="0"/>
                  </a:moveTo>
                  <a:lnTo>
                    <a:pt x="1509395" y="0"/>
                  </a:lnTo>
                  <a:lnTo>
                    <a:pt x="1509395" y="1502537"/>
                  </a:lnTo>
                  <a:lnTo>
                    <a:pt x="0" y="15025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3" b="-2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</p:grpSp>
      <p:sp>
        <p:nvSpPr>
          <p:cNvPr id="22" name="Freeform 22"/>
          <p:cNvSpPr/>
          <p:nvPr/>
        </p:nvSpPr>
        <p:spPr>
          <a:xfrm rot="-5467508">
            <a:off x="13721385" y="-239406"/>
            <a:ext cx="4284395" cy="4857767"/>
          </a:xfrm>
          <a:custGeom>
            <a:avLst/>
            <a:gdLst/>
            <a:ahLst/>
            <a:cxnLst/>
            <a:rect l="l" t="t" r="r" b="b"/>
            <a:pathLst>
              <a:path w="4284395" h="4857767">
                <a:moveTo>
                  <a:pt x="0" y="0"/>
                </a:moveTo>
                <a:lnTo>
                  <a:pt x="4284395" y="0"/>
                </a:lnTo>
                <a:lnTo>
                  <a:pt x="4284395" y="4857768"/>
                </a:lnTo>
                <a:lnTo>
                  <a:pt x="0" y="485776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r="-45953" b="-14887"/>
            </a:stretch>
          </a:blipFill>
        </p:spPr>
        <p:txBody>
          <a:bodyPr/>
          <a:lstStyle/>
          <a:p>
            <a:endParaRPr lang="nl-BE" noProof="0" dirty="0"/>
          </a:p>
        </p:txBody>
      </p:sp>
      <p:sp>
        <p:nvSpPr>
          <p:cNvPr id="23" name="TextBox 23"/>
          <p:cNvSpPr txBox="1"/>
          <p:nvPr/>
        </p:nvSpPr>
        <p:spPr>
          <a:xfrm>
            <a:off x="5161067" y="7558026"/>
            <a:ext cx="9748013" cy="8993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628"/>
              </a:lnSpc>
            </a:pPr>
            <a:r>
              <a:rPr lang="nl-BE" sz="2699" b="1" noProof="0" dirty="0">
                <a:solidFill>
                  <a:srgbClr val="453434"/>
                </a:solidFill>
                <a:latin typeface="Telegraf Bold"/>
                <a:ea typeface="Telegraf Bold"/>
                <a:cs typeface="Telegraf Bold"/>
                <a:sym typeface="Telegraf Bold"/>
              </a:rPr>
              <a:t>Vet omhult de suikermoleculen en beïnvloedt zo het mondgevoel en het smeltgedrag van de ganache.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9180152" y="3975375"/>
            <a:ext cx="11729622" cy="1031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00"/>
              </a:lnSpc>
            </a:pPr>
            <a:r>
              <a:rPr lang="nl-BE" sz="5000" b="1" spc="-285" noProof="0" dirty="0">
                <a:solidFill>
                  <a:srgbClr val="453434"/>
                </a:solidFill>
                <a:latin typeface="Telegraf Bold"/>
                <a:ea typeface="Telegraf Bold"/>
                <a:cs typeface="Telegraf Bold"/>
                <a:sym typeface="Telegraf Bold"/>
              </a:rPr>
              <a:t>Hardere vetten</a:t>
            </a:r>
          </a:p>
          <a:p>
            <a:pPr marL="0" lvl="0" indent="0" algn="l">
              <a:lnSpc>
                <a:spcPts val="2699"/>
              </a:lnSpc>
            </a:pPr>
            <a:r>
              <a:rPr lang="nl-BE" sz="2699" b="1" spc="-153" noProof="0" dirty="0">
                <a:solidFill>
                  <a:srgbClr val="453434"/>
                </a:solidFill>
                <a:latin typeface="Telegraf Bold"/>
                <a:ea typeface="Telegraf Bold"/>
                <a:cs typeface="Telegraf Bold"/>
                <a:sym typeface="Telegraf Bold"/>
              </a:rPr>
              <a:t>cacaoboter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742474" y="3106446"/>
            <a:ext cx="15910560" cy="563361"/>
            <a:chOff x="0" y="0"/>
            <a:chExt cx="21214080" cy="751148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21214080" cy="751148"/>
            </a:xfrm>
            <a:custGeom>
              <a:avLst/>
              <a:gdLst/>
              <a:ahLst/>
              <a:cxnLst/>
              <a:rect l="l" t="t" r="r" b="b"/>
              <a:pathLst>
                <a:path w="21214080" h="751148">
                  <a:moveTo>
                    <a:pt x="0" y="0"/>
                  </a:moveTo>
                  <a:lnTo>
                    <a:pt x="21214080" y="0"/>
                  </a:lnTo>
                  <a:lnTo>
                    <a:pt x="21214080" y="751148"/>
                  </a:lnTo>
                  <a:lnTo>
                    <a:pt x="0" y="7511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19006" b="-681594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38100"/>
              <a:ext cx="21214080" cy="78924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239"/>
                </a:lnSpc>
              </a:pPr>
              <a:r>
                <a:rPr lang="nl-BE" sz="26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| Vetten spelen een bepalende rol in de structuur van ganache.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54380" y="617220"/>
            <a:ext cx="14401800" cy="480060"/>
            <a:chOff x="0" y="0"/>
            <a:chExt cx="19202400" cy="64008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202400" cy="640080"/>
            </a:xfrm>
            <a:custGeom>
              <a:avLst/>
              <a:gdLst/>
              <a:ahLst/>
              <a:cxnLst/>
              <a:rect l="l" t="t" r="r" b="b"/>
              <a:pathLst>
                <a:path w="19202400" h="640080">
                  <a:moveTo>
                    <a:pt x="0" y="0"/>
                  </a:moveTo>
                  <a:lnTo>
                    <a:pt x="19202400" y="0"/>
                  </a:lnTo>
                  <a:lnTo>
                    <a:pt x="1920240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534551" b="-534551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9202400" cy="67818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340"/>
                </a:lnSpc>
              </a:pPr>
              <a:r>
                <a:rPr lang="nl-BE" sz="1950" b="1" spc="180" noProof="0" dirty="0">
                  <a:solidFill>
                    <a:srgbClr val="C28927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DE WETENSCHAP ACHTER CHOCOLADE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44855" y="3449625"/>
            <a:ext cx="5299710" cy="4827387"/>
            <a:chOff x="0" y="0"/>
            <a:chExt cx="7066280" cy="643651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066280" cy="6436517"/>
            </a:xfrm>
            <a:custGeom>
              <a:avLst/>
              <a:gdLst/>
              <a:ahLst/>
              <a:cxnLst/>
              <a:rect l="l" t="t" r="r" b="b"/>
              <a:pathLst>
                <a:path w="7066280" h="6436517">
                  <a:moveTo>
                    <a:pt x="0" y="141521"/>
                  </a:moveTo>
                  <a:cubicBezTo>
                    <a:pt x="0" y="63366"/>
                    <a:pt x="82169" y="0"/>
                    <a:pt x="183515" y="0"/>
                  </a:cubicBezTo>
                  <a:lnTo>
                    <a:pt x="6882765" y="0"/>
                  </a:lnTo>
                  <a:cubicBezTo>
                    <a:pt x="6984111" y="0"/>
                    <a:pt x="7066280" y="63366"/>
                    <a:pt x="7066280" y="141521"/>
                  </a:cubicBezTo>
                  <a:lnTo>
                    <a:pt x="7066280" y="6294995"/>
                  </a:lnTo>
                  <a:cubicBezTo>
                    <a:pt x="7066280" y="6373150"/>
                    <a:pt x="6984111" y="6436517"/>
                    <a:pt x="6882765" y="6436517"/>
                  </a:cubicBezTo>
                  <a:lnTo>
                    <a:pt x="183515" y="6436517"/>
                  </a:lnTo>
                  <a:cubicBezTo>
                    <a:pt x="82169" y="6436517"/>
                    <a:pt x="0" y="6373150"/>
                    <a:pt x="0" y="6294995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E3D9C4"/>
              </a:solidFill>
              <a:prstDash val="solid"/>
              <a:miter/>
            </a:ln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097280" y="3065577"/>
            <a:ext cx="4594860" cy="768096"/>
            <a:chOff x="0" y="0"/>
            <a:chExt cx="6126480" cy="102412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126480" cy="1024128"/>
            </a:xfrm>
            <a:custGeom>
              <a:avLst/>
              <a:gdLst/>
              <a:ahLst/>
              <a:cxnLst/>
              <a:rect l="l" t="t" r="r" b="b"/>
              <a:pathLst>
                <a:path w="6126480" h="1024128">
                  <a:moveTo>
                    <a:pt x="0" y="512064"/>
                  </a:moveTo>
                  <a:cubicBezTo>
                    <a:pt x="0" y="229235"/>
                    <a:pt x="229235" y="0"/>
                    <a:pt x="512064" y="0"/>
                  </a:cubicBezTo>
                  <a:lnTo>
                    <a:pt x="5614416" y="0"/>
                  </a:lnTo>
                  <a:cubicBezTo>
                    <a:pt x="5897245" y="0"/>
                    <a:pt x="6126480" y="229235"/>
                    <a:pt x="6126480" y="512064"/>
                  </a:cubicBezTo>
                  <a:cubicBezTo>
                    <a:pt x="6126480" y="794893"/>
                    <a:pt x="5897245" y="1024128"/>
                    <a:pt x="5614416" y="1024128"/>
                  </a:cubicBezTo>
                  <a:lnTo>
                    <a:pt x="512064" y="1024128"/>
                  </a:lnTo>
                  <a:cubicBezTo>
                    <a:pt x="229235" y="1024128"/>
                    <a:pt x="0" y="794893"/>
                    <a:pt x="0" y="512064"/>
                  </a:cubicBezTo>
                  <a:close/>
                </a:path>
              </a:pathLst>
            </a:custGeom>
            <a:solidFill>
              <a:srgbClr val="C28927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97280" y="3065577"/>
            <a:ext cx="4594860" cy="768096"/>
            <a:chOff x="0" y="0"/>
            <a:chExt cx="6126480" cy="102412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126480" cy="1024128"/>
            </a:xfrm>
            <a:custGeom>
              <a:avLst/>
              <a:gdLst/>
              <a:ahLst/>
              <a:cxnLst/>
              <a:rect l="l" t="t" r="r" b="b"/>
              <a:pathLst>
                <a:path w="6126480" h="1024128">
                  <a:moveTo>
                    <a:pt x="0" y="0"/>
                  </a:moveTo>
                  <a:lnTo>
                    <a:pt x="6126480" y="0"/>
                  </a:lnTo>
                  <a:lnTo>
                    <a:pt x="6126480" y="1024128"/>
                  </a:lnTo>
                  <a:lnTo>
                    <a:pt x="0" y="102412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6562" b="-66562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6126480" cy="106222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599"/>
                </a:lnSpc>
              </a:pPr>
              <a:r>
                <a:rPr lang="nl-BE" sz="2999" b="1" noProof="0" dirty="0">
                  <a:solidFill>
                    <a:srgbClr val="FFFFF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Cacaoboter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138428" y="3704552"/>
            <a:ext cx="4526280" cy="4159494"/>
            <a:chOff x="0" y="0"/>
            <a:chExt cx="6035040" cy="5545992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035040" cy="5545993"/>
            </a:xfrm>
            <a:custGeom>
              <a:avLst/>
              <a:gdLst/>
              <a:ahLst/>
              <a:cxnLst/>
              <a:rect l="l" t="t" r="r" b="b"/>
              <a:pathLst>
                <a:path w="6035040" h="5545993">
                  <a:moveTo>
                    <a:pt x="0" y="0"/>
                  </a:moveTo>
                  <a:lnTo>
                    <a:pt x="6035040" y="0"/>
                  </a:lnTo>
                  <a:lnTo>
                    <a:pt x="6035040" y="5545993"/>
                  </a:lnTo>
                  <a:lnTo>
                    <a:pt x="0" y="5545993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99687" r="-99687" b="-26954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0"/>
              <a:ext cx="6035040" cy="55459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488631" lvl="1" indent="-244316" algn="l">
                <a:lnSpc>
                  <a:spcPts val="2807"/>
                </a:lnSpc>
                <a:buFont typeface="Arial"/>
                <a:buChar char="•"/>
              </a:pPr>
              <a:r>
                <a:rPr lang="nl-BE" sz="26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Een natuurlijk </a:t>
              </a:r>
              <a:r>
                <a:rPr lang="nl-BE" sz="2699" b="1" noProof="0" dirty="0">
                  <a:solidFill>
                    <a:srgbClr val="C28927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hard vet </a:t>
              </a:r>
              <a:r>
                <a:rPr lang="nl-BE" sz="2699" noProof="0" dirty="0">
                  <a:solidFill>
                    <a:srgbClr val="453434"/>
                  </a:solidFill>
                  <a:latin typeface="Telegraf"/>
                  <a:sym typeface="Telegraf Bold"/>
                </a:rPr>
                <a:t>gewonnen uit </a:t>
              </a:r>
              <a:r>
                <a:rPr lang="nl-BE" sz="26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cacaobonen.</a:t>
              </a:r>
            </a:p>
            <a:p>
              <a:pPr algn="l">
                <a:lnSpc>
                  <a:spcPts val="1349"/>
                </a:lnSpc>
              </a:pPr>
              <a:endParaRPr lang="nl-BE" sz="2699" noProof="0" dirty="0">
                <a:solidFill>
                  <a:srgbClr val="453434"/>
                </a:solidFill>
                <a:latin typeface="Telegraf"/>
                <a:ea typeface="Telegraf"/>
                <a:cs typeface="Telegraf"/>
                <a:sym typeface="Telegraf"/>
              </a:endParaRPr>
            </a:p>
            <a:p>
              <a:pPr marL="488631" lvl="1" indent="-244316" algn="l">
                <a:lnSpc>
                  <a:spcPts val="2807"/>
                </a:lnSpc>
                <a:buFont typeface="Arial"/>
                <a:buChar char="•"/>
              </a:pPr>
              <a:r>
                <a:rPr lang="nl-BE" sz="26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Smeltpunt: </a:t>
              </a:r>
              <a:r>
                <a:rPr lang="nl-BE" sz="2699" b="1" noProof="0" dirty="0">
                  <a:solidFill>
                    <a:srgbClr val="C28927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~35 °C</a:t>
              </a:r>
              <a:r>
                <a:rPr lang="nl-BE" sz="26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.</a:t>
              </a:r>
            </a:p>
            <a:p>
              <a:pPr algn="l">
                <a:lnSpc>
                  <a:spcPts val="1349"/>
                </a:lnSpc>
              </a:pPr>
              <a:endParaRPr lang="nl-BE" sz="2699" noProof="0" dirty="0">
                <a:solidFill>
                  <a:srgbClr val="453434"/>
                </a:solidFill>
                <a:latin typeface="Telegraf"/>
                <a:ea typeface="Telegraf"/>
                <a:cs typeface="Telegraf"/>
                <a:sym typeface="Telegraf"/>
              </a:endParaRPr>
            </a:p>
            <a:p>
              <a:pPr marL="488631" lvl="1" indent="-244316" algn="l">
                <a:lnSpc>
                  <a:spcPts val="2807"/>
                </a:lnSpc>
                <a:buFont typeface="Arial"/>
                <a:buChar char="•"/>
              </a:pPr>
              <a:r>
                <a:rPr lang="nl-BE" sz="26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Moet je correct </a:t>
              </a:r>
              <a:r>
                <a:rPr lang="nl-BE" sz="2699" b="1" noProof="0" dirty="0">
                  <a:solidFill>
                    <a:srgbClr val="C28927"/>
                  </a:solidFill>
                  <a:latin typeface="Telegraf Bold"/>
                  <a:sym typeface="Telegraf"/>
                </a:rPr>
                <a:t>voorkristalliseren</a:t>
              </a:r>
              <a:r>
                <a:rPr lang="nl-BE" sz="26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 om een stabiele structuur te verkrijgen.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368415" y="3449625"/>
            <a:ext cx="5299710" cy="4827387"/>
            <a:chOff x="0" y="0"/>
            <a:chExt cx="7066280" cy="6436516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7066280" cy="6436517"/>
            </a:xfrm>
            <a:custGeom>
              <a:avLst/>
              <a:gdLst/>
              <a:ahLst/>
              <a:cxnLst/>
              <a:rect l="l" t="t" r="r" b="b"/>
              <a:pathLst>
                <a:path w="7066280" h="6436517">
                  <a:moveTo>
                    <a:pt x="0" y="141521"/>
                  </a:moveTo>
                  <a:cubicBezTo>
                    <a:pt x="0" y="63366"/>
                    <a:pt x="82169" y="0"/>
                    <a:pt x="183515" y="0"/>
                  </a:cubicBezTo>
                  <a:lnTo>
                    <a:pt x="6882765" y="0"/>
                  </a:lnTo>
                  <a:cubicBezTo>
                    <a:pt x="6984111" y="0"/>
                    <a:pt x="7066280" y="63366"/>
                    <a:pt x="7066280" y="141521"/>
                  </a:cubicBezTo>
                  <a:lnTo>
                    <a:pt x="7066280" y="6294995"/>
                  </a:lnTo>
                  <a:cubicBezTo>
                    <a:pt x="7066280" y="6373150"/>
                    <a:pt x="6984111" y="6436517"/>
                    <a:pt x="6882765" y="6436517"/>
                  </a:cubicBezTo>
                  <a:lnTo>
                    <a:pt x="183515" y="6436517"/>
                  </a:lnTo>
                  <a:cubicBezTo>
                    <a:pt x="82169" y="6436517"/>
                    <a:pt x="0" y="6373150"/>
                    <a:pt x="0" y="6294995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E3D9C4"/>
              </a:solidFill>
              <a:prstDash val="solid"/>
              <a:miter/>
            </a:ln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720840" y="3065577"/>
            <a:ext cx="4594860" cy="768096"/>
            <a:chOff x="0" y="0"/>
            <a:chExt cx="6126480" cy="1024128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6126480" cy="1024128"/>
            </a:xfrm>
            <a:custGeom>
              <a:avLst/>
              <a:gdLst/>
              <a:ahLst/>
              <a:cxnLst/>
              <a:rect l="l" t="t" r="r" b="b"/>
              <a:pathLst>
                <a:path w="6126480" h="1024128">
                  <a:moveTo>
                    <a:pt x="0" y="512064"/>
                  </a:moveTo>
                  <a:cubicBezTo>
                    <a:pt x="0" y="229235"/>
                    <a:pt x="229235" y="0"/>
                    <a:pt x="512064" y="0"/>
                  </a:cubicBezTo>
                  <a:lnTo>
                    <a:pt x="5614416" y="0"/>
                  </a:lnTo>
                  <a:cubicBezTo>
                    <a:pt x="5897245" y="0"/>
                    <a:pt x="6126480" y="229235"/>
                    <a:pt x="6126480" y="512064"/>
                  </a:cubicBezTo>
                  <a:cubicBezTo>
                    <a:pt x="6126480" y="794893"/>
                    <a:pt x="5897245" y="1024128"/>
                    <a:pt x="5614416" y="1024128"/>
                  </a:cubicBezTo>
                  <a:lnTo>
                    <a:pt x="512064" y="1024128"/>
                  </a:lnTo>
                  <a:cubicBezTo>
                    <a:pt x="229235" y="1024128"/>
                    <a:pt x="0" y="794893"/>
                    <a:pt x="0" y="512064"/>
                  </a:cubicBezTo>
                  <a:close/>
                </a:path>
              </a:pathLst>
            </a:custGeom>
            <a:solidFill>
              <a:srgbClr val="BA3A2C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6720840" y="3065577"/>
            <a:ext cx="4594860" cy="768096"/>
            <a:chOff x="0" y="0"/>
            <a:chExt cx="6126480" cy="1024128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6126480" cy="1024128"/>
            </a:xfrm>
            <a:custGeom>
              <a:avLst/>
              <a:gdLst/>
              <a:ahLst/>
              <a:cxnLst/>
              <a:rect l="l" t="t" r="r" b="b"/>
              <a:pathLst>
                <a:path w="6126480" h="1024128">
                  <a:moveTo>
                    <a:pt x="0" y="0"/>
                  </a:moveTo>
                  <a:lnTo>
                    <a:pt x="6126480" y="0"/>
                  </a:lnTo>
                  <a:lnTo>
                    <a:pt x="6126480" y="1024128"/>
                  </a:lnTo>
                  <a:lnTo>
                    <a:pt x="0" y="102412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6562" b="-66562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38100"/>
              <a:ext cx="6126480" cy="106222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599"/>
                </a:lnSpc>
              </a:pPr>
              <a:r>
                <a:rPr lang="nl-BE" sz="2999" b="1" noProof="0" dirty="0">
                  <a:solidFill>
                    <a:srgbClr val="FFFFF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Boter (82% vet)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6720840" y="4202713"/>
            <a:ext cx="4526280" cy="3752697"/>
            <a:chOff x="0" y="0"/>
            <a:chExt cx="6035040" cy="5003596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6035040" cy="5003597"/>
            </a:xfrm>
            <a:custGeom>
              <a:avLst/>
              <a:gdLst/>
              <a:ahLst/>
              <a:cxnLst/>
              <a:rect l="l" t="t" r="r" b="b"/>
              <a:pathLst>
                <a:path w="6035040" h="5003597">
                  <a:moveTo>
                    <a:pt x="0" y="0"/>
                  </a:moveTo>
                  <a:lnTo>
                    <a:pt x="6035040" y="0"/>
                  </a:lnTo>
                  <a:lnTo>
                    <a:pt x="6035040" y="5003597"/>
                  </a:lnTo>
                  <a:lnTo>
                    <a:pt x="0" y="5003597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99687" r="-99687" b="-40716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38100"/>
              <a:ext cx="6035040" cy="504169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488631" lvl="1" indent="-244316" algn="l">
                <a:lnSpc>
                  <a:spcPts val="3239"/>
                </a:lnSpc>
                <a:buFont typeface="Arial"/>
                <a:buChar char="•"/>
              </a:pPr>
              <a:r>
                <a:rPr lang="nl-BE" sz="26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Een halfvast vet met een complex smeltprofiel.</a:t>
              </a:r>
            </a:p>
            <a:p>
              <a:pPr algn="l">
                <a:lnSpc>
                  <a:spcPts val="1349"/>
                </a:lnSpc>
              </a:pPr>
              <a:endParaRPr lang="nl-BE" sz="2699" noProof="0" dirty="0">
                <a:solidFill>
                  <a:srgbClr val="453434"/>
                </a:solidFill>
                <a:latin typeface="Telegraf"/>
                <a:ea typeface="Telegraf"/>
                <a:cs typeface="Telegraf"/>
                <a:sym typeface="Telegraf"/>
              </a:endParaRPr>
            </a:p>
            <a:p>
              <a:pPr marL="488631" lvl="1" indent="-244316" algn="l">
                <a:lnSpc>
                  <a:spcPts val="3239"/>
                </a:lnSpc>
                <a:buFont typeface="Arial"/>
                <a:buChar char="•"/>
              </a:pPr>
              <a:r>
                <a:rPr lang="nl-BE" sz="26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Smeltbereik </a:t>
              </a:r>
              <a:r>
                <a:rPr lang="nl-BE" sz="2699" b="1" noProof="0" dirty="0">
                  <a:solidFill>
                    <a:srgbClr val="A6220A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~28–35 °C</a:t>
              </a:r>
              <a:r>
                <a:rPr lang="nl-BE" sz="26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, volledig gesmolten bij </a:t>
              </a:r>
              <a:r>
                <a:rPr lang="nl-BE" sz="2699" b="1" noProof="0" dirty="0">
                  <a:solidFill>
                    <a:srgbClr val="BA3A2C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~35–37 °C</a:t>
              </a:r>
              <a:r>
                <a:rPr lang="nl-BE" sz="26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.</a:t>
              </a:r>
            </a:p>
            <a:p>
              <a:pPr algn="l">
                <a:lnSpc>
                  <a:spcPts val="1349"/>
                </a:lnSpc>
              </a:pPr>
              <a:endParaRPr lang="nl-BE" sz="2699" noProof="0" dirty="0">
                <a:solidFill>
                  <a:srgbClr val="453434"/>
                </a:solidFill>
                <a:latin typeface="Telegraf"/>
                <a:ea typeface="Telegraf"/>
                <a:cs typeface="Telegraf"/>
                <a:sym typeface="Telegraf"/>
              </a:endParaRPr>
            </a:p>
            <a:p>
              <a:pPr marL="488631" lvl="1" indent="-244316" algn="l">
                <a:lnSpc>
                  <a:spcPts val="3239"/>
                </a:lnSpc>
                <a:buFont typeface="Arial"/>
                <a:buChar char="•"/>
              </a:pPr>
              <a:r>
                <a:rPr lang="nl-BE" sz="26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Het melkvet zorgt voor een zacht, romig mondgevoel.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1991975" y="3449625"/>
            <a:ext cx="5299710" cy="4827387"/>
            <a:chOff x="0" y="0"/>
            <a:chExt cx="7066280" cy="6436516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7066280" cy="6436517"/>
            </a:xfrm>
            <a:custGeom>
              <a:avLst/>
              <a:gdLst/>
              <a:ahLst/>
              <a:cxnLst/>
              <a:rect l="l" t="t" r="r" b="b"/>
              <a:pathLst>
                <a:path w="7066280" h="6436517">
                  <a:moveTo>
                    <a:pt x="0" y="141521"/>
                  </a:moveTo>
                  <a:cubicBezTo>
                    <a:pt x="0" y="63366"/>
                    <a:pt x="82169" y="0"/>
                    <a:pt x="183515" y="0"/>
                  </a:cubicBezTo>
                  <a:lnTo>
                    <a:pt x="6882765" y="0"/>
                  </a:lnTo>
                  <a:cubicBezTo>
                    <a:pt x="6984111" y="0"/>
                    <a:pt x="7066280" y="63366"/>
                    <a:pt x="7066280" y="141521"/>
                  </a:cubicBezTo>
                  <a:lnTo>
                    <a:pt x="7066280" y="6294995"/>
                  </a:lnTo>
                  <a:cubicBezTo>
                    <a:pt x="7066280" y="6373150"/>
                    <a:pt x="6984111" y="6436517"/>
                    <a:pt x="6882765" y="6436517"/>
                  </a:cubicBezTo>
                  <a:lnTo>
                    <a:pt x="183515" y="6436517"/>
                  </a:lnTo>
                  <a:cubicBezTo>
                    <a:pt x="82169" y="6436517"/>
                    <a:pt x="0" y="6373150"/>
                    <a:pt x="0" y="6294995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E3D9C4"/>
              </a:solidFill>
              <a:prstDash val="solid"/>
              <a:miter/>
            </a:ln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2344400" y="3065577"/>
            <a:ext cx="4594860" cy="768096"/>
            <a:chOff x="0" y="0"/>
            <a:chExt cx="6126480" cy="1024128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6126480" cy="1024128"/>
            </a:xfrm>
            <a:custGeom>
              <a:avLst/>
              <a:gdLst/>
              <a:ahLst/>
              <a:cxnLst/>
              <a:rect l="l" t="t" r="r" b="b"/>
              <a:pathLst>
                <a:path w="6126480" h="1024128">
                  <a:moveTo>
                    <a:pt x="0" y="512064"/>
                  </a:moveTo>
                  <a:cubicBezTo>
                    <a:pt x="0" y="229235"/>
                    <a:pt x="229235" y="0"/>
                    <a:pt x="512064" y="0"/>
                  </a:cubicBezTo>
                  <a:lnTo>
                    <a:pt x="5614416" y="0"/>
                  </a:lnTo>
                  <a:cubicBezTo>
                    <a:pt x="5897245" y="0"/>
                    <a:pt x="6126480" y="229235"/>
                    <a:pt x="6126480" y="512064"/>
                  </a:cubicBezTo>
                  <a:cubicBezTo>
                    <a:pt x="6126480" y="794893"/>
                    <a:pt x="5897245" y="1024128"/>
                    <a:pt x="5614416" y="1024128"/>
                  </a:cubicBezTo>
                  <a:lnTo>
                    <a:pt x="512064" y="1024128"/>
                  </a:lnTo>
                  <a:cubicBezTo>
                    <a:pt x="229235" y="1024128"/>
                    <a:pt x="0" y="794893"/>
                    <a:pt x="0" y="512064"/>
                  </a:cubicBezTo>
                  <a:close/>
                </a:path>
              </a:pathLst>
            </a:custGeom>
            <a:solidFill>
              <a:srgbClr val="235B6C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1887200" y="3037002"/>
            <a:ext cx="4953000" cy="796671"/>
            <a:chOff x="1328128" y="-38100"/>
            <a:chExt cx="6604000" cy="1062228"/>
          </a:xfrm>
        </p:grpSpPr>
        <p:sp>
          <p:nvSpPr>
            <p:cNvPr id="30" name="Freeform 30"/>
            <p:cNvSpPr/>
            <p:nvPr/>
          </p:nvSpPr>
          <p:spPr>
            <a:xfrm>
              <a:off x="1805648" y="0"/>
              <a:ext cx="6126480" cy="1024128"/>
            </a:xfrm>
            <a:custGeom>
              <a:avLst/>
              <a:gdLst/>
              <a:ahLst/>
              <a:cxnLst/>
              <a:rect l="l" t="t" r="r" b="b"/>
              <a:pathLst>
                <a:path w="6126480" h="1024128">
                  <a:moveTo>
                    <a:pt x="0" y="0"/>
                  </a:moveTo>
                  <a:lnTo>
                    <a:pt x="6126480" y="0"/>
                  </a:lnTo>
                  <a:lnTo>
                    <a:pt x="6126480" y="1024128"/>
                  </a:lnTo>
                  <a:lnTo>
                    <a:pt x="0" y="102412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6562" b="-66562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1328128" y="-38100"/>
              <a:ext cx="6126480" cy="106222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599"/>
                </a:lnSpc>
              </a:pPr>
              <a:r>
                <a:rPr lang="nl-BE" sz="2999" b="1" noProof="0" dirty="0">
                  <a:solidFill>
                    <a:srgbClr val="FFFFF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Watervrij melkvet 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2412980" y="4269388"/>
            <a:ext cx="4526280" cy="3752697"/>
            <a:chOff x="0" y="0"/>
            <a:chExt cx="6035040" cy="5003596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6035040" cy="5003597"/>
            </a:xfrm>
            <a:custGeom>
              <a:avLst/>
              <a:gdLst/>
              <a:ahLst/>
              <a:cxnLst/>
              <a:rect l="l" t="t" r="r" b="b"/>
              <a:pathLst>
                <a:path w="6035040" h="5003597">
                  <a:moveTo>
                    <a:pt x="0" y="0"/>
                  </a:moveTo>
                  <a:lnTo>
                    <a:pt x="6035040" y="0"/>
                  </a:lnTo>
                  <a:lnTo>
                    <a:pt x="6035040" y="5003597"/>
                  </a:lnTo>
                  <a:lnTo>
                    <a:pt x="0" y="5003597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99687" r="-99687" b="-40716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38100"/>
              <a:ext cx="6035040" cy="504169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488631" lvl="1" indent="-244316" algn="l">
                <a:lnSpc>
                  <a:spcPts val="3239"/>
                </a:lnSpc>
                <a:buFont typeface="Arial"/>
                <a:buChar char="•"/>
              </a:pPr>
              <a:r>
                <a:rPr lang="nl-BE" sz="26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Geconcentreerd melkvet </a:t>
              </a:r>
              <a:r>
                <a:rPr lang="nl-BE" sz="2699" b="1" noProof="0" dirty="0">
                  <a:solidFill>
                    <a:srgbClr val="235B6C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dat vrijwel geen water bevat</a:t>
              </a:r>
              <a:r>
                <a:rPr lang="nl-BE" sz="26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.</a:t>
              </a:r>
            </a:p>
            <a:p>
              <a:pPr algn="l">
                <a:lnSpc>
                  <a:spcPts val="1349"/>
                </a:lnSpc>
              </a:pPr>
              <a:endParaRPr lang="nl-BE" sz="2699" noProof="0" dirty="0">
                <a:solidFill>
                  <a:srgbClr val="453434"/>
                </a:solidFill>
                <a:latin typeface="Telegraf"/>
                <a:ea typeface="Telegraf"/>
                <a:cs typeface="Telegraf"/>
                <a:sym typeface="Telegraf"/>
              </a:endParaRPr>
            </a:p>
            <a:p>
              <a:pPr marL="582928" lvl="1" indent="-291464" algn="l">
                <a:lnSpc>
                  <a:spcPts val="3239"/>
                </a:lnSpc>
                <a:buFont typeface="Arial"/>
                <a:buChar char="•"/>
              </a:pPr>
              <a:r>
                <a:rPr lang="nl-BE" sz="26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Smeltpunt </a:t>
              </a:r>
              <a:r>
                <a:rPr lang="nl-BE" sz="2699" b="1" noProof="0" dirty="0">
                  <a:solidFill>
                    <a:srgbClr val="235B6C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~17 °C </a:t>
              </a:r>
              <a:r>
                <a:rPr lang="nl-BE" sz="26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tot</a:t>
              </a:r>
              <a:r>
                <a:rPr lang="nl-BE" sz="2699" b="1" noProof="0" dirty="0">
                  <a:solidFill>
                    <a:srgbClr val="235B6C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 32 °C</a:t>
              </a:r>
              <a:r>
                <a:rPr lang="nl-BE" sz="26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.</a:t>
              </a:r>
            </a:p>
            <a:p>
              <a:pPr algn="l">
                <a:lnSpc>
                  <a:spcPts val="1349"/>
                </a:lnSpc>
              </a:pPr>
              <a:endParaRPr lang="nl-BE" sz="2699" noProof="0" dirty="0">
                <a:solidFill>
                  <a:srgbClr val="453434"/>
                </a:solidFill>
                <a:latin typeface="Telegraf"/>
                <a:ea typeface="Telegraf"/>
                <a:cs typeface="Telegraf"/>
                <a:sym typeface="Telegraf"/>
              </a:endParaRPr>
            </a:p>
            <a:p>
              <a:pPr marL="488631" lvl="1" indent="-244316" algn="l">
                <a:lnSpc>
                  <a:spcPts val="3239"/>
                </a:lnSpc>
                <a:buFont typeface="Arial"/>
                <a:buChar char="•"/>
              </a:pPr>
              <a:r>
                <a:rPr lang="nl-BE" sz="26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Vloeibaar tot vast bij kamertemperatuur, afhankelijk van de fractionering.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7327423" y="9601200"/>
            <a:ext cx="685800" cy="411480"/>
            <a:chOff x="0" y="0"/>
            <a:chExt cx="914400" cy="548640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914400" cy="548640"/>
            </a:xfrm>
            <a:custGeom>
              <a:avLst/>
              <a:gdLst/>
              <a:ahLst/>
              <a:cxnLst/>
              <a:rect l="l" t="t" r="r" b="b"/>
              <a:pathLst>
                <a:path w="914400" h="548640">
                  <a:moveTo>
                    <a:pt x="0" y="0"/>
                  </a:moveTo>
                  <a:lnTo>
                    <a:pt x="914400" y="0"/>
                  </a:lnTo>
                  <a:lnTo>
                    <a:pt x="914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26982" r="-26982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0" y="-19050"/>
              <a:ext cx="914400" cy="5676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980"/>
                </a:lnSpc>
              </a:pPr>
              <a:r>
                <a:rPr lang="nl-BE" sz="1650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7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744854" y="826656"/>
            <a:ext cx="5299709" cy="1885852"/>
            <a:chOff x="-1" y="0"/>
            <a:chExt cx="7066279" cy="2514469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5912291" cy="2514469"/>
            </a:xfrm>
            <a:custGeom>
              <a:avLst/>
              <a:gdLst/>
              <a:ahLst/>
              <a:cxnLst/>
              <a:rect l="l" t="t" r="r" b="b"/>
              <a:pathLst>
                <a:path w="5912291" h="2514469">
                  <a:moveTo>
                    <a:pt x="0" y="0"/>
                  </a:moveTo>
                  <a:lnTo>
                    <a:pt x="5912291" y="0"/>
                  </a:lnTo>
                  <a:lnTo>
                    <a:pt x="5912291" y="2514469"/>
                  </a:lnTo>
                  <a:lnTo>
                    <a:pt x="0" y="2514469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39737" r="-252626" b="-83376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-1" y="95251"/>
              <a:ext cx="7066279" cy="241921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336"/>
                </a:lnSpc>
              </a:pPr>
              <a:r>
                <a:rPr lang="nl-BE" sz="5800" b="1" spc="-330" noProof="0" dirty="0">
                  <a:solidFill>
                    <a:srgbClr val="453434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Ingrediënten: </a:t>
              </a:r>
            </a:p>
            <a:p>
              <a:pPr algn="l">
                <a:lnSpc>
                  <a:spcPts val="5336"/>
                </a:lnSpc>
              </a:pPr>
              <a:r>
                <a:rPr lang="nl-BE" sz="5800" b="1" spc="-330" noProof="0" dirty="0">
                  <a:solidFill>
                    <a:srgbClr val="C28927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Vetten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1175490" y="8611429"/>
            <a:ext cx="1132008" cy="1126931"/>
            <a:chOff x="0" y="0"/>
            <a:chExt cx="1509344" cy="1502575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509395" cy="1502537"/>
            </a:xfrm>
            <a:custGeom>
              <a:avLst/>
              <a:gdLst/>
              <a:ahLst/>
              <a:cxnLst/>
              <a:rect l="l" t="t" r="r" b="b"/>
              <a:pathLst>
                <a:path w="1509395" h="1502537">
                  <a:moveTo>
                    <a:pt x="0" y="0"/>
                  </a:moveTo>
                  <a:lnTo>
                    <a:pt x="1509395" y="0"/>
                  </a:lnTo>
                  <a:lnTo>
                    <a:pt x="1509395" y="1502537"/>
                  </a:lnTo>
                  <a:lnTo>
                    <a:pt x="0" y="15025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3" b="-2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14673176" y="3276052"/>
            <a:ext cx="3538624" cy="3471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760"/>
              </a:lnSpc>
              <a:spcBef>
                <a:spcPct val="0"/>
              </a:spcBef>
            </a:pPr>
            <a:r>
              <a:rPr lang="nl-BE" sz="2300" b="1" noProof="0" dirty="0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(AMF)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42474" y="3697911"/>
            <a:ext cx="17164526" cy="2228697"/>
            <a:chOff x="0" y="-38100"/>
            <a:chExt cx="22886035" cy="297159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214080" cy="2933496"/>
            </a:xfrm>
            <a:custGeom>
              <a:avLst/>
              <a:gdLst/>
              <a:ahLst/>
              <a:cxnLst/>
              <a:rect l="l" t="t" r="r" b="b"/>
              <a:pathLst>
                <a:path w="21214080" h="2933496">
                  <a:moveTo>
                    <a:pt x="0" y="0"/>
                  </a:moveTo>
                  <a:lnTo>
                    <a:pt x="21214080" y="0"/>
                  </a:lnTo>
                  <a:lnTo>
                    <a:pt x="21214080" y="2933496"/>
                  </a:lnTo>
                  <a:lnTo>
                    <a:pt x="0" y="293349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81684" b="-100134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886035" cy="297159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239"/>
                </a:lnSpc>
              </a:pPr>
              <a:r>
                <a:rPr lang="nl-BE" sz="26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| Doorgaans </a:t>
              </a:r>
              <a:r>
                <a:rPr lang="nl-BE" sz="2699" b="1" noProof="0" dirty="0">
                  <a:solidFill>
                    <a:srgbClr val="BA3A2C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vloeibaar </a:t>
              </a:r>
              <a:r>
                <a:rPr lang="nl-BE" sz="26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bij kamertemperatuur door het hoge gehalte aan </a:t>
              </a:r>
              <a:r>
                <a:rPr lang="nl-BE" sz="2699" b="1" noProof="0" dirty="0">
                  <a:solidFill>
                    <a:srgbClr val="BA3A2C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onverzadigde vetzuren</a:t>
              </a:r>
              <a:r>
                <a:rPr lang="nl-BE" sz="26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.</a:t>
              </a:r>
            </a:p>
            <a:p>
              <a:pPr algn="l">
                <a:lnSpc>
                  <a:spcPts val="3239"/>
                </a:lnSpc>
              </a:pPr>
              <a:endParaRPr lang="nl-BE" sz="2699" noProof="0" dirty="0">
                <a:solidFill>
                  <a:srgbClr val="453434"/>
                </a:solidFill>
                <a:latin typeface="Telegraf"/>
                <a:ea typeface="Telegraf"/>
                <a:cs typeface="Telegraf"/>
                <a:sym typeface="Telegraf"/>
              </a:endParaRPr>
            </a:p>
            <a:p>
              <a:pPr algn="l">
                <a:lnSpc>
                  <a:spcPts val="3239"/>
                </a:lnSpc>
              </a:pPr>
              <a:r>
                <a:rPr lang="nl-BE" sz="26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| Het smeltgedrag hangt af van het type olie en de vetzuursamenstelling.</a:t>
              </a:r>
            </a:p>
            <a:p>
              <a:pPr algn="l">
                <a:lnSpc>
                  <a:spcPts val="3239"/>
                </a:lnSpc>
              </a:pPr>
              <a:endParaRPr lang="nl-BE" sz="2699" noProof="0" dirty="0">
                <a:solidFill>
                  <a:srgbClr val="453434"/>
                </a:solidFill>
                <a:latin typeface="Telegraf"/>
                <a:ea typeface="Telegraf"/>
                <a:cs typeface="Telegraf"/>
                <a:sym typeface="Telegraf"/>
              </a:endParaRPr>
            </a:p>
            <a:p>
              <a:pPr algn="l">
                <a:lnSpc>
                  <a:spcPts val="3239"/>
                </a:lnSpc>
              </a:pPr>
              <a:r>
                <a:rPr lang="nl-BE" sz="26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| Meestal </a:t>
              </a:r>
              <a:r>
                <a:rPr lang="nl-BE" sz="2699" b="1" noProof="0" dirty="0">
                  <a:solidFill>
                    <a:srgbClr val="BA3A2C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een laag smeltpunt</a:t>
              </a:r>
              <a:r>
                <a:rPr lang="nl-BE" sz="26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, vaak onder kamertemperatuur (meestal </a:t>
              </a:r>
              <a:r>
                <a:rPr lang="nl-BE" sz="2699" b="1" noProof="0" dirty="0">
                  <a:solidFill>
                    <a:srgbClr val="BA3A2C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onder 10 °C</a:t>
              </a:r>
              <a:r>
                <a:rPr lang="nl-BE" sz="26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).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7327423" y="9601200"/>
            <a:ext cx="685800" cy="411480"/>
            <a:chOff x="0" y="0"/>
            <a:chExt cx="914400" cy="54864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914400" cy="548640"/>
            </a:xfrm>
            <a:custGeom>
              <a:avLst/>
              <a:gdLst/>
              <a:ahLst/>
              <a:cxnLst/>
              <a:rect l="l" t="t" r="r" b="b"/>
              <a:pathLst>
                <a:path w="914400" h="548640">
                  <a:moveTo>
                    <a:pt x="0" y="0"/>
                  </a:moveTo>
                  <a:lnTo>
                    <a:pt x="914400" y="0"/>
                  </a:lnTo>
                  <a:lnTo>
                    <a:pt x="914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26982" r="-26982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914400" cy="5676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980"/>
                </a:lnSpc>
              </a:pPr>
              <a:r>
                <a:rPr lang="nl-BE" sz="1650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8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54380" y="617220"/>
            <a:ext cx="14401800" cy="480060"/>
            <a:chOff x="0" y="0"/>
            <a:chExt cx="19202400" cy="64008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9202400" cy="640080"/>
            </a:xfrm>
            <a:custGeom>
              <a:avLst/>
              <a:gdLst/>
              <a:ahLst/>
              <a:cxnLst/>
              <a:rect l="l" t="t" r="r" b="b"/>
              <a:pathLst>
                <a:path w="19202400" h="640080">
                  <a:moveTo>
                    <a:pt x="0" y="0"/>
                  </a:moveTo>
                  <a:lnTo>
                    <a:pt x="19202400" y="0"/>
                  </a:lnTo>
                  <a:lnTo>
                    <a:pt x="1920240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534551" b="-534551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9202400" cy="67818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340"/>
                </a:lnSpc>
              </a:pPr>
              <a:r>
                <a:rPr lang="nl-BE" sz="1950" b="1" spc="180" noProof="0" dirty="0">
                  <a:solidFill>
                    <a:srgbClr val="C28927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DE WETENSCHAP ACHTER CHOCOLADE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44855" y="826656"/>
            <a:ext cx="5200654" cy="1885852"/>
            <a:chOff x="0" y="0"/>
            <a:chExt cx="6934205" cy="251446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934205" cy="2514469"/>
            </a:xfrm>
            <a:custGeom>
              <a:avLst/>
              <a:gdLst/>
              <a:ahLst/>
              <a:cxnLst/>
              <a:rect l="l" t="t" r="r" b="b"/>
              <a:pathLst>
                <a:path w="6934205" h="2514469">
                  <a:moveTo>
                    <a:pt x="0" y="0"/>
                  </a:moveTo>
                  <a:lnTo>
                    <a:pt x="6934205" y="0"/>
                  </a:lnTo>
                  <a:lnTo>
                    <a:pt x="6934205" y="2514469"/>
                  </a:lnTo>
                  <a:lnTo>
                    <a:pt x="0" y="2514469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39737" r="-200659" b="-83376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95250"/>
              <a:ext cx="6934205" cy="241921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336"/>
                </a:lnSpc>
              </a:pPr>
              <a:r>
                <a:rPr lang="nl-BE" sz="5800" b="1" spc="-330" noProof="0" dirty="0">
                  <a:solidFill>
                    <a:srgbClr val="453434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Ingrediënten: </a:t>
              </a:r>
            </a:p>
            <a:p>
              <a:pPr algn="l">
                <a:lnSpc>
                  <a:spcPts val="5336"/>
                </a:lnSpc>
              </a:pPr>
              <a:r>
                <a:rPr lang="nl-BE" sz="5800" b="1" spc="-330" noProof="0" dirty="0">
                  <a:solidFill>
                    <a:srgbClr val="C28927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Vetten_OLIE</a:t>
              </a:r>
            </a:p>
          </p:txBody>
        </p:sp>
      </p:grpSp>
      <p:sp>
        <p:nvSpPr>
          <p:cNvPr id="14" name="Freeform 14"/>
          <p:cNvSpPr/>
          <p:nvPr/>
        </p:nvSpPr>
        <p:spPr>
          <a:xfrm rot="-517061">
            <a:off x="10277899" y="978626"/>
            <a:ext cx="7315200" cy="1581912"/>
          </a:xfrm>
          <a:custGeom>
            <a:avLst/>
            <a:gdLst/>
            <a:ahLst/>
            <a:cxnLst/>
            <a:rect l="l" t="t" r="r" b="b"/>
            <a:pathLst>
              <a:path w="7315200" h="1581912">
                <a:moveTo>
                  <a:pt x="0" y="0"/>
                </a:moveTo>
                <a:lnTo>
                  <a:pt x="7315200" y="0"/>
                </a:lnTo>
                <a:lnTo>
                  <a:pt x="7315200" y="1581912"/>
                </a:lnTo>
                <a:lnTo>
                  <a:pt x="0" y="158191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 noProof="0" dirty="0"/>
          </a:p>
        </p:txBody>
      </p:sp>
      <p:sp>
        <p:nvSpPr>
          <p:cNvPr id="15" name="Freeform 15"/>
          <p:cNvSpPr/>
          <p:nvPr/>
        </p:nvSpPr>
        <p:spPr>
          <a:xfrm rot="-1138723">
            <a:off x="3587070" y="6766379"/>
            <a:ext cx="1519486" cy="1741531"/>
          </a:xfrm>
          <a:custGeom>
            <a:avLst/>
            <a:gdLst/>
            <a:ahLst/>
            <a:cxnLst/>
            <a:rect l="l" t="t" r="r" b="b"/>
            <a:pathLst>
              <a:path w="1519486" h="1741531">
                <a:moveTo>
                  <a:pt x="0" y="0"/>
                </a:moveTo>
                <a:lnTo>
                  <a:pt x="1519486" y="0"/>
                </a:lnTo>
                <a:lnTo>
                  <a:pt x="1519486" y="1741532"/>
                </a:lnTo>
                <a:lnTo>
                  <a:pt x="0" y="174153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 noProof="0" dirty="0"/>
          </a:p>
        </p:txBody>
      </p:sp>
      <p:grpSp>
        <p:nvGrpSpPr>
          <p:cNvPr id="16" name="Group 16"/>
          <p:cNvGrpSpPr/>
          <p:nvPr/>
        </p:nvGrpSpPr>
        <p:grpSpPr>
          <a:xfrm>
            <a:off x="1175490" y="8611429"/>
            <a:ext cx="1132008" cy="1126931"/>
            <a:chOff x="0" y="0"/>
            <a:chExt cx="1509344" cy="1502575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509395" cy="1502537"/>
            </a:xfrm>
            <a:custGeom>
              <a:avLst/>
              <a:gdLst/>
              <a:ahLst/>
              <a:cxnLst/>
              <a:rect l="l" t="t" r="r" b="b"/>
              <a:pathLst>
                <a:path w="1509395" h="1502537">
                  <a:moveTo>
                    <a:pt x="0" y="0"/>
                  </a:moveTo>
                  <a:lnTo>
                    <a:pt x="1509395" y="0"/>
                  </a:lnTo>
                  <a:lnTo>
                    <a:pt x="1509395" y="1502537"/>
                  </a:lnTo>
                  <a:lnTo>
                    <a:pt x="0" y="15025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3" b="-2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5495925" y="6920865"/>
            <a:ext cx="3005138" cy="410528"/>
            <a:chOff x="0" y="0"/>
            <a:chExt cx="4006850" cy="547370"/>
          </a:xfrm>
        </p:grpSpPr>
        <p:sp>
          <p:nvSpPr>
            <p:cNvPr id="19" name="Freeform 19"/>
            <p:cNvSpPr/>
            <p:nvPr/>
          </p:nvSpPr>
          <p:spPr>
            <a:xfrm>
              <a:off x="46801" y="30176"/>
              <a:ext cx="3938577" cy="481240"/>
            </a:xfrm>
            <a:custGeom>
              <a:avLst/>
              <a:gdLst/>
              <a:ahLst/>
              <a:cxnLst/>
              <a:rect l="l" t="t" r="r" b="b"/>
              <a:pathLst>
                <a:path w="3938577" h="481240">
                  <a:moveTo>
                    <a:pt x="3999" y="185724"/>
                  </a:moveTo>
                  <a:cubicBezTo>
                    <a:pt x="603439" y="105714"/>
                    <a:pt x="814259" y="91744"/>
                    <a:pt x="1077149" y="81584"/>
                  </a:cubicBezTo>
                  <a:cubicBezTo>
                    <a:pt x="1454339" y="68884"/>
                    <a:pt x="2229039" y="93014"/>
                    <a:pt x="2456369" y="76504"/>
                  </a:cubicBezTo>
                  <a:cubicBezTo>
                    <a:pt x="2531299" y="71424"/>
                    <a:pt x="2535109" y="59994"/>
                    <a:pt x="2604959" y="54914"/>
                  </a:cubicBezTo>
                  <a:cubicBezTo>
                    <a:pt x="2777679" y="42214"/>
                    <a:pt x="3318699" y="66344"/>
                    <a:pt x="3496499" y="49834"/>
                  </a:cubicBezTo>
                  <a:cubicBezTo>
                    <a:pt x="3573969" y="43484"/>
                    <a:pt x="3600639" y="26974"/>
                    <a:pt x="3660329" y="21894"/>
                  </a:cubicBezTo>
                  <a:cubicBezTo>
                    <a:pt x="3733989" y="14274"/>
                    <a:pt x="3866069" y="-22556"/>
                    <a:pt x="3907979" y="20624"/>
                  </a:cubicBezTo>
                  <a:cubicBezTo>
                    <a:pt x="3953699" y="65074"/>
                    <a:pt x="3943539" y="264464"/>
                    <a:pt x="3907979" y="300024"/>
                  </a:cubicBezTo>
                  <a:cubicBezTo>
                    <a:pt x="3887659" y="321614"/>
                    <a:pt x="3843209" y="303834"/>
                    <a:pt x="3806379" y="300024"/>
                  </a:cubicBezTo>
                  <a:cubicBezTo>
                    <a:pt x="3761929" y="294944"/>
                    <a:pt x="3709859" y="265734"/>
                    <a:pt x="3660329" y="269544"/>
                  </a:cubicBezTo>
                  <a:cubicBezTo>
                    <a:pt x="3606989" y="273354"/>
                    <a:pt x="3575239" y="315264"/>
                    <a:pt x="3496499" y="329234"/>
                  </a:cubicBezTo>
                  <a:cubicBezTo>
                    <a:pt x="3323779" y="360984"/>
                    <a:pt x="2801809" y="321614"/>
                    <a:pt x="2625279" y="334314"/>
                  </a:cubicBezTo>
                  <a:cubicBezTo>
                    <a:pt x="2547809" y="339394"/>
                    <a:pt x="2541459" y="349554"/>
                    <a:pt x="2457639" y="355904"/>
                  </a:cubicBezTo>
                  <a:cubicBezTo>
                    <a:pt x="2207449" y="372414"/>
                    <a:pt x="1327339" y="353364"/>
                    <a:pt x="960309" y="367334"/>
                  </a:cubicBezTo>
                  <a:cubicBezTo>
                    <a:pt x="746949" y="376224"/>
                    <a:pt x="616139" y="385114"/>
                    <a:pt x="456119" y="401624"/>
                  </a:cubicBezTo>
                  <a:cubicBezTo>
                    <a:pt x="310069" y="418134"/>
                    <a:pt x="110679" y="518464"/>
                    <a:pt x="39559" y="466394"/>
                  </a:cubicBezTo>
                  <a:cubicBezTo>
                    <a:pt x="-17591" y="421944"/>
                    <a:pt x="3999" y="185724"/>
                    <a:pt x="3999" y="185724"/>
                  </a:cubicBezTo>
                </a:path>
              </a:pathLst>
            </a:custGeom>
            <a:solidFill>
              <a:srgbClr val="C28927">
                <a:alpha val="18431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089707" y="7024688"/>
            <a:ext cx="3833812" cy="305753"/>
            <a:chOff x="0" y="0"/>
            <a:chExt cx="5111750" cy="407670"/>
          </a:xfrm>
        </p:grpSpPr>
        <p:sp>
          <p:nvSpPr>
            <p:cNvPr id="21" name="Freeform 21"/>
            <p:cNvSpPr/>
            <p:nvPr/>
          </p:nvSpPr>
          <p:spPr>
            <a:xfrm>
              <a:off x="32286" y="-24415"/>
              <a:ext cx="5078194" cy="428420"/>
            </a:xfrm>
            <a:custGeom>
              <a:avLst/>
              <a:gdLst/>
              <a:ahLst/>
              <a:cxnLst/>
              <a:rect l="l" t="t" r="r" b="b"/>
              <a:pathLst>
                <a:path w="5078194" h="428420">
                  <a:moveTo>
                    <a:pt x="37564" y="75215"/>
                  </a:moveTo>
                  <a:cubicBezTo>
                    <a:pt x="1016734" y="106965"/>
                    <a:pt x="2168624" y="109505"/>
                    <a:pt x="2658844" y="100615"/>
                  </a:cubicBezTo>
                  <a:cubicBezTo>
                    <a:pt x="2920464" y="96805"/>
                    <a:pt x="3006824" y="84105"/>
                    <a:pt x="3260824" y="79025"/>
                  </a:cubicBezTo>
                  <a:cubicBezTo>
                    <a:pt x="3695164" y="71405"/>
                    <a:pt x="4861024" y="-92425"/>
                    <a:pt x="5028664" y="75215"/>
                  </a:cubicBezTo>
                  <a:cubicBezTo>
                    <a:pt x="5094704" y="141255"/>
                    <a:pt x="5094704" y="287305"/>
                    <a:pt x="5028664" y="354615"/>
                  </a:cubicBezTo>
                  <a:cubicBezTo>
                    <a:pt x="4861024" y="522255"/>
                    <a:pt x="3701514" y="350805"/>
                    <a:pt x="3267174" y="358425"/>
                  </a:cubicBezTo>
                  <a:cubicBezTo>
                    <a:pt x="3011904" y="363505"/>
                    <a:pt x="2923004" y="376205"/>
                    <a:pt x="2658844" y="380015"/>
                  </a:cubicBezTo>
                  <a:cubicBezTo>
                    <a:pt x="2166084" y="388905"/>
                    <a:pt x="1014194" y="385095"/>
                    <a:pt x="545564" y="376205"/>
                  </a:cubicBezTo>
                  <a:cubicBezTo>
                    <a:pt x="311884" y="371125"/>
                    <a:pt x="88364" y="433355"/>
                    <a:pt x="18514" y="357155"/>
                  </a:cubicBezTo>
                  <a:cubicBezTo>
                    <a:pt x="-32286" y="300005"/>
                    <a:pt x="37564" y="75215"/>
                    <a:pt x="37564" y="75215"/>
                  </a:cubicBezTo>
                </a:path>
              </a:pathLst>
            </a:custGeom>
            <a:solidFill>
              <a:srgbClr val="C28927">
                <a:alpha val="18431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5379720" y="7518082"/>
            <a:ext cx="7537132" cy="385762"/>
            <a:chOff x="0" y="0"/>
            <a:chExt cx="10049510" cy="514350"/>
          </a:xfrm>
        </p:grpSpPr>
        <p:sp>
          <p:nvSpPr>
            <p:cNvPr id="23" name="Freeform 23"/>
            <p:cNvSpPr/>
            <p:nvPr/>
          </p:nvSpPr>
          <p:spPr>
            <a:xfrm>
              <a:off x="38700" y="40091"/>
              <a:ext cx="9968932" cy="440909"/>
            </a:xfrm>
            <a:custGeom>
              <a:avLst/>
              <a:gdLst/>
              <a:ahLst/>
              <a:cxnLst/>
              <a:rect l="l" t="t" r="r" b="b"/>
              <a:pathLst>
                <a:path w="9968932" h="440909">
                  <a:moveTo>
                    <a:pt x="12100" y="141519"/>
                  </a:moveTo>
                  <a:cubicBezTo>
                    <a:pt x="810930" y="112309"/>
                    <a:pt x="897290" y="113579"/>
                    <a:pt x="1190660" y="112309"/>
                  </a:cubicBezTo>
                  <a:cubicBezTo>
                    <a:pt x="2173640" y="108499"/>
                    <a:pt x="6557680" y="149139"/>
                    <a:pt x="7581300" y="111039"/>
                  </a:cubicBezTo>
                  <a:cubicBezTo>
                    <a:pt x="7906420" y="99609"/>
                    <a:pt x="7969920" y="74209"/>
                    <a:pt x="8222650" y="64049"/>
                  </a:cubicBezTo>
                  <a:cubicBezTo>
                    <a:pt x="8590950" y="50079"/>
                    <a:pt x="9288180" y="83099"/>
                    <a:pt x="9573930" y="58969"/>
                  </a:cubicBezTo>
                  <a:cubicBezTo>
                    <a:pt x="9707280" y="47539"/>
                    <a:pt x="9801260" y="-27391"/>
                    <a:pt x="9866030" y="10709"/>
                  </a:cubicBezTo>
                  <a:cubicBezTo>
                    <a:pt x="9928260" y="47539"/>
                    <a:pt x="9993030" y="217719"/>
                    <a:pt x="9960010" y="273599"/>
                  </a:cubicBezTo>
                  <a:cubicBezTo>
                    <a:pt x="9920640" y="339639"/>
                    <a:pt x="9741570" y="324399"/>
                    <a:pt x="9573930" y="338369"/>
                  </a:cubicBezTo>
                  <a:cubicBezTo>
                    <a:pt x="9262780" y="365039"/>
                    <a:pt x="8603650" y="329479"/>
                    <a:pt x="8236620" y="343449"/>
                  </a:cubicBezTo>
                  <a:cubicBezTo>
                    <a:pt x="7980080" y="352339"/>
                    <a:pt x="7912770" y="379009"/>
                    <a:pt x="7581300" y="390439"/>
                  </a:cubicBezTo>
                  <a:cubicBezTo>
                    <a:pt x="6548790" y="428539"/>
                    <a:pt x="2332390" y="384089"/>
                    <a:pt x="1191930" y="391709"/>
                  </a:cubicBezTo>
                  <a:cubicBezTo>
                    <a:pt x="775370" y="394249"/>
                    <a:pt x="553120" y="394249"/>
                    <a:pt x="339760" y="403139"/>
                  </a:cubicBezTo>
                  <a:cubicBezTo>
                    <a:pt x="210220" y="408219"/>
                    <a:pt x="81950" y="470449"/>
                    <a:pt x="27340" y="423459"/>
                  </a:cubicBezTo>
                  <a:cubicBezTo>
                    <a:pt x="-23460" y="377739"/>
                    <a:pt x="12100" y="141519"/>
                    <a:pt x="12100" y="141519"/>
                  </a:cubicBezTo>
                </a:path>
              </a:pathLst>
            </a:custGeom>
            <a:solidFill>
              <a:srgbClr val="C28927">
                <a:alpha val="18431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BE" noProof="0" dirty="0"/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5531524" y="6451466"/>
            <a:ext cx="11121510" cy="20774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nl-BE" sz="2700" b="1" noProof="0" dirty="0">
                <a:solidFill>
                  <a:srgbClr val="453434"/>
                </a:solidFill>
                <a:latin typeface="Telegraf Bold"/>
                <a:ea typeface="Telegraf Bold"/>
                <a:cs typeface="Telegraf Bold"/>
                <a:sym typeface="Telegraf Bold"/>
              </a:rPr>
              <a:t>Het smeltprofiel van vetten kan worden gewijzigd door </a:t>
            </a:r>
            <a:r>
              <a:rPr lang="nl-BE" sz="2700" b="1" noProof="0" dirty="0">
                <a:solidFill>
                  <a:srgbClr val="BA3A2C"/>
                </a:solidFill>
                <a:latin typeface="Telegraf Bold"/>
                <a:ea typeface="Telegraf Bold"/>
                <a:cs typeface="Telegraf Bold"/>
                <a:sym typeface="Telegraf Bold"/>
              </a:rPr>
              <a:t>FRACTIONATIE </a:t>
            </a:r>
            <a:r>
              <a:rPr lang="nl-BE" sz="2700" b="1" noProof="0" dirty="0">
                <a:solidFill>
                  <a:srgbClr val="453434"/>
                </a:solidFill>
                <a:latin typeface="Telegraf Bold"/>
                <a:ea typeface="Telegraf Bold"/>
                <a:cs typeface="Telegraf Bold"/>
                <a:sym typeface="Telegraf Bold"/>
              </a:rPr>
              <a:t>of </a:t>
            </a:r>
            <a:r>
              <a:rPr lang="nl-BE" sz="2700" b="1" noProof="0" dirty="0">
                <a:solidFill>
                  <a:srgbClr val="BA3A2C"/>
                </a:solidFill>
                <a:latin typeface="Telegraf Bold"/>
                <a:ea typeface="Telegraf Bold"/>
                <a:cs typeface="Telegraf Bold"/>
                <a:sym typeface="Telegraf Bold"/>
              </a:rPr>
              <a:t>INTERESTERIFICATIE</a:t>
            </a:r>
            <a:r>
              <a:rPr lang="nl-BE" sz="2700" b="1" noProof="0" dirty="0">
                <a:solidFill>
                  <a:srgbClr val="453434"/>
                </a:solidFill>
                <a:latin typeface="Telegraf Bold"/>
                <a:ea typeface="Telegraf Bold"/>
                <a:cs typeface="Telegraf Bold"/>
                <a:sym typeface="Telegraf Bold"/>
              </a:rPr>
              <a:t>. Bij dit proces worden vetzuren binnen triglyceriden herschikt zonder de volledige  samenstelling te veranderen, waardoor de textuur, de stabiliteit en het smeltgedrag kunnen worden gecontroleerd.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44855" y="4157781"/>
            <a:ext cx="7768590" cy="5275239"/>
            <a:chOff x="0" y="0"/>
            <a:chExt cx="10358120" cy="703365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358120" cy="7033653"/>
            </a:xfrm>
            <a:custGeom>
              <a:avLst/>
              <a:gdLst/>
              <a:ahLst/>
              <a:cxnLst/>
              <a:rect l="l" t="t" r="r" b="b"/>
              <a:pathLst>
                <a:path w="10358120" h="7033653">
                  <a:moveTo>
                    <a:pt x="0" y="234365"/>
                  </a:moveTo>
                  <a:cubicBezTo>
                    <a:pt x="0" y="105018"/>
                    <a:pt x="98679" y="0"/>
                    <a:pt x="220218" y="0"/>
                  </a:cubicBezTo>
                  <a:lnTo>
                    <a:pt x="10137902" y="0"/>
                  </a:lnTo>
                  <a:cubicBezTo>
                    <a:pt x="10259568" y="0"/>
                    <a:pt x="10358120" y="105018"/>
                    <a:pt x="10358120" y="234365"/>
                  </a:cubicBezTo>
                  <a:lnTo>
                    <a:pt x="10358120" y="6799287"/>
                  </a:lnTo>
                  <a:cubicBezTo>
                    <a:pt x="10358120" y="6928769"/>
                    <a:pt x="10259441" y="7033653"/>
                    <a:pt x="10137902" y="7033653"/>
                  </a:cubicBezTo>
                  <a:lnTo>
                    <a:pt x="220218" y="7033653"/>
                  </a:lnTo>
                  <a:cubicBezTo>
                    <a:pt x="98679" y="7033653"/>
                    <a:pt x="0" y="6928634"/>
                    <a:pt x="0" y="6799287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D3A24E"/>
              </a:solidFill>
              <a:prstDash val="solid"/>
              <a:miter/>
            </a:ln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219200" y="3773733"/>
            <a:ext cx="5852160" cy="768096"/>
            <a:chOff x="0" y="0"/>
            <a:chExt cx="4754880" cy="102412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754880" cy="1024128"/>
            </a:xfrm>
            <a:custGeom>
              <a:avLst/>
              <a:gdLst/>
              <a:ahLst/>
              <a:cxnLst/>
              <a:rect l="l" t="t" r="r" b="b"/>
              <a:pathLst>
                <a:path w="4754880" h="1024128">
                  <a:moveTo>
                    <a:pt x="0" y="512064"/>
                  </a:moveTo>
                  <a:cubicBezTo>
                    <a:pt x="0" y="229235"/>
                    <a:pt x="229235" y="0"/>
                    <a:pt x="512064" y="0"/>
                  </a:cubicBezTo>
                  <a:lnTo>
                    <a:pt x="4242816" y="0"/>
                  </a:lnTo>
                  <a:cubicBezTo>
                    <a:pt x="4525645" y="0"/>
                    <a:pt x="4754880" y="229235"/>
                    <a:pt x="4754880" y="512064"/>
                  </a:cubicBezTo>
                  <a:cubicBezTo>
                    <a:pt x="4754880" y="794893"/>
                    <a:pt x="4525645" y="1024128"/>
                    <a:pt x="4242816" y="1024128"/>
                  </a:cubicBezTo>
                  <a:lnTo>
                    <a:pt x="512064" y="1024128"/>
                  </a:lnTo>
                  <a:cubicBezTo>
                    <a:pt x="229235" y="1024128"/>
                    <a:pt x="0" y="794893"/>
                    <a:pt x="0" y="512064"/>
                  </a:cubicBezTo>
                  <a:close/>
                </a:path>
              </a:pathLst>
            </a:custGeom>
            <a:solidFill>
              <a:srgbClr val="C28927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29640" y="3701611"/>
            <a:ext cx="7299961" cy="840218"/>
            <a:chOff x="-226965" y="-96163"/>
            <a:chExt cx="5435771" cy="1120291"/>
          </a:xfrm>
        </p:grpSpPr>
        <p:sp>
          <p:nvSpPr>
            <p:cNvPr id="7" name="Freeform 7"/>
            <p:cNvSpPr/>
            <p:nvPr/>
          </p:nvSpPr>
          <p:spPr>
            <a:xfrm>
              <a:off x="453926" y="-96163"/>
              <a:ext cx="4754880" cy="1024128"/>
            </a:xfrm>
            <a:custGeom>
              <a:avLst/>
              <a:gdLst/>
              <a:ahLst/>
              <a:cxnLst/>
              <a:rect l="l" t="t" r="r" b="b"/>
              <a:pathLst>
                <a:path w="4754880" h="1024128">
                  <a:moveTo>
                    <a:pt x="0" y="0"/>
                  </a:moveTo>
                  <a:lnTo>
                    <a:pt x="4754880" y="0"/>
                  </a:lnTo>
                  <a:lnTo>
                    <a:pt x="4754880" y="1024128"/>
                  </a:lnTo>
                  <a:lnTo>
                    <a:pt x="0" y="102412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40466" b="-40466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-226965" y="-38100"/>
              <a:ext cx="4754880" cy="106222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119"/>
                </a:lnSpc>
              </a:pPr>
              <a:r>
                <a:rPr lang="nl-BE" sz="2599" b="1" noProof="0" dirty="0">
                  <a:solidFill>
                    <a:srgbClr val="FFFFF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VETVRIJE DROGE CACAOBESTANDDELEN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234440" y="4457700"/>
            <a:ext cx="7768590" cy="947703"/>
            <a:chOff x="0" y="-514508"/>
            <a:chExt cx="10358120" cy="126360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9052560" cy="749096"/>
            </a:xfrm>
            <a:custGeom>
              <a:avLst/>
              <a:gdLst/>
              <a:ahLst/>
              <a:cxnLst/>
              <a:rect l="l" t="t" r="r" b="b"/>
              <a:pathLst>
                <a:path w="9052560" h="749096">
                  <a:moveTo>
                    <a:pt x="0" y="0"/>
                  </a:moveTo>
                  <a:lnTo>
                    <a:pt x="9052560" y="0"/>
                  </a:lnTo>
                  <a:lnTo>
                    <a:pt x="9052560" y="749096"/>
                  </a:lnTo>
                  <a:lnTo>
                    <a:pt x="0" y="74909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92746" b="-178193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514508"/>
              <a:ext cx="10358120" cy="78719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239"/>
                </a:lnSpc>
              </a:pPr>
              <a:endParaRPr lang="nl-BE" sz="2699" b="1" noProof="0" dirty="0">
                <a:solidFill>
                  <a:srgbClr val="453434"/>
                </a:solidFill>
                <a:latin typeface="Telegraf Bold"/>
                <a:ea typeface="Telegraf Bold"/>
                <a:cs typeface="Telegraf Bold"/>
                <a:sym typeface="Telegraf Bold"/>
              </a:endParaRP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454515" y="4157781"/>
            <a:ext cx="7768590" cy="5275239"/>
            <a:chOff x="0" y="0"/>
            <a:chExt cx="10358120" cy="7033652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358120" cy="7033653"/>
            </a:xfrm>
            <a:custGeom>
              <a:avLst/>
              <a:gdLst/>
              <a:ahLst/>
              <a:cxnLst/>
              <a:rect l="l" t="t" r="r" b="b"/>
              <a:pathLst>
                <a:path w="10358120" h="7033653">
                  <a:moveTo>
                    <a:pt x="0" y="234365"/>
                  </a:moveTo>
                  <a:cubicBezTo>
                    <a:pt x="0" y="105018"/>
                    <a:pt x="98679" y="0"/>
                    <a:pt x="220218" y="0"/>
                  </a:cubicBezTo>
                  <a:lnTo>
                    <a:pt x="10137902" y="0"/>
                  </a:lnTo>
                  <a:cubicBezTo>
                    <a:pt x="10259568" y="0"/>
                    <a:pt x="10358120" y="105018"/>
                    <a:pt x="10358120" y="234365"/>
                  </a:cubicBezTo>
                  <a:lnTo>
                    <a:pt x="10358120" y="6799287"/>
                  </a:lnTo>
                  <a:cubicBezTo>
                    <a:pt x="10358120" y="6928769"/>
                    <a:pt x="10259441" y="7033653"/>
                    <a:pt x="10137902" y="7033653"/>
                  </a:cubicBezTo>
                  <a:lnTo>
                    <a:pt x="220218" y="7033653"/>
                  </a:lnTo>
                  <a:cubicBezTo>
                    <a:pt x="98679" y="7033653"/>
                    <a:pt x="0" y="6928634"/>
                    <a:pt x="0" y="6799287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D7C9AE"/>
              </a:solidFill>
              <a:prstDash val="solid"/>
              <a:miter/>
            </a:ln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944100" y="3773733"/>
            <a:ext cx="3703320" cy="768096"/>
            <a:chOff x="0" y="0"/>
            <a:chExt cx="4937760" cy="102412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4937760" cy="1024128"/>
            </a:xfrm>
            <a:custGeom>
              <a:avLst/>
              <a:gdLst/>
              <a:ahLst/>
              <a:cxnLst/>
              <a:rect l="l" t="t" r="r" b="b"/>
              <a:pathLst>
                <a:path w="4937760" h="1024128">
                  <a:moveTo>
                    <a:pt x="0" y="512064"/>
                  </a:moveTo>
                  <a:cubicBezTo>
                    <a:pt x="0" y="229235"/>
                    <a:pt x="229235" y="0"/>
                    <a:pt x="512064" y="0"/>
                  </a:cubicBezTo>
                  <a:lnTo>
                    <a:pt x="4425696" y="0"/>
                  </a:lnTo>
                  <a:cubicBezTo>
                    <a:pt x="4708525" y="0"/>
                    <a:pt x="4937760" y="229235"/>
                    <a:pt x="4937760" y="512064"/>
                  </a:cubicBezTo>
                  <a:cubicBezTo>
                    <a:pt x="4937760" y="794893"/>
                    <a:pt x="4708525" y="1024128"/>
                    <a:pt x="4425696" y="1024128"/>
                  </a:cubicBezTo>
                  <a:lnTo>
                    <a:pt x="512064" y="1024128"/>
                  </a:lnTo>
                  <a:cubicBezTo>
                    <a:pt x="229235" y="1024128"/>
                    <a:pt x="0" y="794893"/>
                    <a:pt x="0" y="512064"/>
                  </a:cubicBezTo>
                  <a:close/>
                </a:path>
              </a:pathLst>
            </a:custGeom>
            <a:solidFill>
              <a:srgbClr val="235B6C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944100" y="3773733"/>
            <a:ext cx="3703320" cy="768096"/>
            <a:chOff x="0" y="0"/>
            <a:chExt cx="4937760" cy="102412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4937760" cy="1024128"/>
            </a:xfrm>
            <a:custGeom>
              <a:avLst/>
              <a:gdLst/>
              <a:ahLst/>
              <a:cxnLst/>
              <a:rect l="l" t="t" r="r" b="b"/>
              <a:pathLst>
                <a:path w="4937760" h="1024128">
                  <a:moveTo>
                    <a:pt x="0" y="0"/>
                  </a:moveTo>
                  <a:lnTo>
                    <a:pt x="4937760" y="0"/>
                  </a:lnTo>
                  <a:lnTo>
                    <a:pt x="4937760" y="1024128"/>
                  </a:lnTo>
                  <a:lnTo>
                    <a:pt x="0" y="102412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43945" b="-43945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4937760" cy="106222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119"/>
                </a:lnSpc>
              </a:pPr>
              <a:r>
                <a:rPr lang="nl-BE" sz="2599" b="1" noProof="0" dirty="0">
                  <a:solidFill>
                    <a:srgbClr val="FFFFF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ANDERE VEZELS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944100" y="4533900"/>
            <a:ext cx="6789420" cy="790422"/>
            <a:chOff x="0" y="-412908"/>
            <a:chExt cx="9052560" cy="1053896"/>
          </a:xfrm>
        </p:grpSpPr>
        <p:sp>
          <p:nvSpPr>
            <p:cNvPr id="20" name="Freeform 20"/>
            <p:cNvSpPr/>
            <p:nvPr/>
          </p:nvSpPr>
          <p:spPr>
            <a:xfrm>
              <a:off x="0" y="-108108"/>
              <a:ext cx="9052560" cy="749096"/>
            </a:xfrm>
            <a:custGeom>
              <a:avLst/>
              <a:gdLst/>
              <a:ahLst/>
              <a:cxnLst/>
              <a:rect l="l" t="t" r="r" b="b"/>
              <a:pathLst>
                <a:path w="9052560" h="749096">
                  <a:moveTo>
                    <a:pt x="0" y="0"/>
                  </a:moveTo>
                  <a:lnTo>
                    <a:pt x="9052560" y="0"/>
                  </a:lnTo>
                  <a:lnTo>
                    <a:pt x="9052560" y="749096"/>
                  </a:lnTo>
                  <a:lnTo>
                    <a:pt x="0" y="74909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92746" b="-178193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412908"/>
              <a:ext cx="9052560" cy="78719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239"/>
                </a:lnSpc>
              </a:pPr>
              <a:r>
                <a:rPr lang="nl-BE" sz="2699" b="1" noProof="0" dirty="0">
                  <a:solidFill>
                    <a:srgbClr val="453434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Notenvezels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7327423" y="9601200"/>
            <a:ext cx="685800" cy="411480"/>
            <a:chOff x="0" y="0"/>
            <a:chExt cx="914400" cy="54864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914400" cy="548640"/>
            </a:xfrm>
            <a:custGeom>
              <a:avLst/>
              <a:gdLst/>
              <a:ahLst/>
              <a:cxnLst/>
              <a:rect l="l" t="t" r="r" b="b"/>
              <a:pathLst>
                <a:path w="914400" h="548640">
                  <a:moveTo>
                    <a:pt x="0" y="0"/>
                  </a:moveTo>
                  <a:lnTo>
                    <a:pt x="914400" y="0"/>
                  </a:lnTo>
                  <a:lnTo>
                    <a:pt x="914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26982" r="-26982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19050"/>
              <a:ext cx="914400" cy="5676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980"/>
                </a:lnSpc>
              </a:pPr>
              <a:r>
                <a:rPr lang="nl-BE" sz="1650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9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754380" y="617220"/>
            <a:ext cx="14401800" cy="480060"/>
            <a:chOff x="0" y="0"/>
            <a:chExt cx="19202400" cy="64008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9202400" cy="640080"/>
            </a:xfrm>
            <a:custGeom>
              <a:avLst/>
              <a:gdLst/>
              <a:ahLst/>
              <a:cxnLst/>
              <a:rect l="l" t="t" r="r" b="b"/>
              <a:pathLst>
                <a:path w="19202400" h="640080">
                  <a:moveTo>
                    <a:pt x="0" y="0"/>
                  </a:moveTo>
                  <a:lnTo>
                    <a:pt x="19202400" y="0"/>
                  </a:lnTo>
                  <a:lnTo>
                    <a:pt x="1920240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534551" b="-534551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38100"/>
              <a:ext cx="19202400" cy="67818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340"/>
                </a:lnSpc>
              </a:pPr>
              <a:r>
                <a:rPr lang="nl-BE" sz="1950" b="1" spc="180" noProof="0" dirty="0">
                  <a:solidFill>
                    <a:srgbClr val="C28927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DE WETENSCHAP ACHTER CHOCOLADE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744855" y="826656"/>
            <a:ext cx="5200654" cy="1885852"/>
            <a:chOff x="0" y="0"/>
            <a:chExt cx="6934205" cy="2514469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6934205" cy="2514469"/>
            </a:xfrm>
            <a:custGeom>
              <a:avLst/>
              <a:gdLst/>
              <a:ahLst/>
              <a:cxnLst/>
              <a:rect l="l" t="t" r="r" b="b"/>
              <a:pathLst>
                <a:path w="6934205" h="2514469">
                  <a:moveTo>
                    <a:pt x="0" y="0"/>
                  </a:moveTo>
                  <a:lnTo>
                    <a:pt x="6934205" y="0"/>
                  </a:lnTo>
                  <a:lnTo>
                    <a:pt x="6934205" y="2514469"/>
                  </a:lnTo>
                  <a:lnTo>
                    <a:pt x="0" y="2514469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39737" r="-200659" b="-83376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95250"/>
              <a:ext cx="6934205" cy="241921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336"/>
                </a:lnSpc>
              </a:pPr>
              <a:r>
                <a:rPr lang="nl-BE" sz="5800" b="1" spc="-330" noProof="0" dirty="0">
                  <a:solidFill>
                    <a:srgbClr val="453434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Ingrediënten: </a:t>
              </a:r>
            </a:p>
            <a:p>
              <a:pPr algn="l">
                <a:lnSpc>
                  <a:spcPts val="5336"/>
                </a:lnSpc>
              </a:pPr>
              <a:r>
                <a:rPr lang="nl-BE" sz="5800" b="1" spc="-330" noProof="0" dirty="0">
                  <a:solidFill>
                    <a:srgbClr val="C28927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Vezels</a:t>
              </a:r>
            </a:p>
          </p:txBody>
        </p:sp>
      </p:grpSp>
      <p:sp>
        <p:nvSpPr>
          <p:cNvPr id="31" name="Freeform 31"/>
          <p:cNvSpPr/>
          <p:nvPr/>
        </p:nvSpPr>
        <p:spPr>
          <a:xfrm>
            <a:off x="12707634" y="-14310"/>
            <a:ext cx="5555423" cy="3483243"/>
          </a:xfrm>
          <a:custGeom>
            <a:avLst/>
            <a:gdLst/>
            <a:ahLst/>
            <a:cxnLst/>
            <a:rect l="l" t="t" r="r" b="b"/>
            <a:pathLst>
              <a:path w="5555423" h="3483243">
                <a:moveTo>
                  <a:pt x="0" y="0"/>
                </a:moveTo>
                <a:lnTo>
                  <a:pt x="5555424" y="0"/>
                </a:lnTo>
                <a:lnTo>
                  <a:pt x="5555424" y="3483243"/>
                </a:lnTo>
                <a:lnTo>
                  <a:pt x="0" y="34832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4612" r="-12825"/>
            </a:stretch>
          </a:blipFill>
        </p:spPr>
        <p:txBody>
          <a:bodyPr/>
          <a:lstStyle/>
          <a:p>
            <a:endParaRPr lang="nl-BE" noProof="0" dirty="0"/>
          </a:p>
        </p:txBody>
      </p:sp>
      <p:grpSp>
        <p:nvGrpSpPr>
          <p:cNvPr id="32" name="Group 32"/>
          <p:cNvGrpSpPr/>
          <p:nvPr/>
        </p:nvGrpSpPr>
        <p:grpSpPr>
          <a:xfrm>
            <a:off x="13702665" y="2601278"/>
            <a:ext cx="2790825" cy="307658"/>
            <a:chOff x="0" y="0"/>
            <a:chExt cx="3721100" cy="410210"/>
          </a:xfrm>
        </p:grpSpPr>
        <p:sp>
          <p:nvSpPr>
            <p:cNvPr id="33" name="Freeform 33"/>
            <p:cNvSpPr/>
            <p:nvPr/>
          </p:nvSpPr>
          <p:spPr>
            <a:xfrm>
              <a:off x="18062" y="27707"/>
              <a:ext cx="3688773" cy="442581"/>
            </a:xfrm>
            <a:custGeom>
              <a:avLst/>
              <a:gdLst/>
              <a:ahLst/>
              <a:cxnLst/>
              <a:rect l="l" t="t" r="r" b="b"/>
              <a:pathLst>
                <a:path w="3688773" h="442581">
                  <a:moveTo>
                    <a:pt x="32738" y="49763"/>
                  </a:moveTo>
                  <a:cubicBezTo>
                    <a:pt x="3417288" y="43413"/>
                    <a:pt x="3582388" y="-39137"/>
                    <a:pt x="3648428" y="23093"/>
                  </a:cubicBezTo>
                  <a:cubicBezTo>
                    <a:pt x="3700498" y="72623"/>
                    <a:pt x="3703038" y="247883"/>
                    <a:pt x="3650968" y="302493"/>
                  </a:cubicBezTo>
                  <a:cubicBezTo>
                    <a:pt x="3584928" y="372343"/>
                    <a:pt x="3418558" y="322813"/>
                    <a:pt x="3200118" y="329163"/>
                  </a:cubicBezTo>
                  <a:cubicBezTo>
                    <a:pt x="2622268" y="345673"/>
                    <a:pt x="275308" y="574273"/>
                    <a:pt x="32738" y="331703"/>
                  </a:cubicBezTo>
                  <a:cubicBezTo>
                    <a:pt x="-40922" y="259313"/>
                    <a:pt x="32738" y="49763"/>
                    <a:pt x="32738" y="49763"/>
                  </a:cubicBezTo>
                </a:path>
              </a:pathLst>
            </a:custGeom>
            <a:solidFill>
              <a:srgbClr val="C28927">
                <a:alpha val="18431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800100" y="2967990"/>
            <a:ext cx="6966585" cy="325755"/>
            <a:chOff x="0" y="0"/>
            <a:chExt cx="9288780" cy="434340"/>
          </a:xfrm>
        </p:grpSpPr>
        <p:sp>
          <p:nvSpPr>
            <p:cNvPr id="35" name="Freeform 35"/>
            <p:cNvSpPr/>
            <p:nvPr/>
          </p:nvSpPr>
          <p:spPr>
            <a:xfrm>
              <a:off x="17497" y="37996"/>
              <a:ext cx="9267790" cy="424694"/>
            </a:xfrm>
            <a:custGeom>
              <a:avLst/>
              <a:gdLst/>
              <a:ahLst/>
              <a:cxnLst/>
              <a:rect l="l" t="t" r="r" b="b"/>
              <a:pathLst>
                <a:path w="9267790" h="424694">
                  <a:moveTo>
                    <a:pt x="33303" y="12804"/>
                  </a:moveTo>
                  <a:cubicBezTo>
                    <a:pt x="4802153" y="19154"/>
                    <a:pt x="4841523" y="31854"/>
                    <a:pt x="5086633" y="38204"/>
                  </a:cubicBezTo>
                  <a:cubicBezTo>
                    <a:pt x="5555263" y="48364"/>
                    <a:pt x="6650003" y="29314"/>
                    <a:pt x="7128793" y="39474"/>
                  </a:cubicBezTo>
                  <a:cubicBezTo>
                    <a:pt x="7389143" y="44554"/>
                    <a:pt x="7485663" y="58524"/>
                    <a:pt x="7730773" y="63604"/>
                  </a:cubicBezTo>
                  <a:cubicBezTo>
                    <a:pt x="8116853" y="71224"/>
                    <a:pt x="9069353" y="-84986"/>
                    <a:pt x="9219213" y="66144"/>
                  </a:cubicBezTo>
                  <a:cubicBezTo>
                    <a:pt x="9283983" y="130914"/>
                    <a:pt x="9283983" y="280774"/>
                    <a:pt x="9219213" y="345544"/>
                  </a:cubicBezTo>
                  <a:cubicBezTo>
                    <a:pt x="9069353" y="495404"/>
                    <a:pt x="8113043" y="350624"/>
                    <a:pt x="7726963" y="343004"/>
                  </a:cubicBezTo>
                  <a:cubicBezTo>
                    <a:pt x="7483123" y="337924"/>
                    <a:pt x="7387873" y="323954"/>
                    <a:pt x="7128793" y="318874"/>
                  </a:cubicBezTo>
                  <a:cubicBezTo>
                    <a:pt x="6650003" y="308714"/>
                    <a:pt x="5550183" y="327764"/>
                    <a:pt x="5082823" y="316334"/>
                  </a:cubicBezTo>
                  <a:cubicBezTo>
                    <a:pt x="4837713" y="311254"/>
                    <a:pt x="4799613" y="298554"/>
                    <a:pt x="4525293" y="292204"/>
                  </a:cubicBezTo>
                  <a:cubicBezTo>
                    <a:pt x="3745513" y="275694"/>
                    <a:pt x="333023" y="595734"/>
                    <a:pt x="33303" y="296014"/>
                  </a:cubicBezTo>
                  <a:cubicBezTo>
                    <a:pt x="-41627" y="219814"/>
                    <a:pt x="33303" y="12804"/>
                    <a:pt x="33303" y="12804"/>
                  </a:cubicBezTo>
                </a:path>
              </a:pathLst>
            </a:custGeom>
            <a:solidFill>
              <a:srgbClr val="C28927">
                <a:alpha val="18431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0767060" y="2520315"/>
            <a:ext cx="2787015" cy="408622"/>
            <a:chOff x="0" y="0"/>
            <a:chExt cx="3716020" cy="544830"/>
          </a:xfrm>
        </p:grpSpPr>
        <p:sp>
          <p:nvSpPr>
            <p:cNvPr id="37" name="Freeform 37"/>
            <p:cNvSpPr/>
            <p:nvPr/>
          </p:nvSpPr>
          <p:spPr>
            <a:xfrm>
              <a:off x="28787" y="16834"/>
              <a:ext cx="3676916" cy="502123"/>
            </a:xfrm>
            <a:custGeom>
              <a:avLst/>
              <a:gdLst/>
              <a:ahLst/>
              <a:cxnLst/>
              <a:rect l="l" t="t" r="r" b="b"/>
              <a:pathLst>
                <a:path w="3676916" h="502123">
                  <a:moveTo>
                    <a:pt x="22013" y="193986"/>
                  </a:moveTo>
                  <a:cubicBezTo>
                    <a:pt x="651933" y="178746"/>
                    <a:pt x="1130723" y="88576"/>
                    <a:pt x="1535853" y="65716"/>
                  </a:cubicBezTo>
                  <a:cubicBezTo>
                    <a:pt x="1976543" y="40316"/>
                    <a:pt x="2681393" y="74606"/>
                    <a:pt x="2925233" y="59366"/>
                  </a:cubicBezTo>
                  <a:cubicBezTo>
                    <a:pt x="3011593" y="54286"/>
                    <a:pt x="3026833" y="42856"/>
                    <a:pt x="3101763" y="39046"/>
                  </a:cubicBezTo>
                  <a:cubicBezTo>
                    <a:pt x="3231303" y="30156"/>
                    <a:pt x="3561503" y="-40964"/>
                    <a:pt x="3636433" y="33966"/>
                  </a:cubicBezTo>
                  <a:cubicBezTo>
                    <a:pt x="3691043" y="87306"/>
                    <a:pt x="3689773" y="258756"/>
                    <a:pt x="3636433" y="313366"/>
                  </a:cubicBezTo>
                  <a:cubicBezTo>
                    <a:pt x="3564043" y="385756"/>
                    <a:pt x="3251623" y="309556"/>
                    <a:pt x="3120813" y="317176"/>
                  </a:cubicBezTo>
                  <a:cubicBezTo>
                    <a:pt x="3040803" y="322256"/>
                    <a:pt x="3019213" y="333686"/>
                    <a:pt x="2925233" y="338766"/>
                  </a:cubicBezTo>
                  <a:cubicBezTo>
                    <a:pt x="2687743" y="352736"/>
                    <a:pt x="2083223" y="317176"/>
                    <a:pt x="1661583" y="340036"/>
                  </a:cubicBezTo>
                  <a:cubicBezTo>
                    <a:pt x="1233593" y="361626"/>
                    <a:pt x="672253" y="456876"/>
                    <a:pt x="377613" y="473386"/>
                  </a:cubicBezTo>
                  <a:cubicBezTo>
                    <a:pt x="222673" y="482276"/>
                    <a:pt x="77893" y="531806"/>
                    <a:pt x="22013" y="475926"/>
                  </a:cubicBezTo>
                  <a:cubicBezTo>
                    <a:pt x="-27517" y="427666"/>
                    <a:pt x="22013" y="193986"/>
                    <a:pt x="22013" y="193986"/>
                  </a:cubicBezTo>
                </a:path>
              </a:pathLst>
            </a:custGeom>
            <a:solidFill>
              <a:srgbClr val="C28927">
                <a:alpha val="18431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777240" y="2468880"/>
            <a:ext cx="16733520" cy="960120"/>
            <a:chOff x="0" y="0"/>
            <a:chExt cx="22311360" cy="1280160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22311361" cy="1280160"/>
            </a:xfrm>
            <a:custGeom>
              <a:avLst/>
              <a:gdLst/>
              <a:ahLst/>
              <a:cxnLst/>
              <a:rect l="l" t="t" r="r" b="b"/>
              <a:pathLst>
                <a:path w="22311361" h="1280160">
                  <a:moveTo>
                    <a:pt x="0" y="0"/>
                  </a:moveTo>
                  <a:lnTo>
                    <a:pt x="22311361" y="0"/>
                  </a:lnTo>
                  <a:lnTo>
                    <a:pt x="22311361" y="1280160"/>
                  </a:lnTo>
                  <a:lnTo>
                    <a:pt x="0" y="128016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89596" b="-289596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-28575"/>
              <a:ext cx="22311360" cy="130873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879"/>
                </a:lnSpc>
              </a:pPr>
              <a:r>
                <a:rPr lang="nl-BE" sz="2400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Vezels spelen een belangrijke rol in recepten voor suikerwerk en patisserie: ze verbeteren de textuur, helpen vocht vast te houden en verhogen de stabiliteit van het product.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1553527" y="6615112"/>
            <a:ext cx="4499610" cy="349568"/>
            <a:chOff x="0" y="0"/>
            <a:chExt cx="5999480" cy="466090"/>
          </a:xfrm>
        </p:grpSpPr>
        <p:sp>
          <p:nvSpPr>
            <p:cNvPr id="42" name="Freeform 42"/>
            <p:cNvSpPr/>
            <p:nvPr/>
          </p:nvSpPr>
          <p:spPr>
            <a:xfrm>
              <a:off x="23142" y="-73346"/>
              <a:ext cx="5980783" cy="550507"/>
            </a:xfrm>
            <a:custGeom>
              <a:avLst/>
              <a:gdLst/>
              <a:ahLst/>
              <a:cxnLst/>
              <a:rect l="l" t="t" r="r" b="b"/>
              <a:pathLst>
                <a:path w="5980783" h="550507">
                  <a:moveTo>
                    <a:pt x="27658" y="206696"/>
                  </a:moveTo>
                  <a:cubicBezTo>
                    <a:pt x="1465298" y="191456"/>
                    <a:pt x="1705328" y="141926"/>
                    <a:pt x="1838678" y="130496"/>
                  </a:cubicBezTo>
                  <a:cubicBezTo>
                    <a:pt x="1903448" y="125416"/>
                    <a:pt x="1902178" y="126686"/>
                    <a:pt x="1983458" y="125416"/>
                  </a:cubicBezTo>
                  <a:cubicBezTo>
                    <a:pt x="2405098" y="116526"/>
                    <a:pt x="5649948" y="-151444"/>
                    <a:pt x="5925538" y="124146"/>
                  </a:cubicBezTo>
                  <a:cubicBezTo>
                    <a:pt x="5999198" y="197806"/>
                    <a:pt x="5999198" y="329886"/>
                    <a:pt x="5925538" y="403546"/>
                  </a:cubicBezTo>
                  <a:cubicBezTo>
                    <a:pt x="5649948" y="679136"/>
                    <a:pt x="2789908" y="361636"/>
                    <a:pt x="1988538" y="404816"/>
                  </a:cubicBezTo>
                  <a:cubicBezTo>
                    <a:pt x="1635478" y="423866"/>
                    <a:pt x="1509748" y="470856"/>
                    <a:pt x="1226538" y="486096"/>
                  </a:cubicBezTo>
                  <a:cubicBezTo>
                    <a:pt x="873478" y="505146"/>
                    <a:pt x="158468" y="619446"/>
                    <a:pt x="27658" y="488636"/>
                  </a:cubicBezTo>
                  <a:cubicBezTo>
                    <a:pt x="-34572" y="425136"/>
                    <a:pt x="27658" y="206696"/>
                    <a:pt x="27658" y="206696"/>
                  </a:cubicBezTo>
                </a:path>
              </a:pathLst>
            </a:custGeom>
            <a:solidFill>
              <a:srgbClr val="C28927">
                <a:alpha val="18431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12294870" y="7492365"/>
            <a:ext cx="3974783" cy="349568"/>
            <a:chOff x="0" y="0"/>
            <a:chExt cx="5299710" cy="466090"/>
          </a:xfrm>
        </p:grpSpPr>
        <p:sp>
          <p:nvSpPr>
            <p:cNvPr id="44" name="Freeform 44"/>
            <p:cNvSpPr/>
            <p:nvPr/>
          </p:nvSpPr>
          <p:spPr>
            <a:xfrm>
              <a:off x="17498" y="39133"/>
              <a:ext cx="5259341" cy="519110"/>
            </a:xfrm>
            <a:custGeom>
              <a:avLst/>
              <a:gdLst/>
              <a:ahLst/>
              <a:cxnLst/>
              <a:rect l="l" t="t" r="r" b="b"/>
              <a:pathLst>
                <a:path w="5259341" h="519110">
                  <a:moveTo>
                    <a:pt x="33302" y="94217"/>
                  </a:moveTo>
                  <a:cubicBezTo>
                    <a:pt x="4795802" y="87867"/>
                    <a:pt x="4814852" y="82787"/>
                    <a:pt x="4879622" y="70087"/>
                  </a:cubicBezTo>
                  <a:cubicBezTo>
                    <a:pt x="4948202" y="57387"/>
                    <a:pt x="5024402" y="25637"/>
                    <a:pt x="5087902" y="16747"/>
                  </a:cubicBezTo>
                  <a:cubicBezTo>
                    <a:pt x="5138702" y="9127"/>
                    <a:pt x="5198392" y="-13733"/>
                    <a:pt x="5226332" y="11667"/>
                  </a:cubicBezTo>
                  <a:cubicBezTo>
                    <a:pt x="5265702" y="48497"/>
                    <a:pt x="5273322" y="245347"/>
                    <a:pt x="5230142" y="291067"/>
                  </a:cubicBezTo>
                  <a:cubicBezTo>
                    <a:pt x="5194582" y="330437"/>
                    <a:pt x="5090442" y="296147"/>
                    <a:pt x="5025672" y="306307"/>
                  </a:cubicBezTo>
                  <a:cubicBezTo>
                    <a:pt x="4964712" y="316467"/>
                    <a:pt x="4908832" y="339327"/>
                    <a:pt x="4851682" y="350757"/>
                  </a:cubicBezTo>
                  <a:cubicBezTo>
                    <a:pt x="4797072" y="362187"/>
                    <a:pt x="4780562" y="367267"/>
                    <a:pt x="4689122" y="373617"/>
                  </a:cubicBezTo>
                  <a:cubicBezTo>
                    <a:pt x="4202712" y="406637"/>
                    <a:pt x="340642" y="682227"/>
                    <a:pt x="33302" y="376157"/>
                  </a:cubicBezTo>
                  <a:cubicBezTo>
                    <a:pt x="-41628" y="301227"/>
                    <a:pt x="33302" y="94217"/>
                    <a:pt x="33302" y="94217"/>
                  </a:cubicBezTo>
                </a:path>
              </a:pathLst>
            </a:custGeom>
            <a:solidFill>
              <a:srgbClr val="C28927">
                <a:alpha val="18431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9808845" y="7778115"/>
            <a:ext cx="1850708" cy="327660"/>
            <a:chOff x="0" y="0"/>
            <a:chExt cx="2467610" cy="436880"/>
          </a:xfrm>
        </p:grpSpPr>
        <p:sp>
          <p:nvSpPr>
            <p:cNvPr id="46" name="Freeform 46"/>
            <p:cNvSpPr/>
            <p:nvPr/>
          </p:nvSpPr>
          <p:spPr>
            <a:xfrm>
              <a:off x="22578" y="23455"/>
              <a:ext cx="2432822" cy="422365"/>
            </a:xfrm>
            <a:custGeom>
              <a:avLst/>
              <a:gdLst/>
              <a:ahLst/>
              <a:cxnLst/>
              <a:rect l="l" t="t" r="r" b="b"/>
              <a:pathLst>
                <a:path w="2432822" h="422365">
                  <a:moveTo>
                    <a:pt x="28222" y="79415"/>
                  </a:moveTo>
                  <a:cubicBezTo>
                    <a:pt x="1510312" y="70525"/>
                    <a:pt x="1788442" y="34965"/>
                    <a:pt x="2004342" y="28615"/>
                  </a:cubicBezTo>
                  <a:cubicBezTo>
                    <a:pt x="2156742" y="23535"/>
                    <a:pt x="2334542" y="-32345"/>
                    <a:pt x="2394232" y="27345"/>
                  </a:cubicBezTo>
                  <a:cubicBezTo>
                    <a:pt x="2443762" y="78145"/>
                    <a:pt x="2447572" y="253405"/>
                    <a:pt x="2394232" y="306745"/>
                  </a:cubicBezTo>
                  <a:cubicBezTo>
                    <a:pt x="2321842" y="379135"/>
                    <a:pt x="2008152" y="301665"/>
                    <a:pt x="1890042" y="310555"/>
                  </a:cubicBezTo>
                  <a:cubicBezTo>
                    <a:pt x="1824002" y="315635"/>
                    <a:pt x="1797332" y="328335"/>
                    <a:pt x="1737642" y="333415"/>
                  </a:cubicBezTo>
                  <a:cubicBezTo>
                    <a:pt x="1650012" y="339765"/>
                    <a:pt x="1509042" y="332145"/>
                    <a:pt x="1416332" y="337225"/>
                  </a:cubicBezTo>
                  <a:cubicBezTo>
                    <a:pt x="1342672" y="342305"/>
                    <a:pt x="1314732" y="353735"/>
                    <a:pt x="1222022" y="358815"/>
                  </a:cubicBezTo>
                  <a:cubicBezTo>
                    <a:pt x="994692" y="372785"/>
                    <a:pt x="159032" y="492165"/>
                    <a:pt x="28222" y="362625"/>
                  </a:cubicBezTo>
                  <a:cubicBezTo>
                    <a:pt x="-35278" y="299125"/>
                    <a:pt x="28222" y="79415"/>
                    <a:pt x="28222" y="79415"/>
                  </a:cubicBezTo>
                </a:path>
              </a:pathLst>
            </a:custGeom>
            <a:solidFill>
              <a:srgbClr val="C28927">
                <a:alpha val="18431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1234440" y="4991100"/>
            <a:ext cx="6789420" cy="3838423"/>
            <a:chOff x="0" y="0"/>
            <a:chExt cx="9052560" cy="5117897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9052560" cy="5117897"/>
            </a:xfrm>
            <a:custGeom>
              <a:avLst/>
              <a:gdLst/>
              <a:ahLst/>
              <a:cxnLst/>
              <a:rect l="l" t="t" r="r" b="b"/>
              <a:pathLst>
                <a:path w="9052560" h="5117897">
                  <a:moveTo>
                    <a:pt x="0" y="0"/>
                  </a:moveTo>
                  <a:lnTo>
                    <a:pt x="9052560" y="0"/>
                  </a:lnTo>
                  <a:lnTo>
                    <a:pt x="9052560" y="5117897"/>
                  </a:lnTo>
                  <a:lnTo>
                    <a:pt x="0" y="5117897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12207" r="-12207" b="14239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0" y="-38100"/>
              <a:ext cx="9052560" cy="515599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240"/>
                </a:lnSpc>
              </a:pPr>
              <a:r>
                <a:rPr lang="nl-BE" sz="2700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De belangrijkste vezel die van nature in ganaches op basis van chocolade voorkomt. </a:t>
              </a:r>
            </a:p>
            <a:p>
              <a:pPr algn="l">
                <a:lnSpc>
                  <a:spcPts val="3240"/>
                </a:lnSpc>
              </a:pPr>
              <a:endParaRPr lang="nl-BE" sz="2700" noProof="0" dirty="0">
                <a:solidFill>
                  <a:srgbClr val="453434"/>
                </a:solidFill>
                <a:latin typeface="Telegraf"/>
                <a:ea typeface="Telegraf"/>
                <a:cs typeface="Telegraf"/>
                <a:sym typeface="Telegraf"/>
              </a:endParaRPr>
            </a:p>
            <a:p>
              <a:pPr algn="l">
                <a:lnSpc>
                  <a:spcPts val="3240"/>
                </a:lnSpc>
              </a:pPr>
              <a:r>
                <a:rPr lang="nl-BE" sz="2700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In recepten met pure chocolade varieert het gehalte doorgaans tussen</a:t>
              </a:r>
              <a:r>
                <a:rPr lang="nl-BE" sz="2700" b="1" noProof="0" dirty="0">
                  <a:solidFill>
                    <a:srgbClr val="A6220A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 8% </a:t>
              </a:r>
              <a:r>
                <a:rPr lang="nl-BE" sz="2700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en</a:t>
              </a:r>
              <a:r>
                <a:rPr lang="nl-BE" sz="2700" b="1" noProof="0" dirty="0">
                  <a:solidFill>
                    <a:srgbClr val="A6220A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 13</a:t>
              </a:r>
              <a:r>
                <a:rPr lang="nl-BE" sz="2700" b="1" noProof="0" dirty="0">
                  <a:solidFill>
                    <a:srgbClr val="A6220A"/>
                  </a:solidFill>
                  <a:latin typeface="Telegraf Bold"/>
                  <a:sym typeface="Telegraf"/>
                </a:rPr>
                <a:t>%.</a:t>
              </a:r>
              <a:r>
                <a:rPr lang="nl-BE" sz="2700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 </a:t>
              </a:r>
            </a:p>
            <a:p>
              <a:pPr algn="l">
                <a:lnSpc>
                  <a:spcPts val="3240"/>
                </a:lnSpc>
              </a:pPr>
              <a:endParaRPr lang="nl-BE" sz="2700" noProof="0" dirty="0">
                <a:solidFill>
                  <a:srgbClr val="453434"/>
                </a:solidFill>
                <a:latin typeface="Telegraf"/>
                <a:ea typeface="Telegraf"/>
                <a:cs typeface="Telegraf"/>
                <a:sym typeface="Telegraf"/>
              </a:endParaRPr>
            </a:p>
            <a:p>
              <a:pPr algn="l">
                <a:lnSpc>
                  <a:spcPts val="3240"/>
                </a:lnSpc>
              </a:pPr>
              <a:r>
                <a:rPr lang="nl-BE" sz="2700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Deze vezel bepaalt </a:t>
              </a:r>
              <a:r>
                <a:rPr lang="nl-BE" sz="2700" b="1" noProof="0" dirty="0">
                  <a:solidFill>
                    <a:srgbClr val="A6220A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de intensiteit van de cacaosmaak </a:t>
              </a:r>
              <a:r>
                <a:rPr lang="nl-BE" sz="2700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en </a:t>
              </a:r>
              <a:r>
                <a:rPr lang="nl-BE" sz="2700" b="1" noProof="0" dirty="0">
                  <a:solidFill>
                    <a:srgbClr val="A6220A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de uiteindelijke textuur, </a:t>
              </a:r>
              <a:r>
                <a:rPr lang="nl-BE" sz="2700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en beïnvloedt de body, viscositeit en structuur.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9944100" y="5137783"/>
            <a:ext cx="6789420" cy="3291840"/>
            <a:chOff x="0" y="0"/>
            <a:chExt cx="9052560" cy="4389120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9052560" cy="4389120"/>
            </a:xfrm>
            <a:custGeom>
              <a:avLst/>
              <a:gdLst/>
              <a:ahLst/>
              <a:cxnLst/>
              <a:rect l="l" t="t" r="r" b="b"/>
              <a:pathLst>
                <a:path w="9052560" h="4389120">
                  <a:moveTo>
                    <a:pt x="0" y="0"/>
                  </a:moveTo>
                  <a:lnTo>
                    <a:pt x="9052560" y="0"/>
                  </a:lnTo>
                  <a:lnTo>
                    <a:pt x="9052560" y="4389120"/>
                  </a:lnTo>
                  <a:lnTo>
                    <a:pt x="0" y="43891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1414" b="-21414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0" y="-38100"/>
              <a:ext cx="9052560" cy="44272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r>
                <a:rPr lang="nl-BE" sz="2700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Zorgen voor extra </a:t>
              </a:r>
              <a:r>
                <a:rPr lang="nl-BE" sz="2700" b="1" noProof="0" dirty="0">
                  <a:solidFill>
                    <a:srgbClr val="A6220A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stabiliteit </a:t>
              </a:r>
              <a:r>
                <a:rPr lang="nl-BE" sz="2700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en een </a:t>
              </a:r>
              <a:r>
                <a:rPr lang="nl-BE" sz="2700" b="1" noProof="0" dirty="0">
                  <a:solidFill>
                    <a:srgbClr val="A6220A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rijkere textuur </a:t>
              </a:r>
              <a:r>
                <a:rPr lang="nl-BE" sz="2700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dankzij hun drogestof- en restoliegehalte. </a:t>
              </a:r>
            </a:p>
            <a:p>
              <a:pPr algn="l">
                <a:lnSpc>
                  <a:spcPts val="3240"/>
                </a:lnSpc>
              </a:pPr>
              <a:endParaRPr lang="nl-BE" sz="2700" noProof="0" dirty="0">
                <a:solidFill>
                  <a:srgbClr val="453434"/>
                </a:solidFill>
                <a:latin typeface="Telegraf"/>
                <a:ea typeface="Telegraf"/>
                <a:cs typeface="Telegraf"/>
                <a:sym typeface="Telegraf"/>
              </a:endParaRPr>
            </a:p>
            <a:p>
              <a:pPr algn="l">
                <a:lnSpc>
                  <a:spcPts val="3240"/>
                </a:lnSpc>
              </a:pPr>
              <a:r>
                <a:rPr lang="nl-BE" sz="2700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Ze beïnvloeden </a:t>
              </a:r>
              <a:r>
                <a:rPr lang="nl-BE" sz="2700" b="1" noProof="0" dirty="0">
                  <a:solidFill>
                    <a:srgbClr val="A6220A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het mondgevoel</a:t>
              </a:r>
              <a:r>
                <a:rPr lang="nl-BE" sz="2700" noProof="0" dirty="0">
                  <a:solidFill>
                    <a:srgbClr val="000000"/>
                  </a:solidFill>
                  <a:latin typeface="Telegraf"/>
                  <a:ea typeface="Telegraf"/>
                  <a:cs typeface="Telegraf"/>
                  <a:sym typeface="Telegraf"/>
                </a:rPr>
                <a:t>, </a:t>
              </a:r>
              <a:r>
                <a:rPr lang="nl-BE" sz="2700" b="1" noProof="0" dirty="0">
                  <a:solidFill>
                    <a:srgbClr val="A6220A"/>
                  </a:solidFill>
                  <a:latin typeface="Telegraf Bold"/>
                  <a:sym typeface="Telegraf"/>
                </a:rPr>
                <a:t>verbeteren </a:t>
              </a:r>
              <a:r>
                <a:rPr lang="nl-BE" sz="2700" b="1" noProof="0" dirty="0">
                  <a:solidFill>
                    <a:srgbClr val="A6220A"/>
                  </a:solidFill>
                  <a:latin typeface="Telegraf Bold"/>
                  <a:sym typeface="Telegraf Bold"/>
                </a:rPr>
                <a:t>de </a:t>
              </a:r>
              <a:r>
                <a:rPr lang="nl-BE" sz="2700" b="1" noProof="0" dirty="0">
                  <a:solidFill>
                    <a:srgbClr val="A6220A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structuur </a:t>
              </a:r>
              <a:r>
                <a:rPr lang="nl-BE" sz="2700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en dragen bij aan de totale zintuiglijke beleving. </a:t>
              </a: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36803" y="5943303"/>
            <a:ext cx="16733520" cy="685800"/>
            <a:chOff x="0" y="0"/>
            <a:chExt cx="22311360" cy="9144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311361" cy="914400"/>
            </a:xfrm>
            <a:custGeom>
              <a:avLst/>
              <a:gdLst/>
              <a:ahLst/>
              <a:cxnLst/>
              <a:rect l="l" t="t" r="r" b="b"/>
              <a:pathLst>
                <a:path w="22311361" h="914400">
                  <a:moveTo>
                    <a:pt x="0" y="0"/>
                  </a:moveTo>
                  <a:lnTo>
                    <a:pt x="22311361" y="0"/>
                  </a:lnTo>
                  <a:lnTo>
                    <a:pt x="22311361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425434" b="-425434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311360" cy="9525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240"/>
                </a:lnSpc>
              </a:pPr>
              <a:r>
                <a:rPr lang="nl-BE" sz="2700" b="1" noProof="0" dirty="0">
                  <a:solidFill>
                    <a:srgbClr val="453434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Naast hun zoete smaak hebben suikers een grote invloed op de textuur en structuur van ganache.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7327423" y="9601200"/>
            <a:ext cx="685800" cy="411480"/>
            <a:chOff x="0" y="0"/>
            <a:chExt cx="914400" cy="54864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914400" cy="548640"/>
            </a:xfrm>
            <a:custGeom>
              <a:avLst/>
              <a:gdLst/>
              <a:ahLst/>
              <a:cxnLst/>
              <a:rect l="l" t="t" r="r" b="b"/>
              <a:pathLst>
                <a:path w="914400" h="548640">
                  <a:moveTo>
                    <a:pt x="0" y="0"/>
                  </a:moveTo>
                  <a:lnTo>
                    <a:pt x="914400" y="0"/>
                  </a:lnTo>
                  <a:lnTo>
                    <a:pt x="914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26982" r="-26982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914400" cy="5676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980"/>
                </a:lnSpc>
              </a:pPr>
              <a:r>
                <a:rPr lang="nl-BE" sz="1650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10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54380" y="617220"/>
            <a:ext cx="14401800" cy="480060"/>
            <a:chOff x="0" y="0"/>
            <a:chExt cx="19202400" cy="64008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9202400" cy="640080"/>
            </a:xfrm>
            <a:custGeom>
              <a:avLst/>
              <a:gdLst/>
              <a:ahLst/>
              <a:cxnLst/>
              <a:rect l="l" t="t" r="r" b="b"/>
              <a:pathLst>
                <a:path w="19202400" h="640080">
                  <a:moveTo>
                    <a:pt x="0" y="0"/>
                  </a:moveTo>
                  <a:lnTo>
                    <a:pt x="19202400" y="0"/>
                  </a:lnTo>
                  <a:lnTo>
                    <a:pt x="1920240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534551" b="-534551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9202400" cy="67818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340"/>
                </a:lnSpc>
              </a:pPr>
              <a:r>
                <a:rPr lang="nl-BE" sz="1950" b="1" spc="180" noProof="0" dirty="0">
                  <a:solidFill>
                    <a:srgbClr val="C28927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DE WETENSCHAP ACHTER CHOCOLADE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44855" y="826656"/>
            <a:ext cx="5200654" cy="1885852"/>
            <a:chOff x="0" y="0"/>
            <a:chExt cx="6934205" cy="251446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934205" cy="2514469"/>
            </a:xfrm>
            <a:custGeom>
              <a:avLst/>
              <a:gdLst/>
              <a:ahLst/>
              <a:cxnLst/>
              <a:rect l="l" t="t" r="r" b="b"/>
              <a:pathLst>
                <a:path w="6934205" h="2514469">
                  <a:moveTo>
                    <a:pt x="0" y="0"/>
                  </a:moveTo>
                  <a:lnTo>
                    <a:pt x="6934205" y="0"/>
                  </a:lnTo>
                  <a:lnTo>
                    <a:pt x="6934205" y="2514469"/>
                  </a:lnTo>
                  <a:lnTo>
                    <a:pt x="0" y="2514469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39737" r="-200659" b="-83376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95250"/>
              <a:ext cx="6934205" cy="241921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336"/>
                </a:lnSpc>
              </a:pPr>
              <a:r>
                <a:rPr lang="nl-BE" sz="5800" b="1" spc="-330" noProof="0" dirty="0">
                  <a:solidFill>
                    <a:srgbClr val="453434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Ingrediënten: </a:t>
              </a:r>
            </a:p>
            <a:p>
              <a:pPr algn="l">
                <a:lnSpc>
                  <a:spcPts val="5336"/>
                </a:lnSpc>
              </a:pPr>
              <a:r>
                <a:rPr lang="nl-BE" sz="5800" b="1" spc="-330" noProof="0" dirty="0">
                  <a:solidFill>
                    <a:srgbClr val="C28927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Suikers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742474" y="3726486"/>
            <a:ext cx="13664495" cy="1790547"/>
            <a:chOff x="0" y="0"/>
            <a:chExt cx="18219326" cy="2387396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8219327" cy="2387396"/>
            </a:xfrm>
            <a:custGeom>
              <a:avLst/>
              <a:gdLst/>
              <a:ahLst/>
              <a:cxnLst/>
              <a:rect l="l" t="t" r="r" b="b"/>
              <a:pathLst>
                <a:path w="18219327" h="2387396">
                  <a:moveTo>
                    <a:pt x="0" y="0"/>
                  </a:moveTo>
                  <a:lnTo>
                    <a:pt x="18219327" y="0"/>
                  </a:lnTo>
                  <a:lnTo>
                    <a:pt x="18219327" y="2387396"/>
                  </a:lnTo>
                  <a:lnTo>
                    <a:pt x="0" y="238739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00369" r="-16437" b="-145913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18219326" cy="242549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239"/>
                </a:lnSpc>
              </a:pPr>
              <a:r>
                <a:rPr lang="nl-BE" sz="26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| Suikers worden in ganacherecepten vooral gebruikt voor hun </a:t>
              </a:r>
              <a:r>
                <a:rPr lang="nl-BE" sz="2699" b="1" noProof="0" dirty="0">
                  <a:solidFill>
                    <a:srgbClr val="A6220A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zoetkracht </a:t>
              </a:r>
              <a:r>
                <a:rPr lang="nl-BE" sz="26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en hun vermogen om </a:t>
              </a:r>
              <a:r>
                <a:rPr lang="nl-BE" sz="2699" b="1" noProof="0" dirty="0">
                  <a:solidFill>
                    <a:srgbClr val="A6220A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water te binden</a:t>
              </a:r>
              <a:r>
                <a:rPr lang="nl-BE" sz="26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.</a:t>
              </a:r>
            </a:p>
            <a:p>
              <a:pPr algn="l">
                <a:lnSpc>
                  <a:spcPts val="3239"/>
                </a:lnSpc>
              </a:pPr>
              <a:endParaRPr lang="nl-BE" sz="2699" noProof="0" dirty="0">
                <a:solidFill>
                  <a:srgbClr val="453434"/>
                </a:solidFill>
                <a:latin typeface="Telegraf"/>
                <a:ea typeface="Telegraf"/>
                <a:cs typeface="Telegraf"/>
                <a:sym typeface="Telegraf"/>
              </a:endParaRPr>
            </a:p>
            <a:p>
              <a:pPr algn="l">
                <a:lnSpc>
                  <a:spcPts val="3239"/>
                </a:lnSpc>
              </a:pPr>
              <a:r>
                <a:rPr lang="nl-BE" sz="26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| Suikers </a:t>
              </a:r>
              <a:r>
                <a:rPr lang="nl-BE" sz="2699" b="1" noProof="0" dirty="0">
                  <a:solidFill>
                    <a:srgbClr val="A6220A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verlagen de wateractiviteit </a:t>
              </a:r>
              <a:r>
                <a:rPr lang="nl-BE" sz="26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en verbeteren </a:t>
              </a:r>
              <a:r>
                <a:rPr lang="nl-BE" sz="2699" b="1" noProof="0" dirty="0">
                  <a:solidFill>
                    <a:srgbClr val="A6220A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de houdbaarheid</a:t>
              </a:r>
              <a:r>
                <a:rPr lang="nl-BE" sz="26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.</a:t>
              </a:r>
            </a:p>
          </p:txBody>
        </p:sp>
      </p:grpSp>
      <p:sp>
        <p:nvSpPr>
          <p:cNvPr id="17" name="Freeform 17"/>
          <p:cNvSpPr/>
          <p:nvPr/>
        </p:nvSpPr>
        <p:spPr>
          <a:xfrm rot="895307">
            <a:off x="15354783" y="7158757"/>
            <a:ext cx="1519486" cy="1741531"/>
          </a:xfrm>
          <a:custGeom>
            <a:avLst/>
            <a:gdLst/>
            <a:ahLst/>
            <a:cxnLst/>
            <a:rect l="l" t="t" r="r" b="b"/>
            <a:pathLst>
              <a:path w="1519486" h="1741531">
                <a:moveTo>
                  <a:pt x="0" y="0"/>
                </a:moveTo>
                <a:lnTo>
                  <a:pt x="1519486" y="0"/>
                </a:lnTo>
                <a:lnTo>
                  <a:pt x="1519486" y="1741531"/>
                </a:lnTo>
                <a:lnTo>
                  <a:pt x="0" y="174153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 noProof="0" dirty="0"/>
          </a:p>
        </p:txBody>
      </p:sp>
      <p:grpSp>
        <p:nvGrpSpPr>
          <p:cNvPr id="18" name="Group 18"/>
          <p:cNvGrpSpPr/>
          <p:nvPr/>
        </p:nvGrpSpPr>
        <p:grpSpPr>
          <a:xfrm>
            <a:off x="1175490" y="8611429"/>
            <a:ext cx="1132008" cy="1126931"/>
            <a:chOff x="0" y="0"/>
            <a:chExt cx="1509344" cy="1502575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509395" cy="1502537"/>
            </a:xfrm>
            <a:custGeom>
              <a:avLst/>
              <a:gdLst/>
              <a:ahLst/>
              <a:cxnLst/>
              <a:rect l="l" t="t" r="r" b="b"/>
              <a:pathLst>
                <a:path w="1509395" h="1502537">
                  <a:moveTo>
                    <a:pt x="0" y="0"/>
                  </a:moveTo>
                  <a:lnTo>
                    <a:pt x="1509395" y="0"/>
                  </a:lnTo>
                  <a:lnTo>
                    <a:pt x="1509395" y="1502537"/>
                  </a:lnTo>
                  <a:lnTo>
                    <a:pt x="0" y="15025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3" b="-2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3844994" y="8176848"/>
            <a:ext cx="1123950" cy="386715"/>
            <a:chOff x="0" y="0"/>
            <a:chExt cx="1498600" cy="515620"/>
          </a:xfrm>
        </p:grpSpPr>
        <p:sp>
          <p:nvSpPr>
            <p:cNvPr id="21" name="Freeform 21"/>
            <p:cNvSpPr/>
            <p:nvPr/>
          </p:nvSpPr>
          <p:spPr>
            <a:xfrm>
              <a:off x="31041" y="50800"/>
              <a:ext cx="1453842" cy="440592"/>
            </a:xfrm>
            <a:custGeom>
              <a:avLst/>
              <a:gdLst/>
              <a:ahLst/>
              <a:cxnLst/>
              <a:rect l="l" t="t" r="r" b="b"/>
              <a:pathLst>
                <a:path w="1453842" h="440592">
                  <a:moveTo>
                    <a:pt x="34999" y="0"/>
                  </a:moveTo>
                  <a:cubicBezTo>
                    <a:pt x="841449" y="59690"/>
                    <a:pt x="1318969" y="21590"/>
                    <a:pt x="1415489" y="134620"/>
                  </a:cubicBezTo>
                  <a:cubicBezTo>
                    <a:pt x="1471369" y="200660"/>
                    <a:pt x="1465019" y="361950"/>
                    <a:pt x="1404059" y="414020"/>
                  </a:cubicBezTo>
                  <a:cubicBezTo>
                    <a:pt x="1298649" y="504190"/>
                    <a:pt x="821129" y="337820"/>
                    <a:pt x="570939" y="314960"/>
                  </a:cubicBezTo>
                  <a:cubicBezTo>
                    <a:pt x="369009" y="297180"/>
                    <a:pt x="92149" y="363220"/>
                    <a:pt x="19759" y="281940"/>
                  </a:cubicBezTo>
                  <a:cubicBezTo>
                    <a:pt x="-32311" y="223520"/>
                    <a:pt x="34999" y="0"/>
                    <a:pt x="34999" y="0"/>
                  </a:cubicBezTo>
                </a:path>
              </a:pathLst>
            </a:custGeom>
            <a:solidFill>
              <a:srgbClr val="C28927">
                <a:alpha val="18431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8407171" y="8623570"/>
            <a:ext cx="6529388" cy="469582"/>
            <a:chOff x="0" y="0"/>
            <a:chExt cx="8705850" cy="626110"/>
          </a:xfrm>
        </p:grpSpPr>
        <p:sp>
          <p:nvSpPr>
            <p:cNvPr id="23" name="Freeform 23"/>
            <p:cNvSpPr/>
            <p:nvPr/>
          </p:nvSpPr>
          <p:spPr>
            <a:xfrm>
              <a:off x="-635" y="4146"/>
              <a:ext cx="8667194" cy="660481"/>
            </a:xfrm>
            <a:custGeom>
              <a:avLst/>
              <a:gdLst/>
              <a:ahLst/>
              <a:cxnLst/>
              <a:rect l="l" t="t" r="r" b="b"/>
              <a:pathLst>
                <a:path w="8667194" h="660481">
                  <a:moveTo>
                    <a:pt x="8654415" y="327324"/>
                  </a:moveTo>
                  <a:cubicBezTo>
                    <a:pt x="6141085" y="482264"/>
                    <a:pt x="4387215" y="449244"/>
                    <a:pt x="3938905" y="463214"/>
                  </a:cubicBezTo>
                  <a:cubicBezTo>
                    <a:pt x="3813176" y="467024"/>
                    <a:pt x="3786505" y="468294"/>
                    <a:pt x="3697605" y="477184"/>
                  </a:cubicBezTo>
                  <a:cubicBezTo>
                    <a:pt x="3584576" y="487344"/>
                    <a:pt x="3465196" y="517824"/>
                    <a:pt x="3316605" y="529254"/>
                  </a:cubicBezTo>
                  <a:cubicBezTo>
                    <a:pt x="3107055" y="545764"/>
                    <a:pt x="2737486" y="534334"/>
                    <a:pt x="2555876" y="544494"/>
                  </a:cubicBezTo>
                  <a:cubicBezTo>
                    <a:pt x="2455545" y="550844"/>
                    <a:pt x="2439035" y="561004"/>
                    <a:pt x="2319655" y="566084"/>
                  </a:cubicBezTo>
                  <a:cubicBezTo>
                    <a:pt x="1951355" y="582594"/>
                    <a:pt x="248285" y="766744"/>
                    <a:pt x="51435" y="571164"/>
                  </a:cubicBezTo>
                  <a:cubicBezTo>
                    <a:pt x="-17145" y="502584"/>
                    <a:pt x="-17145" y="360344"/>
                    <a:pt x="51435" y="291764"/>
                  </a:cubicBezTo>
                  <a:cubicBezTo>
                    <a:pt x="239395" y="103804"/>
                    <a:pt x="1574165" y="299384"/>
                    <a:pt x="2165985" y="289224"/>
                  </a:cubicBezTo>
                  <a:cubicBezTo>
                    <a:pt x="2595245" y="282874"/>
                    <a:pt x="2999105" y="276524"/>
                    <a:pt x="3274695" y="252394"/>
                  </a:cubicBezTo>
                  <a:cubicBezTo>
                    <a:pt x="3438526" y="238424"/>
                    <a:pt x="3546476" y="210484"/>
                    <a:pt x="3665855" y="199054"/>
                  </a:cubicBezTo>
                  <a:cubicBezTo>
                    <a:pt x="3764915" y="190164"/>
                    <a:pt x="3799205" y="187624"/>
                    <a:pt x="3938905" y="183814"/>
                  </a:cubicBezTo>
                  <a:cubicBezTo>
                    <a:pt x="4406265" y="168574"/>
                    <a:pt x="6122035" y="205404"/>
                    <a:pt x="6980555" y="171114"/>
                  </a:cubicBezTo>
                  <a:cubicBezTo>
                    <a:pt x="7613015" y="145714"/>
                    <a:pt x="8447405" y="-100666"/>
                    <a:pt x="8625205" y="46654"/>
                  </a:cubicBezTo>
                  <a:cubicBezTo>
                    <a:pt x="8697596" y="107614"/>
                    <a:pt x="8654415" y="327324"/>
                    <a:pt x="8654415" y="327324"/>
                  </a:cubicBezTo>
                </a:path>
              </a:pathLst>
            </a:custGeom>
            <a:solidFill>
              <a:srgbClr val="C28927">
                <a:alpha val="18431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BE" noProof="0" dirty="0"/>
            </a:p>
          </p:txBody>
        </p:sp>
      </p:grpSp>
      <p:sp>
        <p:nvSpPr>
          <p:cNvPr id="24" name="Freeform 24"/>
          <p:cNvSpPr/>
          <p:nvPr/>
        </p:nvSpPr>
        <p:spPr>
          <a:xfrm>
            <a:off x="14729460" y="36092"/>
            <a:ext cx="3605556" cy="3802186"/>
          </a:xfrm>
          <a:custGeom>
            <a:avLst/>
            <a:gdLst/>
            <a:ahLst/>
            <a:cxnLst/>
            <a:rect l="l" t="t" r="r" b="b"/>
            <a:pathLst>
              <a:path w="3605556" h="3802186">
                <a:moveTo>
                  <a:pt x="0" y="0"/>
                </a:moveTo>
                <a:lnTo>
                  <a:pt x="3605556" y="0"/>
                </a:lnTo>
                <a:lnTo>
                  <a:pt x="3605556" y="3802186"/>
                </a:lnTo>
                <a:lnTo>
                  <a:pt x="0" y="380218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r="-31406"/>
            </a:stretch>
          </a:blipFill>
        </p:spPr>
        <p:txBody>
          <a:bodyPr/>
          <a:lstStyle/>
          <a:p>
            <a:endParaRPr lang="nl-BE" noProof="0" dirty="0"/>
          </a:p>
        </p:txBody>
      </p:sp>
      <p:sp>
        <p:nvSpPr>
          <p:cNvPr id="25" name="TextBox 25"/>
          <p:cNvSpPr txBox="1"/>
          <p:nvPr/>
        </p:nvSpPr>
        <p:spPr>
          <a:xfrm>
            <a:off x="1676400" y="7210936"/>
            <a:ext cx="13292543" cy="18226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3628"/>
              </a:lnSpc>
            </a:pPr>
            <a:r>
              <a:rPr lang="nl-BE" sz="2700" b="1" noProof="0" dirty="0">
                <a:solidFill>
                  <a:srgbClr val="453434"/>
                </a:solidFill>
                <a:latin typeface="Telegraf Bold"/>
                <a:ea typeface="Telegraf Bold"/>
                <a:cs typeface="Telegraf Bold"/>
                <a:sym typeface="Telegraf Bold"/>
              </a:rPr>
              <a:t>Door hun </a:t>
            </a:r>
            <a:r>
              <a:rPr lang="nl-BE" sz="2700" b="1" noProof="0" dirty="0">
                <a:solidFill>
                  <a:srgbClr val="BA3A2C"/>
                </a:solidFill>
                <a:latin typeface="Telegraf Bold"/>
                <a:sym typeface="Telegraf Bold"/>
              </a:rPr>
              <a:t>WATERBINDEND</a:t>
            </a:r>
            <a:r>
              <a:rPr lang="nl-BE" sz="2700" b="1" noProof="0" dirty="0">
                <a:solidFill>
                  <a:srgbClr val="453434"/>
                </a:solidFill>
                <a:latin typeface="Telegraf Bold"/>
                <a:ea typeface="Telegraf Bold"/>
                <a:cs typeface="Telegraf Bold"/>
                <a:sym typeface="Telegraf Bold"/>
              </a:rPr>
              <a:t> vermogen en </a:t>
            </a:r>
            <a:r>
              <a:rPr lang="nl-BE" sz="2700" b="1" noProof="0" dirty="0">
                <a:solidFill>
                  <a:srgbClr val="BA3A2C"/>
                </a:solidFill>
                <a:latin typeface="Telegraf Bold"/>
                <a:sym typeface="Telegraf Bold"/>
              </a:rPr>
              <a:t>WEEKMAKEND</a:t>
            </a:r>
            <a:r>
              <a:rPr lang="nl-BE" sz="2700" b="1" noProof="0" dirty="0">
                <a:solidFill>
                  <a:srgbClr val="453434"/>
                </a:solidFill>
                <a:latin typeface="Telegraf Bold"/>
                <a:ea typeface="Telegraf Bold"/>
                <a:cs typeface="Telegraf Bold"/>
                <a:sym typeface="Telegraf Bold"/>
              </a:rPr>
              <a:t> effect maken </a:t>
            </a:r>
            <a:r>
              <a:rPr lang="nl-BE" sz="2700" b="1" noProof="0" dirty="0">
                <a:solidFill>
                  <a:srgbClr val="BA3A2C"/>
                </a:solidFill>
                <a:latin typeface="Telegraf Bold"/>
                <a:sym typeface="Telegraf Bold"/>
              </a:rPr>
              <a:t>mono- en disachariden </a:t>
            </a:r>
            <a:r>
              <a:rPr lang="nl-BE" sz="2700" b="1" noProof="0" dirty="0">
                <a:solidFill>
                  <a:srgbClr val="453434"/>
                </a:solidFill>
                <a:latin typeface="Telegraf Bold"/>
                <a:ea typeface="Telegraf Bold"/>
                <a:cs typeface="Telegraf Bold"/>
                <a:sym typeface="Telegraf Bold"/>
              </a:rPr>
              <a:t>en </a:t>
            </a:r>
            <a:r>
              <a:rPr lang="nl-BE" sz="2700" b="1" noProof="0" dirty="0">
                <a:solidFill>
                  <a:srgbClr val="BA3A2C"/>
                </a:solidFill>
                <a:latin typeface="Telegraf Bold"/>
                <a:sym typeface="Telegraf Bold"/>
              </a:rPr>
              <a:t>polyolen</a:t>
            </a:r>
            <a:r>
              <a:rPr lang="nl-BE" sz="2700" b="1" noProof="0" dirty="0">
                <a:solidFill>
                  <a:srgbClr val="453434"/>
                </a:solidFill>
                <a:latin typeface="Telegraf Bold"/>
                <a:ea typeface="Telegraf Bold"/>
                <a:cs typeface="Telegraf Bold"/>
                <a:sym typeface="Telegraf Bold"/>
              </a:rPr>
              <a:t> de </a:t>
            </a:r>
            <a:r>
              <a:rPr lang="nl-BE" sz="2700" b="1" noProof="0" dirty="0">
                <a:solidFill>
                  <a:srgbClr val="BA3A2C"/>
                </a:solidFill>
                <a:latin typeface="Telegraf Bold"/>
                <a:sym typeface="Telegraf Bold"/>
              </a:rPr>
              <a:t>ganache</a:t>
            </a:r>
            <a:r>
              <a:rPr lang="nl-BE" sz="2700" b="1" noProof="0" dirty="0">
                <a:solidFill>
                  <a:srgbClr val="453434"/>
                </a:solidFill>
                <a:latin typeface="Telegraf Bold"/>
                <a:ea typeface="Telegraf Bold"/>
                <a:cs typeface="Telegraf Bold"/>
                <a:sym typeface="Telegraf Bold"/>
              </a:rPr>
              <a:t> doorgaans </a:t>
            </a:r>
            <a:r>
              <a:rPr lang="nl-BE" sz="2700" b="1" noProof="0" dirty="0">
                <a:solidFill>
                  <a:srgbClr val="BA3A2C"/>
                </a:solidFill>
                <a:latin typeface="Telegraf Bold"/>
                <a:sym typeface="Telegraf Bold"/>
              </a:rPr>
              <a:t>zachter</a:t>
            </a:r>
            <a:r>
              <a:rPr lang="nl-BE" sz="2700" b="1" noProof="0" dirty="0">
                <a:solidFill>
                  <a:srgbClr val="453434"/>
                </a:solidFill>
                <a:latin typeface="Telegraf Bold"/>
                <a:ea typeface="Telegraf Bold"/>
                <a:cs typeface="Telegraf Bold"/>
                <a:sym typeface="Telegraf Bold"/>
              </a:rPr>
              <a:t>. Hoe sterk dat effect is, hangt af van de gebruikte soort en concentratie.</a:t>
            </a:r>
          </a:p>
          <a:p>
            <a:pPr algn="r">
              <a:lnSpc>
                <a:spcPts val="3628"/>
              </a:lnSpc>
            </a:pPr>
            <a:endParaRPr lang="nl-BE" sz="2700" b="1" noProof="0" dirty="0">
              <a:solidFill>
                <a:srgbClr val="453434"/>
              </a:solidFill>
              <a:latin typeface="Telegraf Bold"/>
              <a:ea typeface="Telegraf Bold"/>
              <a:cs typeface="Telegraf Bold"/>
              <a:sym typeface="Telegraf Bol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63905" y="2711936"/>
            <a:ext cx="935605" cy="623737"/>
            <a:chOff x="0" y="0"/>
            <a:chExt cx="1097280" cy="7315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97280" cy="731520"/>
            </a:xfrm>
            <a:custGeom>
              <a:avLst/>
              <a:gdLst/>
              <a:ahLst/>
              <a:cxnLst/>
              <a:rect l="l" t="t" r="r" b="b"/>
              <a:pathLst>
                <a:path w="1097280" h="731520">
                  <a:moveTo>
                    <a:pt x="0" y="0"/>
                  </a:moveTo>
                  <a:lnTo>
                    <a:pt x="1097280" y="0"/>
                  </a:lnTo>
                  <a:lnTo>
                    <a:pt x="1097280" y="731520"/>
                  </a:lnTo>
                  <a:lnTo>
                    <a:pt x="0" y="731520"/>
                  </a:lnTo>
                  <a:close/>
                </a:path>
              </a:pathLst>
            </a:custGeom>
            <a:solidFill>
              <a:srgbClr val="453434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888652" y="2711936"/>
            <a:ext cx="701704" cy="623737"/>
            <a:chOff x="0" y="0"/>
            <a:chExt cx="822960" cy="73152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22960" cy="731520"/>
            </a:xfrm>
            <a:custGeom>
              <a:avLst/>
              <a:gdLst/>
              <a:ahLst/>
              <a:cxnLst/>
              <a:rect l="l" t="t" r="r" b="b"/>
              <a:pathLst>
                <a:path w="822960" h="731520">
                  <a:moveTo>
                    <a:pt x="0" y="0"/>
                  </a:moveTo>
                  <a:lnTo>
                    <a:pt x="822960" y="0"/>
                  </a:lnTo>
                  <a:lnTo>
                    <a:pt x="82296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64047" r="-64047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822960" cy="76009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FFFFF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#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9510" y="2711936"/>
            <a:ext cx="4054288" cy="623737"/>
            <a:chOff x="0" y="0"/>
            <a:chExt cx="4754880" cy="73152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754880" cy="731520"/>
            </a:xfrm>
            <a:custGeom>
              <a:avLst/>
              <a:gdLst/>
              <a:ahLst/>
              <a:cxnLst/>
              <a:rect l="l" t="t" r="r" b="b"/>
              <a:pathLst>
                <a:path w="4754880" h="731520">
                  <a:moveTo>
                    <a:pt x="0" y="0"/>
                  </a:moveTo>
                  <a:lnTo>
                    <a:pt x="4754880" y="0"/>
                  </a:lnTo>
                  <a:lnTo>
                    <a:pt x="4754880" y="731520"/>
                  </a:lnTo>
                  <a:lnTo>
                    <a:pt x="0" y="731520"/>
                  </a:lnTo>
                  <a:close/>
                </a:path>
              </a:pathLst>
            </a:custGeom>
            <a:solidFill>
              <a:srgbClr val="453434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824257" y="2711936"/>
            <a:ext cx="3820387" cy="623737"/>
            <a:chOff x="0" y="0"/>
            <a:chExt cx="4480560" cy="73152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480560" cy="731520"/>
            </a:xfrm>
            <a:custGeom>
              <a:avLst/>
              <a:gdLst/>
              <a:ahLst/>
              <a:cxnLst/>
              <a:rect l="l" t="t" r="r" b="b"/>
              <a:pathLst>
                <a:path w="4480560" h="731520">
                  <a:moveTo>
                    <a:pt x="0" y="0"/>
                  </a:moveTo>
                  <a:lnTo>
                    <a:pt x="4480560" y="0"/>
                  </a:lnTo>
                  <a:lnTo>
                    <a:pt x="448056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9345" b="-69345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4480560" cy="76009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FFFFF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Suikers / Polyolen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753798" y="2711936"/>
            <a:ext cx="2650881" cy="623737"/>
            <a:chOff x="0" y="0"/>
            <a:chExt cx="3108960" cy="73152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108960" cy="731520"/>
            </a:xfrm>
            <a:custGeom>
              <a:avLst/>
              <a:gdLst/>
              <a:ahLst/>
              <a:cxnLst/>
              <a:rect l="l" t="t" r="r" b="b"/>
              <a:pathLst>
                <a:path w="3108960" h="731520">
                  <a:moveTo>
                    <a:pt x="0" y="0"/>
                  </a:moveTo>
                  <a:lnTo>
                    <a:pt x="3108960" y="0"/>
                  </a:lnTo>
                  <a:lnTo>
                    <a:pt x="3108960" y="731520"/>
                  </a:lnTo>
                  <a:lnTo>
                    <a:pt x="0" y="731520"/>
                  </a:lnTo>
                  <a:close/>
                </a:path>
              </a:pathLst>
            </a:custGeom>
            <a:solidFill>
              <a:srgbClr val="453434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5878545" y="2711936"/>
            <a:ext cx="2416979" cy="623737"/>
            <a:chOff x="0" y="0"/>
            <a:chExt cx="2834640" cy="73152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834640" cy="731520"/>
            </a:xfrm>
            <a:custGeom>
              <a:avLst/>
              <a:gdLst/>
              <a:ahLst/>
              <a:cxnLst/>
              <a:rect l="l" t="t" r="r" b="b"/>
              <a:pathLst>
                <a:path w="2834640" h="731520">
                  <a:moveTo>
                    <a:pt x="0" y="0"/>
                  </a:moveTo>
                  <a:lnTo>
                    <a:pt x="2834640" y="0"/>
                  </a:lnTo>
                  <a:lnTo>
                    <a:pt x="283464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5504" b="-25504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28575"/>
              <a:ext cx="2834640" cy="76009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FFFFF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Verzachtend effect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8404679" y="2711936"/>
            <a:ext cx="8854621" cy="623737"/>
            <a:chOff x="0" y="0"/>
            <a:chExt cx="10384724" cy="73152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384723" cy="731520"/>
            </a:xfrm>
            <a:custGeom>
              <a:avLst/>
              <a:gdLst/>
              <a:ahLst/>
              <a:cxnLst/>
              <a:rect l="l" t="t" r="r" b="b"/>
              <a:pathLst>
                <a:path w="10384723" h="731520">
                  <a:moveTo>
                    <a:pt x="0" y="0"/>
                  </a:moveTo>
                  <a:lnTo>
                    <a:pt x="10384723" y="0"/>
                  </a:lnTo>
                  <a:lnTo>
                    <a:pt x="10384723" y="731520"/>
                  </a:lnTo>
                  <a:lnTo>
                    <a:pt x="0" y="731520"/>
                  </a:lnTo>
                  <a:close/>
                </a:path>
              </a:pathLst>
            </a:custGeom>
            <a:solidFill>
              <a:srgbClr val="453434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8529426" y="2711936"/>
            <a:ext cx="8767974" cy="623737"/>
            <a:chOff x="0" y="0"/>
            <a:chExt cx="10528865" cy="73152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0528864" cy="731520"/>
            </a:xfrm>
            <a:custGeom>
              <a:avLst/>
              <a:gdLst/>
              <a:ahLst/>
              <a:cxnLst/>
              <a:rect l="l" t="t" r="r" b="b"/>
              <a:pathLst>
                <a:path w="10528864" h="731520">
                  <a:moveTo>
                    <a:pt x="0" y="0"/>
                  </a:moveTo>
                  <a:lnTo>
                    <a:pt x="10528864" y="0"/>
                  </a:lnTo>
                  <a:lnTo>
                    <a:pt x="10528864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98295" r="-24191" b="-298295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28575"/>
              <a:ext cx="10528865" cy="76009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FFFFF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Belangrijkste reden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888652" y="3335673"/>
            <a:ext cx="701704" cy="647127"/>
            <a:chOff x="0" y="0"/>
            <a:chExt cx="822960" cy="758952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22960" cy="758952"/>
            </a:xfrm>
            <a:custGeom>
              <a:avLst/>
              <a:gdLst/>
              <a:ahLst/>
              <a:cxnLst/>
              <a:rect l="l" t="t" r="r" b="b"/>
              <a:pathLst>
                <a:path w="822960" h="758952">
                  <a:moveTo>
                    <a:pt x="0" y="0"/>
                  </a:moveTo>
                  <a:lnTo>
                    <a:pt x="822960" y="0"/>
                  </a:lnTo>
                  <a:lnTo>
                    <a:pt x="822960" y="758952"/>
                  </a:lnTo>
                  <a:lnTo>
                    <a:pt x="0" y="75895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68324" r="-68324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28575"/>
              <a:ext cx="822960" cy="78752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C28927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1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824257" y="3335673"/>
            <a:ext cx="3820387" cy="647127"/>
            <a:chOff x="0" y="0"/>
            <a:chExt cx="4480560" cy="758952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4480560" cy="758952"/>
            </a:xfrm>
            <a:custGeom>
              <a:avLst/>
              <a:gdLst/>
              <a:ahLst/>
              <a:cxnLst/>
              <a:rect l="l" t="t" r="r" b="b"/>
              <a:pathLst>
                <a:path w="4480560" h="758952">
                  <a:moveTo>
                    <a:pt x="0" y="0"/>
                  </a:moveTo>
                  <a:lnTo>
                    <a:pt x="4480560" y="0"/>
                  </a:lnTo>
                  <a:lnTo>
                    <a:pt x="4480560" y="758952"/>
                  </a:lnTo>
                  <a:lnTo>
                    <a:pt x="0" y="75895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5032" b="-65032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28575"/>
              <a:ext cx="4480560" cy="78752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Sorbitol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5878545" y="3335673"/>
            <a:ext cx="2416979" cy="647127"/>
            <a:chOff x="0" y="0"/>
            <a:chExt cx="2834640" cy="758952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2834640" cy="758952"/>
            </a:xfrm>
            <a:custGeom>
              <a:avLst/>
              <a:gdLst/>
              <a:ahLst/>
              <a:cxnLst/>
              <a:rect l="l" t="t" r="r" b="b"/>
              <a:pathLst>
                <a:path w="2834640" h="758952">
                  <a:moveTo>
                    <a:pt x="0" y="0"/>
                  </a:moveTo>
                  <a:lnTo>
                    <a:pt x="2834640" y="0"/>
                  </a:lnTo>
                  <a:lnTo>
                    <a:pt x="2834640" y="758952"/>
                  </a:lnTo>
                  <a:lnTo>
                    <a:pt x="0" y="75895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2775" b="-22775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28575"/>
              <a:ext cx="2834640" cy="78752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BA3A2C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Zeer sterk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8529426" y="3335673"/>
            <a:ext cx="8729874" cy="647127"/>
            <a:chOff x="0" y="0"/>
            <a:chExt cx="10238420" cy="758952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0238420" cy="758952"/>
            </a:xfrm>
            <a:custGeom>
              <a:avLst/>
              <a:gdLst/>
              <a:ahLst/>
              <a:cxnLst/>
              <a:rect l="l" t="t" r="r" b="b"/>
              <a:pathLst>
                <a:path w="10238420" h="758952">
                  <a:moveTo>
                    <a:pt x="0" y="0"/>
                  </a:moveTo>
                  <a:lnTo>
                    <a:pt x="10238420" y="0"/>
                  </a:lnTo>
                  <a:lnTo>
                    <a:pt x="10238420" y="758952"/>
                  </a:lnTo>
                  <a:lnTo>
                    <a:pt x="0" y="75895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85706" r="-27714" b="-285706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28575"/>
              <a:ext cx="10238420" cy="78752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Sterke bevochtiger, hoog watervasthoudend vermogen, sterk weekmakend effect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763905" y="3982799"/>
            <a:ext cx="16495395" cy="647127"/>
            <a:chOff x="0" y="0"/>
            <a:chExt cx="19345844" cy="758952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9345846" cy="758952"/>
            </a:xfrm>
            <a:custGeom>
              <a:avLst/>
              <a:gdLst/>
              <a:ahLst/>
              <a:cxnLst/>
              <a:rect l="l" t="t" r="r" b="b"/>
              <a:pathLst>
                <a:path w="19345846" h="758952">
                  <a:moveTo>
                    <a:pt x="0" y="0"/>
                  </a:moveTo>
                  <a:lnTo>
                    <a:pt x="19345846" y="0"/>
                  </a:lnTo>
                  <a:lnTo>
                    <a:pt x="19345846" y="758952"/>
                  </a:lnTo>
                  <a:lnTo>
                    <a:pt x="0" y="758952"/>
                  </a:lnTo>
                  <a:close/>
                </a:path>
              </a:pathLst>
            </a:custGeom>
            <a:solidFill>
              <a:srgbClr val="EFEAE1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888652" y="3982799"/>
            <a:ext cx="701704" cy="647127"/>
            <a:chOff x="0" y="0"/>
            <a:chExt cx="822960" cy="758952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822960" cy="758952"/>
            </a:xfrm>
            <a:custGeom>
              <a:avLst/>
              <a:gdLst/>
              <a:ahLst/>
              <a:cxnLst/>
              <a:rect l="l" t="t" r="r" b="b"/>
              <a:pathLst>
                <a:path w="822960" h="758952">
                  <a:moveTo>
                    <a:pt x="0" y="0"/>
                  </a:moveTo>
                  <a:lnTo>
                    <a:pt x="822960" y="0"/>
                  </a:lnTo>
                  <a:lnTo>
                    <a:pt x="822960" y="758952"/>
                  </a:lnTo>
                  <a:lnTo>
                    <a:pt x="0" y="75895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68324" r="-68324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0" y="-28575"/>
              <a:ext cx="822960" cy="78752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C28927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2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824257" y="3982799"/>
            <a:ext cx="3820387" cy="647127"/>
            <a:chOff x="0" y="0"/>
            <a:chExt cx="4480560" cy="758952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4480560" cy="758952"/>
            </a:xfrm>
            <a:custGeom>
              <a:avLst/>
              <a:gdLst/>
              <a:ahLst/>
              <a:cxnLst/>
              <a:rect l="l" t="t" r="r" b="b"/>
              <a:pathLst>
                <a:path w="4480560" h="758952">
                  <a:moveTo>
                    <a:pt x="0" y="0"/>
                  </a:moveTo>
                  <a:lnTo>
                    <a:pt x="4480560" y="0"/>
                  </a:lnTo>
                  <a:lnTo>
                    <a:pt x="4480560" y="758952"/>
                  </a:lnTo>
                  <a:lnTo>
                    <a:pt x="0" y="75895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5032" b="-65032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28575"/>
              <a:ext cx="4480560" cy="78752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Glycerol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5878545" y="3982799"/>
            <a:ext cx="2416979" cy="647127"/>
            <a:chOff x="0" y="0"/>
            <a:chExt cx="2834640" cy="758952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834640" cy="758952"/>
            </a:xfrm>
            <a:custGeom>
              <a:avLst/>
              <a:gdLst/>
              <a:ahLst/>
              <a:cxnLst/>
              <a:rect l="l" t="t" r="r" b="b"/>
              <a:pathLst>
                <a:path w="2834640" h="758952">
                  <a:moveTo>
                    <a:pt x="0" y="0"/>
                  </a:moveTo>
                  <a:lnTo>
                    <a:pt x="2834640" y="0"/>
                  </a:lnTo>
                  <a:lnTo>
                    <a:pt x="2834640" y="758952"/>
                  </a:lnTo>
                  <a:lnTo>
                    <a:pt x="0" y="75895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2775" b="-22775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0" y="-28575"/>
              <a:ext cx="2834640" cy="78752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BA3A2C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Zeer sterk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8529426" y="3982799"/>
            <a:ext cx="8729874" cy="647127"/>
            <a:chOff x="0" y="0"/>
            <a:chExt cx="10238420" cy="758952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10238420" cy="758952"/>
            </a:xfrm>
            <a:custGeom>
              <a:avLst/>
              <a:gdLst/>
              <a:ahLst/>
              <a:cxnLst/>
              <a:rect l="l" t="t" r="r" b="b"/>
              <a:pathLst>
                <a:path w="10238420" h="758952">
                  <a:moveTo>
                    <a:pt x="0" y="0"/>
                  </a:moveTo>
                  <a:lnTo>
                    <a:pt x="10238420" y="0"/>
                  </a:lnTo>
                  <a:lnTo>
                    <a:pt x="10238420" y="758952"/>
                  </a:lnTo>
                  <a:lnTo>
                    <a:pt x="0" y="75895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85706" r="-27714" b="-285706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0" y="-28575"/>
              <a:ext cx="10238420" cy="78752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Uitstekende weekmaker, houdt de structuur zacht en soepel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888652" y="4629926"/>
            <a:ext cx="701704" cy="647127"/>
            <a:chOff x="0" y="0"/>
            <a:chExt cx="822960" cy="758952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822960" cy="758952"/>
            </a:xfrm>
            <a:custGeom>
              <a:avLst/>
              <a:gdLst/>
              <a:ahLst/>
              <a:cxnLst/>
              <a:rect l="l" t="t" r="r" b="b"/>
              <a:pathLst>
                <a:path w="822960" h="758952">
                  <a:moveTo>
                    <a:pt x="0" y="0"/>
                  </a:moveTo>
                  <a:lnTo>
                    <a:pt x="822960" y="0"/>
                  </a:lnTo>
                  <a:lnTo>
                    <a:pt x="822960" y="758952"/>
                  </a:lnTo>
                  <a:lnTo>
                    <a:pt x="0" y="75895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68324" r="-68324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28575"/>
              <a:ext cx="822960" cy="78752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C28927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3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1824257" y="4629926"/>
            <a:ext cx="3820387" cy="647127"/>
            <a:chOff x="0" y="0"/>
            <a:chExt cx="4480560" cy="758952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4480560" cy="758952"/>
            </a:xfrm>
            <a:custGeom>
              <a:avLst/>
              <a:gdLst/>
              <a:ahLst/>
              <a:cxnLst/>
              <a:rect l="l" t="t" r="r" b="b"/>
              <a:pathLst>
                <a:path w="4480560" h="758952">
                  <a:moveTo>
                    <a:pt x="0" y="0"/>
                  </a:moveTo>
                  <a:lnTo>
                    <a:pt x="4480560" y="0"/>
                  </a:lnTo>
                  <a:lnTo>
                    <a:pt x="4480560" y="758952"/>
                  </a:lnTo>
                  <a:lnTo>
                    <a:pt x="0" y="75895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5032" b="-65032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0" y="-28575"/>
              <a:ext cx="4480560" cy="78752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Maltitolsiroop / Maltitol</a:t>
              </a:r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5878545" y="4629926"/>
            <a:ext cx="2416979" cy="647127"/>
            <a:chOff x="0" y="0"/>
            <a:chExt cx="2834640" cy="758952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2834640" cy="758952"/>
            </a:xfrm>
            <a:custGeom>
              <a:avLst/>
              <a:gdLst/>
              <a:ahLst/>
              <a:cxnLst/>
              <a:rect l="l" t="t" r="r" b="b"/>
              <a:pathLst>
                <a:path w="2834640" h="758952">
                  <a:moveTo>
                    <a:pt x="0" y="0"/>
                  </a:moveTo>
                  <a:lnTo>
                    <a:pt x="2834640" y="0"/>
                  </a:lnTo>
                  <a:lnTo>
                    <a:pt x="2834640" y="758952"/>
                  </a:lnTo>
                  <a:lnTo>
                    <a:pt x="0" y="75895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2775" b="-22775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0" y="-28575"/>
              <a:ext cx="2834640" cy="78752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B8561A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Sterk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8529426" y="4629926"/>
            <a:ext cx="8729874" cy="647127"/>
            <a:chOff x="0" y="0"/>
            <a:chExt cx="10238420" cy="758952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10238420" cy="758952"/>
            </a:xfrm>
            <a:custGeom>
              <a:avLst/>
              <a:gdLst/>
              <a:ahLst/>
              <a:cxnLst/>
              <a:rect l="l" t="t" r="r" b="b"/>
              <a:pathLst>
                <a:path w="10238420" h="758952">
                  <a:moveTo>
                    <a:pt x="0" y="0"/>
                  </a:moveTo>
                  <a:lnTo>
                    <a:pt x="10238420" y="0"/>
                  </a:lnTo>
                  <a:lnTo>
                    <a:pt x="10238420" y="758952"/>
                  </a:lnTo>
                  <a:lnTo>
                    <a:pt x="0" y="75895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85706" r="-27714" b="-285706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0" y="-28575"/>
              <a:ext cx="10238420" cy="78752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Goede vochtretentie, vermindert kristallisatie</a:t>
              </a:r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763905" y="5277053"/>
            <a:ext cx="16495395" cy="647127"/>
            <a:chOff x="0" y="0"/>
            <a:chExt cx="19345844" cy="758952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19345846" cy="758952"/>
            </a:xfrm>
            <a:custGeom>
              <a:avLst/>
              <a:gdLst/>
              <a:ahLst/>
              <a:cxnLst/>
              <a:rect l="l" t="t" r="r" b="b"/>
              <a:pathLst>
                <a:path w="19345846" h="758952">
                  <a:moveTo>
                    <a:pt x="0" y="0"/>
                  </a:moveTo>
                  <a:lnTo>
                    <a:pt x="19345846" y="0"/>
                  </a:lnTo>
                  <a:lnTo>
                    <a:pt x="19345846" y="758952"/>
                  </a:lnTo>
                  <a:lnTo>
                    <a:pt x="0" y="758952"/>
                  </a:lnTo>
                  <a:close/>
                </a:path>
              </a:pathLst>
            </a:custGeom>
            <a:solidFill>
              <a:srgbClr val="EFEAE1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62" name="Group 62"/>
          <p:cNvGrpSpPr/>
          <p:nvPr/>
        </p:nvGrpSpPr>
        <p:grpSpPr>
          <a:xfrm>
            <a:off x="888652" y="5277053"/>
            <a:ext cx="701704" cy="647127"/>
            <a:chOff x="0" y="0"/>
            <a:chExt cx="822960" cy="758952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822960" cy="758952"/>
            </a:xfrm>
            <a:custGeom>
              <a:avLst/>
              <a:gdLst/>
              <a:ahLst/>
              <a:cxnLst/>
              <a:rect l="l" t="t" r="r" b="b"/>
              <a:pathLst>
                <a:path w="822960" h="758952">
                  <a:moveTo>
                    <a:pt x="0" y="0"/>
                  </a:moveTo>
                  <a:lnTo>
                    <a:pt x="822960" y="0"/>
                  </a:lnTo>
                  <a:lnTo>
                    <a:pt x="822960" y="758952"/>
                  </a:lnTo>
                  <a:lnTo>
                    <a:pt x="0" y="75895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68324" r="-68324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64" name="TextBox 64"/>
            <p:cNvSpPr txBox="1"/>
            <p:nvPr/>
          </p:nvSpPr>
          <p:spPr>
            <a:xfrm>
              <a:off x="0" y="-28575"/>
              <a:ext cx="822960" cy="78752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C28927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4</a:t>
              </a:r>
            </a:p>
          </p:txBody>
        </p:sp>
      </p:grpSp>
      <p:grpSp>
        <p:nvGrpSpPr>
          <p:cNvPr id="65" name="Group 65"/>
          <p:cNvGrpSpPr/>
          <p:nvPr/>
        </p:nvGrpSpPr>
        <p:grpSpPr>
          <a:xfrm>
            <a:off x="1824257" y="5277053"/>
            <a:ext cx="3820387" cy="647127"/>
            <a:chOff x="0" y="0"/>
            <a:chExt cx="4480560" cy="758952"/>
          </a:xfrm>
        </p:grpSpPr>
        <p:sp>
          <p:nvSpPr>
            <p:cNvPr id="66" name="Freeform 66"/>
            <p:cNvSpPr/>
            <p:nvPr/>
          </p:nvSpPr>
          <p:spPr>
            <a:xfrm>
              <a:off x="0" y="0"/>
              <a:ext cx="4480560" cy="758952"/>
            </a:xfrm>
            <a:custGeom>
              <a:avLst/>
              <a:gdLst/>
              <a:ahLst/>
              <a:cxnLst/>
              <a:rect l="l" t="t" r="r" b="b"/>
              <a:pathLst>
                <a:path w="4480560" h="758952">
                  <a:moveTo>
                    <a:pt x="0" y="0"/>
                  </a:moveTo>
                  <a:lnTo>
                    <a:pt x="4480560" y="0"/>
                  </a:lnTo>
                  <a:lnTo>
                    <a:pt x="4480560" y="758952"/>
                  </a:lnTo>
                  <a:lnTo>
                    <a:pt x="0" y="75895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5032" b="-65032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67" name="TextBox 67"/>
            <p:cNvSpPr txBox="1"/>
            <p:nvPr/>
          </p:nvSpPr>
          <p:spPr>
            <a:xfrm>
              <a:off x="0" y="-28575"/>
              <a:ext cx="4480560" cy="78752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Invertsuiker</a:t>
              </a:r>
            </a:p>
          </p:txBody>
        </p:sp>
      </p:grpSp>
      <p:grpSp>
        <p:nvGrpSpPr>
          <p:cNvPr id="68" name="Group 68"/>
          <p:cNvGrpSpPr/>
          <p:nvPr/>
        </p:nvGrpSpPr>
        <p:grpSpPr>
          <a:xfrm>
            <a:off x="5878545" y="5277053"/>
            <a:ext cx="2416979" cy="647127"/>
            <a:chOff x="0" y="0"/>
            <a:chExt cx="2834640" cy="758952"/>
          </a:xfrm>
        </p:grpSpPr>
        <p:sp>
          <p:nvSpPr>
            <p:cNvPr id="69" name="Freeform 69"/>
            <p:cNvSpPr/>
            <p:nvPr/>
          </p:nvSpPr>
          <p:spPr>
            <a:xfrm>
              <a:off x="0" y="0"/>
              <a:ext cx="2834640" cy="758952"/>
            </a:xfrm>
            <a:custGeom>
              <a:avLst/>
              <a:gdLst/>
              <a:ahLst/>
              <a:cxnLst/>
              <a:rect l="l" t="t" r="r" b="b"/>
              <a:pathLst>
                <a:path w="2834640" h="758952">
                  <a:moveTo>
                    <a:pt x="0" y="0"/>
                  </a:moveTo>
                  <a:lnTo>
                    <a:pt x="2834640" y="0"/>
                  </a:lnTo>
                  <a:lnTo>
                    <a:pt x="2834640" y="758952"/>
                  </a:lnTo>
                  <a:lnTo>
                    <a:pt x="0" y="75895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2775" b="-22775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70" name="TextBox 70"/>
            <p:cNvSpPr txBox="1"/>
            <p:nvPr/>
          </p:nvSpPr>
          <p:spPr>
            <a:xfrm>
              <a:off x="0" y="-28575"/>
              <a:ext cx="2834640" cy="78752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B8561A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Sterk</a:t>
              </a:r>
            </a:p>
          </p:txBody>
        </p:sp>
      </p:grpSp>
      <p:grpSp>
        <p:nvGrpSpPr>
          <p:cNvPr id="71" name="Group 71"/>
          <p:cNvGrpSpPr/>
          <p:nvPr/>
        </p:nvGrpSpPr>
        <p:grpSpPr>
          <a:xfrm>
            <a:off x="8529426" y="5277053"/>
            <a:ext cx="8729874" cy="647127"/>
            <a:chOff x="0" y="0"/>
            <a:chExt cx="10238420" cy="758952"/>
          </a:xfrm>
        </p:grpSpPr>
        <p:sp>
          <p:nvSpPr>
            <p:cNvPr id="72" name="Freeform 72"/>
            <p:cNvSpPr/>
            <p:nvPr/>
          </p:nvSpPr>
          <p:spPr>
            <a:xfrm>
              <a:off x="0" y="0"/>
              <a:ext cx="10238420" cy="758952"/>
            </a:xfrm>
            <a:custGeom>
              <a:avLst/>
              <a:gdLst/>
              <a:ahLst/>
              <a:cxnLst/>
              <a:rect l="l" t="t" r="r" b="b"/>
              <a:pathLst>
                <a:path w="10238420" h="758952">
                  <a:moveTo>
                    <a:pt x="0" y="0"/>
                  </a:moveTo>
                  <a:lnTo>
                    <a:pt x="10238420" y="0"/>
                  </a:lnTo>
                  <a:lnTo>
                    <a:pt x="10238420" y="758952"/>
                  </a:lnTo>
                  <a:lnTo>
                    <a:pt x="0" y="75895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85706" r="-27714" b="-285706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73" name="TextBox 73"/>
            <p:cNvSpPr txBox="1"/>
            <p:nvPr/>
          </p:nvSpPr>
          <p:spPr>
            <a:xfrm>
              <a:off x="0" y="-28575"/>
              <a:ext cx="10238420" cy="78752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Sterk hygroscopisch, bindt water en voorkomt uitdroging</a:t>
              </a:r>
            </a:p>
          </p:txBody>
        </p:sp>
      </p:grpSp>
      <p:grpSp>
        <p:nvGrpSpPr>
          <p:cNvPr id="74" name="Group 74"/>
          <p:cNvGrpSpPr/>
          <p:nvPr/>
        </p:nvGrpSpPr>
        <p:grpSpPr>
          <a:xfrm>
            <a:off x="888652" y="5924180"/>
            <a:ext cx="701704" cy="647127"/>
            <a:chOff x="0" y="0"/>
            <a:chExt cx="822960" cy="758952"/>
          </a:xfrm>
        </p:grpSpPr>
        <p:sp>
          <p:nvSpPr>
            <p:cNvPr id="75" name="Freeform 75"/>
            <p:cNvSpPr/>
            <p:nvPr/>
          </p:nvSpPr>
          <p:spPr>
            <a:xfrm>
              <a:off x="0" y="0"/>
              <a:ext cx="822960" cy="758952"/>
            </a:xfrm>
            <a:custGeom>
              <a:avLst/>
              <a:gdLst/>
              <a:ahLst/>
              <a:cxnLst/>
              <a:rect l="l" t="t" r="r" b="b"/>
              <a:pathLst>
                <a:path w="822960" h="758952">
                  <a:moveTo>
                    <a:pt x="0" y="0"/>
                  </a:moveTo>
                  <a:lnTo>
                    <a:pt x="822960" y="0"/>
                  </a:lnTo>
                  <a:lnTo>
                    <a:pt x="822960" y="758952"/>
                  </a:lnTo>
                  <a:lnTo>
                    <a:pt x="0" y="75895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68324" r="-68324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76" name="TextBox 76"/>
            <p:cNvSpPr txBox="1"/>
            <p:nvPr/>
          </p:nvSpPr>
          <p:spPr>
            <a:xfrm>
              <a:off x="0" y="-28575"/>
              <a:ext cx="822960" cy="78752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C28927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5</a:t>
              </a:r>
            </a:p>
          </p:txBody>
        </p:sp>
      </p:grpSp>
      <p:grpSp>
        <p:nvGrpSpPr>
          <p:cNvPr id="77" name="Group 77"/>
          <p:cNvGrpSpPr/>
          <p:nvPr/>
        </p:nvGrpSpPr>
        <p:grpSpPr>
          <a:xfrm>
            <a:off x="1824257" y="5924180"/>
            <a:ext cx="3820387" cy="647127"/>
            <a:chOff x="0" y="0"/>
            <a:chExt cx="4480560" cy="758952"/>
          </a:xfrm>
        </p:grpSpPr>
        <p:sp>
          <p:nvSpPr>
            <p:cNvPr id="78" name="Freeform 78"/>
            <p:cNvSpPr/>
            <p:nvPr/>
          </p:nvSpPr>
          <p:spPr>
            <a:xfrm>
              <a:off x="0" y="0"/>
              <a:ext cx="4480560" cy="758952"/>
            </a:xfrm>
            <a:custGeom>
              <a:avLst/>
              <a:gdLst/>
              <a:ahLst/>
              <a:cxnLst/>
              <a:rect l="l" t="t" r="r" b="b"/>
              <a:pathLst>
                <a:path w="4480560" h="758952">
                  <a:moveTo>
                    <a:pt x="0" y="0"/>
                  </a:moveTo>
                  <a:lnTo>
                    <a:pt x="4480560" y="0"/>
                  </a:lnTo>
                  <a:lnTo>
                    <a:pt x="4480560" y="758952"/>
                  </a:lnTo>
                  <a:lnTo>
                    <a:pt x="0" y="75895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5032" b="-65032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79" name="TextBox 79"/>
            <p:cNvSpPr txBox="1"/>
            <p:nvPr/>
          </p:nvSpPr>
          <p:spPr>
            <a:xfrm>
              <a:off x="0" y="-28575"/>
              <a:ext cx="4480560" cy="78752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Glucosestroop</a:t>
              </a:r>
            </a:p>
          </p:txBody>
        </p:sp>
      </p:grpSp>
      <p:grpSp>
        <p:nvGrpSpPr>
          <p:cNvPr id="80" name="Group 80"/>
          <p:cNvGrpSpPr/>
          <p:nvPr/>
        </p:nvGrpSpPr>
        <p:grpSpPr>
          <a:xfrm>
            <a:off x="5878545" y="5924180"/>
            <a:ext cx="2416979" cy="647127"/>
            <a:chOff x="0" y="0"/>
            <a:chExt cx="2834640" cy="758952"/>
          </a:xfrm>
        </p:grpSpPr>
        <p:sp>
          <p:nvSpPr>
            <p:cNvPr id="81" name="Freeform 81"/>
            <p:cNvSpPr/>
            <p:nvPr/>
          </p:nvSpPr>
          <p:spPr>
            <a:xfrm>
              <a:off x="0" y="0"/>
              <a:ext cx="2834640" cy="758952"/>
            </a:xfrm>
            <a:custGeom>
              <a:avLst/>
              <a:gdLst/>
              <a:ahLst/>
              <a:cxnLst/>
              <a:rect l="l" t="t" r="r" b="b"/>
              <a:pathLst>
                <a:path w="2834640" h="758952">
                  <a:moveTo>
                    <a:pt x="0" y="0"/>
                  </a:moveTo>
                  <a:lnTo>
                    <a:pt x="2834640" y="0"/>
                  </a:lnTo>
                  <a:lnTo>
                    <a:pt x="2834640" y="758952"/>
                  </a:lnTo>
                  <a:lnTo>
                    <a:pt x="0" y="75895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2775" b="-22775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82" name="TextBox 82"/>
            <p:cNvSpPr txBox="1"/>
            <p:nvPr/>
          </p:nvSpPr>
          <p:spPr>
            <a:xfrm>
              <a:off x="0" y="-28575"/>
              <a:ext cx="2834640" cy="78752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C28927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Matig-Sterk</a:t>
              </a:r>
            </a:p>
          </p:txBody>
        </p:sp>
      </p:grpSp>
      <p:grpSp>
        <p:nvGrpSpPr>
          <p:cNvPr id="83" name="Group 83"/>
          <p:cNvGrpSpPr/>
          <p:nvPr/>
        </p:nvGrpSpPr>
        <p:grpSpPr>
          <a:xfrm>
            <a:off x="8529426" y="5924180"/>
            <a:ext cx="8729874" cy="647127"/>
            <a:chOff x="0" y="0"/>
            <a:chExt cx="10238420" cy="758952"/>
          </a:xfrm>
        </p:grpSpPr>
        <p:sp>
          <p:nvSpPr>
            <p:cNvPr id="84" name="Freeform 84"/>
            <p:cNvSpPr/>
            <p:nvPr/>
          </p:nvSpPr>
          <p:spPr>
            <a:xfrm>
              <a:off x="0" y="0"/>
              <a:ext cx="10238420" cy="758952"/>
            </a:xfrm>
            <a:custGeom>
              <a:avLst/>
              <a:gdLst/>
              <a:ahLst/>
              <a:cxnLst/>
              <a:rect l="l" t="t" r="r" b="b"/>
              <a:pathLst>
                <a:path w="10238420" h="758952">
                  <a:moveTo>
                    <a:pt x="0" y="0"/>
                  </a:moveTo>
                  <a:lnTo>
                    <a:pt x="10238420" y="0"/>
                  </a:lnTo>
                  <a:lnTo>
                    <a:pt x="10238420" y="758952"/>
                  </a:lnTo>
                  <a:lnTo>
                    <a:pt x="0" y="75895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85706" r="-27714" b="-285706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85" name="TextBox 85"/>
            <p:cNvSpPr txBox="1"/>
            <p:nvPr/>
          </p:nvSpPr>
          <p:spPr>
            <a:xfrm>
              <a:off x="0" y="-28575"/>
              <a:ext cx="10238420" cy="78752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Beperkt kristallisatie, zorgt voor een zachtere textuur</a:t>
              </a:r>
            </a:p>
          </p:txBody>
        </p:sp>
      </p:grpSp>
      <p:grpSp>
        <p:nvGrpSpPr>
          <p:cNvPr id="86" name="Group 86"/>
          <p:cNvGrpSpPr/>
          <p:nvPr/>
        </p:nvGrpSpPr>
        <p:grpSpPr>
          <a:xfrm>
            <a:off x="763905" y="6571306"/>
            <a:ext cx="16495395" cy="647127"/>
            <a:chOff x="0" y="0"/>
            <a:chExt cx="19345844" cy="758952"/>
          </a:xfrm>
        </p:grpSpPr>
        <p:sp>
          <p:nvSpPr>
            <p:cNvPr id="87" name="Freeform 87"/>
            <p:cNvSpPr/>
            <p:nvPr/>
          </p:nvSpPr>
          <p:spPr>
            <a:xfrm>
              <a:off x="0" y="0"/>
              <a:ext cx="19345846" cy="758952"/>
            </a:xfrm>
            <a:custGeom>
              <a:avLst/>
              <a:gdLst/>
              <a:ahLst/>
              <a:cxnLst/>
              <a:rect l="l" t="t" r="r" b="b"/>
              <a:pathLst>
                <a:path w="19345846" h="758952">
                  <a:moveTo>
                    <a:pt x="0" y="0"/>
                  </a:moveTo>
                  <a:lnTo>
                    <a:pt x="19345846" y="0"/>
                  </a:lnTo>
                  <a:lnTo>
                    <a:pt x="19345846" y="758952"/>
                  </a:lnTo>
                  <a:lnTo>
                    <a:pt x="0" y="758952"/>
                  </a:lnTo>
                  <a:close/>
                </a:path>
              </a:pathLst>
            </a:custGeom>
            <a:solidFill>
              <a:srgbClr val="EFEAE1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88" name="Group 88"/>
          <p:cNvGrpSpPr/>
          <p:nvPr/>
        </p:nvGrpSpPr>
        <p:grpSpPr>
          <a:xfrm>
            <a:off x="888652" y="6571306"/>
            <a:ext cx="701704" cy="647127"/>
            <a:chOff x="0" y="0"/>
            <a:chExt cx="822960" cy="758952"/>
          </a:xfrm>
        </p:grpSpPr>
        <p:sp>
          <p:nvSpPr>
            <p:cNvPr id="89" name="Freeform 89"/>
            <p:cNvSpPr/>
            <p:nvPr/>
          </p:nvSpPr>
          <p:spPr>
            <a:xfrm>
              <a:off x="0" y="0"/>
              <a:ext cx="822960" cy="758952"/>
            </a:xfrm>
            <a:custGeom>
              <a:avLst/>
              <a:gdLst/>
              <a:ahLst/>
              <a:cxnLst/>
              <a:rect l="l" t="t" r="r" b="b"/>
              <a:pathLst>
                <a:path w="822960" h="758952">
                  <a:moveTo>
                    <a:pt x="0" y="0"/>
                  </a:moveTo>
                  <a:lnTo>
                    <a:pt x="822960" y="0"/>
                  </a:lnTo>
                  <a:lnTo>
                    <a:pt x="822960" y="758952"/>
                  </a:lnTo>
                  <a:lnTo>
                    <a:pt x="0" y="75895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68324" r="-68324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90" name="TextBox 90"/>
            <p:cNvSpPr txBox="1"/>
            <p:nvPr/>
          </p:nvSpPr>
          <p:spPr>
            <a:xfrm>
              <a:off x="0" y="-28575"/>
              <a:ext cx="822960" cy="78752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C28927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6</a:t>
              </a:r>
            </a:p>
          </p:txBody>
        </p:sp>
      </p:grpSp>
      <p:grpSp>
        <p:nvGrpSpPr>
          <p:cNvPr id="91" name="Group 91"/>
          <p:cNvGrpSpPr/>
          <p:nvPr/>
        </p:nvGrpSpPr>
        <p:grpSpPr>
          <a:xfrm>
            <a:off x="1824257" y="6571306"/>
            <a:ext cx="3820387" cy="647127"/>
            <a:chOff x="0" y="0"/>
            <a:chExt cx="4480560" cy="758952"/>
          </a:xfrm>
        </p:grpSpPr>
        <p:sp>
          <p:nvSpPr>
            <p:cNvPr id="92" name="Freeform 92"/>
            <p:cNvSpPr/>
            <p:nvPr/>
          </p:nvSpPr>
          <p:spPr>
            <a:xfrm>
              <a:off x="0" y="0"/>
              <a:ext cx="4480560" cy="758952"/>
            </a:xfrm>
            <a:custGeom>
              <a:avLst/>
              <a:gdLst/>
              <a:ahLst/>
              <a:cxnLst/>
              <a:rect l="l" t="t" r="r" b="b"/>
              <a:pathLst>
                <a:path w="4480560" h="758952">
                  <a:moveTo>
                    <a:pt x="0" y="0"/>
                  </a:moveTo>
                  <a:lnTo>
                    <a:pt x="4480560" y="0"/>
                  </a:lnTo>
                  <a:lnTo>
                    <a:pt x="4480560" y="758952"/>
                  </a:lnTo>
                  <a:lnTo>
                    <a:pt x="0" y="75895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5032" b="-65032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93" name="TextBox 93"/>
            <p:cNvSpPr txBox="1"/>
            <p:nvPr/>
          </p:nvSpPr>
          <p:spPr>
            <a:xfrm>
              <a:off x="0" y="-28575"/>
              <a:ext cx="4480560" cy="78752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Fructose</a:t>
              </a:r>
            </a:p>
          </p:txBody>
        </p:sp>
      </p:grpSp>
      <p:grpSp>
        <p:nvGrpSpPr>
          <p:cNvPr id="94" name="Group 94"/>
          <p:cNvGrpSpPr/>
          <p:nvPr/>
        </p:nvGrpSpPr>
        <p:grpSpPr>
          <a:xfrm>
            <a:off x="5878545" y="6571306"/>
            <a:ext cx="2416979" cy="647127"/>
            <a:chOff x="0" y="0"/>
            <a:chExt cx="2834640" cy="758952"/>
          </a:xfrm>
        </p:grpSpPr>
        <p:sp>
          <p:nvSpPr>
            <p:cNvPr id="95" name="Freeform 95"/>
            <p:cNvSpPr/>
            <p:nvPr/>
          </p:nvSpPr>
          <p:spPr>
            <a:xfrm>
              <a:off x="0" y="0"/>
              <a:ext cx="2834640" cy="758952"/>
            </a:xfrm>
            <a:custGeom>
              <a:avLst/>
              <a:gdLst/>
              <a:ahLst/>
              <a:cxnLst/>
              <a:rect l="l" t="t" r="r" b="b"/>
              <a:pathLst>
                <a:path w="2834640" h="758952">
                  <a:moveTo>
                    <a:pt x="0" y="0"/>
                  </a:moveTo>
                  <a:lnTo>
                    <a:pt x="2834640" y="0"/>
                  </a:lnTo>
                  <a:lnTo>
                    <a:pt x="2834640" y="758952"/>
                  </a:lnTo>
                  <a:lnTo>
                    <a:pt x="0" y="75895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2775" b="-22775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96" name="TextBox 96"/>
            <p:cNvSpPr txBox="1"/>
            <p:nvPr/>
          </p:nvSpPr>
          <p:spPr>
            <a:xfrm>
              <a:off x="0" y="-28575"/>
              <a:ext cx="2834640" cy="78752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C28927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Matig-Sterk</a:t>
              </a:r>
            </a:p>
          </p:txBody>
        </p:sp>
      </p:grpSp>
      <p:grpSp>
        <p:nvGrpSpPr>
          <p:cNvPr id="97" name="Group 97"/>
          <p:cNvGrpSpPr/>
          <p:nvPr/>
        </p:nvGrpSpPr>
        <p:grpSpPr>
          <a:xfrm>
            <a:off x="8529426" y="6571306"/>
            <a:ext cx="8729874" cy="647127"/>
            <a:chOff x="0" y="0"/>
            <a:chExt cx="10238420" cy="758952"/>
          </a:xfrm>
        </p:grpSpPr>
        <p:sp>
          <p:nvSpPr>
            <p:cNvPr id="98" name="Freeform 98"/>
            <p:cNvSpPr/>
            <p:nvPr/>
          </p:nvSpPr>
          <p:spPr>
            <a:xfrm>
              <a:off x="0" y="0"/>
              <a:ext cx="10238420" cy="758952"/>
            </a:xfrm>
            <a:custGeom>
              <a:avLst/>
              <a:gdLst/>
              <a:ahLst/>
              <a:cxnLst/>
              <a:rect l="l" t="t" r="r" b="b"/>
              <a:pathLst>
                <a:path w="10238420" h="758952">
                  <a:moveTo>
                    <a:pt x="0" y="0"/>
                  </a:moveTo>
                  <a:lnTo>
                    <a:pt x="10238420" y="0"/>
                  </a:lnTo>
                  <a:lnTo>
                    <a:pt x="10238420" y="758952"/>
                  </a:lnTo>
                  <a:lnTo>
                    <a:pt x="0" y="75895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85706" r="-27714" b="-285706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99" name="TextBox 99"/>
            <p:cNvSpPr txBox="1"/>
            <p:nvPr/>
          </p:nvSpPr>
          <p:spPr>
            <a:xfrm>
              <a:off x="0" y="-28575"/>
              <a:ext cx="10238420" cy="78752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Hoge oplosbaarheid en vochtretentie</a:t>
              </a:r>
            </a:p>
          </p:txBody>
        </p:sp>
      </p:grpSp>
      <p:grpSp>
        <p:nvGrpSpPr>
          <p:cNvPr id="100" name="Group 100"/>
          <p:cNvGrpSpPr/>
          <p:nvPr/>
        </p:nvGrpSpPr>
        <p:grpSpPr>
          <a:xfrm>
            <a:off x="888652" y="7218433"/>
            <a:ext cx="701704" cy="647127"/>
            <a:chOff x="0" y="0"/>
            <a:chExt cx="822960" cy="758952"/>
          </a:xfrm>
        </p:grpSpPr>
        <p:sp>
          <p:nvSpPr>
            <p:cNvPr id="101" name="Freeform 101"/>
            <p:cNvSpPr/>
            <p:nvPr/>
          </p:nvSpPr>
          <p:spPr>
            <a:xfrm>
              <a:off x="0" y="0"/>
              <a:ext cx="822960" cy="758952"/>
            </a:xfrm>
            <a:custGeom>
              <a:avLst/>
              <a:gdLst/>
              <a:ahLst/>
              <a:cxnLst/>
              <a:rect l="l" t="t" r="r" b="b"/>
              <a:pathLst>
                <a:path w="822960" h="758952">
                  <a:moveTo>
                    <a:pt x="0" y="0"/>
                  </a:moveTo>
                  <a:lnTo>
                    <a:pt x="822960" y="0"/>
                  </a:lnTo>
                  <a:lnTo>
                    <a:pt x="822960" y="758952"/>
                  </a:lnTo>
                  <a:lnTo>
                    <a:pt x="0" y="75895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68324" r="-68324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02" name="TextBox 102"/>
            <p:cNvSpPr txBox="1"/>
            <p:nvPr/>
          </p:nvSpPr>
          <p:spPr>
            <a:xfrm>
              <a:off x="0" y="-28575"/>
              <a:ext cx="822960" cy="78752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C28927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7</a:t>
              </a:r>
            </a:p>
          </p:txBody>
        </p:sp>
      </p:grpSp>
      <p:grpSp>
        <p:nvGrpSpPr>
          <p:cNvPr id="103" name="Group 103"/>
          <p:cNvGrpSpPr/>
          <p:nvPr/>
        </p:nvGrpSpPr>
        <p:grpSpPr>
          <a:xfrm>
            <a:off x="1824257" y="7218433"/>
            <a:ext cx="3820387" cy="647127"/>
            <a:chOff x="0" y="0"/>
            <a:chExt cx="4480560" cy="758952"/>
          </a:xfrm>
        </p:grpSpPr>
        <p:sp>
          <p:nvSpPr>
            <p:cNvPr id="104" name="Freeform 104"/>
            <p:cNvSpPr/>
            <p:nvPr/>
          </p:nvSpPr>
          <p:spPr>
            <a:xfrm>
              <a:off x="0" y="0"/>
              <a:ext cx="4480560" cy="758952"/>
            </a:xfrm>
            <a:custGeom>
              <a:avLst/>
              <a:gdLst/>
              <a:ahLst/>
              <a:cxnLst/>
              <a:rect l="l" t="t" r="r" b="b"/>
              <a:pathLst>
                <a:path w="4480560" h="758952">
                  <a:moveTo>
                    <a:pt x="0" y="0"/>
                  </a:moveTo>
                  <a:lnTo>
                    <a:pt x="4480560" y="0"/>
                  </a:lnTo>
                  <a:lnTo>
                    <a:pt x="4480560" y="758952"/>
                  </a:lnTo>
                  <a:lnTo>
                    <a:pt x="0" y="75895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5032" b="-65032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05" name="TextBox 105"/>
            <p:cNvSpPr txBox="1"/>
            <p:nvPr/>
          </p:nvSpPr>
          <p:spPr>
            <a:xfrm>
              <a:off x="0" y="-28575"/>
              <a:ext cx="4480560" cy="78752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Honing</a:t>
              </a:r>
            </a:p>
          </p:txBody>
        </p:sp>
      </p:grpSp>
      <p:grpSp>
        <p:nvGrpSpPr>
          <p:cNvPr id="106" name="Group 106"/>
          <p:cNvGrpSpPr/>
          <p:nvPr/>
        </p:nvGrpSpPr>
        <p:grpSpPr>
          <a:xfrm>
            <a:off x="5878545" y="7218433"/>
            <a:ext cx="2416979" cy="647127"/>
            <a:chOff x="0" y="0"/>
            <a:chExt cx="2834640" cy="758952"/>
          </a:xfrm>
        </p:grpSpPr>
        <p:sp>
          <p:nvSpPr>
            <p:cNvPr id="107" name="Freeform 107"/>
            <p:cNvSpPr/>
            <p:nvPr/>
          </p:nvSpPr>
          <p:spPr>
            <a:xfrm>
              <a:off x="0" y="0"/>
              <a:ext cx="2834640" cy="758952"/>
            </a:xfrm>
            <a:custGeom>
              <a:avLst/>
              <a:gdLst/>
              <a:ahLst/>
              <a:cxnLst/>
              <a:rect l="l" t="t" r="r" b="b"/>
              <a:pathLst>
                <a:path w="2834640" h="758952">
                  <a:moveTo>
                    <a:pt x="0" y="0"/>
                  </a:moveTo>
                  <a:lnTo>
                    <a:pt x="2834640" y="0"/>
                  </a:lnTo>
                  <a:lnTo>
                    <a:pt x="2834640" y="758952"/>
                  </a:lnTo>
                  <a:lnTo>
                    <a:pt x="0" y="75895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2775" b="-22775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08" name="TextBox 108"/>
            <p:cNvSpPr txBox="1"/>
            <p:nvPr/>
          </p:nvSpPr>
          <p:spPr>
            <a:xfrm>
              <a:off x="0" y="-28575"/>
              <a:ext cx="2834640" cy="78752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C28927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Matig-Sterk</a:t>
              </a:r>
            </a:p>
          </p:txBody>
        </p:sp>
      </p:grpSp>
      <p:grpSp>
        <p:nvGrpSpPr>
          <p:cNvPr id="109" name="Group 109"/>
          <p:cNvGrpSpPr/>
          <p:nvPr/>
        </p:nvGrpSpPr>
        <p:grpSpPr>
          <a:xfrm>
            <a:off x="8529426" y="7218433"/>
            <a:ext cx="8729874" cy="647127"/>
            <a:chOff x="0" y="0"/>
            <a:chExt cx="10238420" cy="758952"/>
          </a:xfrm>
        </p:grpSpPr>
        <p:sp>
          <p:nvSpPr>
            <p:cNvPr id="110" name="Freeform 110"/>
            <p:cNvSpPr/>
            <p:nvPr/>
          </p:nvSpPr>
          <p:spPr>
            <a:xfrm>
              <a:off x="0" y="0"/>
              <a:ext cx="10238420" cy="758952"/>
            </a:xfrm>
            <a:custGeom>
              <a:avLst/>
              <a:gdLst/>
              <a:ahLst/>
              <a:cxnLst/>
              <a:rect l="l" t="t" r="r" b="b"/>
              <a:pathLst>
                <a:path w="10238420" h="758952">
                  <a:moveTo>
                    <a:pt x="0" y="0"/>
                  </a:moveTo>
                  <a:lnTo>
                    <a:pt x="10238420" y="0"/>
                  </a:lnTo>
                  <a:lnTo>
                    <a:pt x="10238420" y="758952"/>
                  </a:lnTo>
                  <a:lnTo>
                    <a:pt x="0" y="75895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85706" r="-27714" b="-285706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11" name="TextBox 111"/>
            <p:cNvSpPr txBox="1"/>
            <p:nvPr/>
          </p:nvSpPr>
          <p:spPr>
            <a:xfrm>
              <a:off x="0" y="-28575"/>
              <a:ext cx="10238420" cy="78752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Bevat invertsuikers en water</a:t>
              </a:r>
            </a:p>
          </p:txBody>
        </p:sp>
      </p:grpSp>
      <p:grpSp>
        <p:nvGrpSpPr>
          <p:cNvPr id="112" name="Group 112"/>
          <p:cNvGrpSpPr/>
          <p:nvPr/>
        </p:nvGrpSpPr>
        <p:grpSpPr>
          <a:xfrm>
            <a:off x="763905" y="7865560"/>
            <a:ext cx="16495395" cy="647127"/>
            <a:chOff x="0" y="0"/>
            <a:chExt cx="19345844" cy="758952"/>
          </a:xfrm>
        </p:grpSpPr>
        <p:sp>
          <p:nvSpPr>
            <p:cNvPr id="113" name="Freeform 113"/>
            <p:cNvSpPr/>
            <p:nvPr/>
          </p:nvSpPr>
          <p:spPr>
            <a:xfrm>
              <a:off x="0" y="0"/>
              <a:ext cx="19345846" cy="758952"/>
            </a:xfrm>
            <a:custGeom>
              <a:avLst/>
              <a:gdLst/>
              <a:ahLst/>
              <a:cxnLst/>
              <a:rect l="l" t="t" r="r" b="b"/>
              <a:pathLst>
                <a:path w="19345846" h="758952">
                  <a:moveTo>
                    <a:pt x="0" y="0"/>
                  </a:moveTo>
                  <a:lnTo>
                    <a:pt x="19345846" y="0"/>
                  </a:lnTo>
                  <a:lnTo>
                    <a:pt x="19345846" y="758952"/>
                  </a:lnTo>
                  <a:lnTo>
                    <a:pt x="0" y="758952"/>
                  </a:lnTo>
                  <a:close/>
                </a:path>
              </a:pathLst>
            </a:custGeom>
            <a:solidFill>
              <a:srgbClr val="EFEAE1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114" name="Group 114"/>
          <p:cNvGrpSpPr/>
          <p:nvPr/>
        </p:nvGrpSpPr>
        <p:grpSpPr>
          <a:xfrm>
            <a:off x="888652" y="7865560"/>
            <a:ext cx="701704" cy="647127"/>
            <a:chOff x="0" y="0"/>
            <a:chExt cx="822960" cy="758952"/>
          </a:xfrm>
        </p:grpSpPr>
        <p:sp>
          <p:nvSpPr>
            <p:cNvPr id="115" name="Freeform 115"/>
            <p:cNvSpPr/>
            <p:nvPr/>
          </p:nvSpPr>
          <p:spPr>
            <a:xfrm>
              <a:off x="0" y="0"/>
              <a:ext cx="822960" cy="758952"/>
            </a:xfrm>
            <a:custGeom>
              <a:avLst/>
              <a:gdLst/>
              <a:ahLst/>
              <a:cxnLst/>
              <a:rect l="l" t="t" r="r" b="b"/>
              <a:pathLst>
                <a:path w="822960" h="758952">
                  <a:moveTo>
                    <a:pt x="0" y="0"/>
                  </a:moveTo>
                  <a:lnTo>
                    <a:pt x="822960" y="0"/>
                  </a:lnTo>
                  <a:lnTo>
                    <a:pt x="822960" y="758952"/>
                  </a:lnTo>
                  <a:lnTo>
                    <a:pt x="0" y="75895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68324" r="-68324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16" name="TextBox 116"/>
            <p:cNvSpPr txBox="1"/>
            <p:nvPr/>
          </p:nvSpPr>
          <p:spPr>
            <a:xfrm>
              <a:off x="0" y="-28575"/>
              <a:ext cx="822960" cy="78752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C28927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8</a:t>
              </a:r>
            </a:p>
          </p:txBody>
        </p:sp>
      </p:grpSp>
      <p:grpSp>
        <p:nvGrpSpPr>
          <p:cNvPr id="117" name="Group 117"/>
          <p:cNvGrpSpPr/>
          <p:nvPr/>
        </p:nvGrpSpPr>
        <p:grpSpPr>
          <a:xfrm>
            <a:off x="1824257" y="7865560"/>
            <a:ext cx="3820387" cy="647127"/>
            <a:chOff x="0" y="0"/>
            <a:chExt cx="4480560" cy="758952"/>
          </a:xfrm>
        </p:grpSpPr>
        <p:sp>
          <p:nvSpPr>
            <p:cNvPr id="118" name="Freeform 118"/>
            <p:cNvSpPr/>
            <p:nvPr/>
          </p:nvSpPr>
          <p:spPr>
            <a:xfrm>
              <a:off x="0" y="0"/>
              <a:ext cx="4480560" cy="758952"/>
            </a:xfrm>
            <a:custGeom>
              <a:avLst/>
              <a:gdLst/>
              <a:ahLst/>
              <a:cxnLst/>
              <a:rect l="l" t="t" r="r" b="b"/>
              <a:pathLst>
                <a:path w="4480560" h="758952">
                  <a:moveTo>
                    <a:pt x="0" y="0"/>
                  </a:moveTo>
                  <a:lnTo>
                    <a:pt x="4480560" y="0"/>
                  </a:lnTo>
                  <a:lnTo>
                    <a:pt x="4480560" y="758952"/>
                  </a:lnTo>
                  <a:lnTo>
                    <a:pt x="0" y="75895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5032" b="-65032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19" name="TextBox 119"/>
            <p:cNvSpPr txBox="1"/>
            <p:nvPr/>
          </p:nvSpPr>
          <p:spPr>
            <a:xfrm>
              <a:off x="0" y="-28575"/>
              <a:ext cx="4480560" cy="78752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Sucrose</a:t>
              </a:r>
            </a:p>
          </p:txBody>
        </p:sp>
      </p:grpSp>
      <p:grpSp>
        <p:nvGrpSpPr>
          <p:cNvPr id="120" name="Group 120"/>
          <p:cNvGrpSpPr/>
          <p:nvPr/>
        </p:nvGrpSpPr>
        <p:grpSpPr>
          <a:xfrm>
            <a:off x="5878545" y="7865560"/>
            <a:ext cx="2416979" cy="647127"/>
            <a:chOff x="0" y="0"/>
            <a:chExt cx="2834640" cy="758952"/>
          </a:xfrm>
        </p:grpSpPr>
        <p:sp>
          <p:nvSpPr>
            <p:cNvPr id="121" name="Freeform 121"/>
            <p:cNvSpPr/>
            <p:nvPr/>
          </p:nvSpPr>
          <p:spPr>
            <a:xfrm>
              <a:off x="0" y="0"/>
              <a:ext cx="2834640" cy="758952"/>
            </a:xfrm>
            <a:custGeom>
              <a:avLst/>
              <a:gdLst/>
              <a:ahLst/>
              <a:cxnLst/>
              <a:rect l="l" t="t" r="r" b="b"/>
              <a:pathLst>
                <a:path w="2834640" h="758952">
                  <a:moveTo>
                    <a:pt x="0" y="0"/>
                  </a:moveTo>
                  <a:lnTo>
                    <a:pt x="2834640" y="0"/>
                  </a:lnTo>
                  <a:lnTo>
                    <a:pt x="2834640" y="758952"/>
                  </a:lnTo>
                  <a:lnTo>
                    <a:pt x="0" y="75895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2775" b="-22775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22" name="TextBox 122"/>
            <p:cNvSpPr txBox="1"/>
            <p:nvPr/>
          </p:nvSpPr>
          <p:spPr>
            <a:xfrm>
              <a:off x="0" y="-28575"/>
              <a:ext cx="2834640" cy="78752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235B6C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Matig–Zwak</a:t>
              </a:r>
            </a:p>
          </p:txBody>
        </p:sp>
      </p:grpSp>
      <p:grpSp>
        <p:nvGrpSpPr>
          <p:cNvPr id="123" name="Group 123"/>
          <p:cNvGrpSpPr/>
          <p:nvPr/>
        </p:nvGrpSpPr>
        <p:grpSpPr>
          <a:xfrm>
            <a:off x="8529426" y="7865560"/>
            <a:ext cx="8729874" cy="647127"/>
            <a:chOff x="0" y="0"/>
            <a:chExt cx="10238420" cy="758952"/>
          </a:xfrm>
        </p:grpSpPr>
        <p:sp>
          <p:nvSpPr>
            <p:cNvPr id="124" name="Freeform 124"/>
            <p:cNvSpPr/>
            <p:nvPr/>
          </p:nvSpPr>
          <p:spPr>
            <a:xfrm>
              <a:off x="0" y="0"/>
              <a:ext cx="10238420" cy="758952"/>
            </a:xfrm>
            <a:custGeom>
              <a:avLst/>
              <a:gdLst/>
              <a:ahLst/>
              <a:cxnLst/>
              <a:rect l="l" t="t" r="r" b="b"/>
              <a:pathLst>
                <a:path w="10238420" h="758952">
                  <a:moveTo>
                    <a:pt x="0" y="0"/>
                  </a:moveTo>
                  <a:lnTo>
                    <a:pt x="10238420" y="0"/>
                  </a:lnTo>
                  <a:lnTo>
                    <a:pt x="10238420" y="758952"/>
                  </a:lnTo>
                  <a:lnTo>
                    <a:pt x="0" y="75895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85706" r="-27714" b="-285706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25" name="TextBox 125"/>
            <p:cNvSpPr txBox="1"/>
            <p:nvPr/>
          </p:nvSpPr>
          <p:spPr>
            <a:xfrm>
              <a:off x="0" y="-28575"/>
              <a:ext cx="10238420" cy="78752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Minder hygroscopisch; bevordert stevigheid/kristallisatie</a:t>
              </a:r>
            </a:p>
          </p:txBody>
        </p:sp>
      </p:grpSp>
      <p:grpSp>
        <p:nvGrpSpPr>
          <p:cNvPr id="126" name="Group 126"/>
          <p:cNvGrpSpPr/>
          <p:nvPr/>
        </p:nvGrpSpPr>
        <p:grpSpPr>
          <a:xfrm>
            <a:off x="888652" y="8512687"/>
            <a:ext cx="701704" cy="647127"/>
            <a:chOff x="0" y="0"/>
            <a:chExt cx="822960" cy="758952"/>
          </a:xfrm>
        </p:grpSpPr>
        <p:sp>
          <p:nvSpPr>
            <p:cNvPr id="127" name="Freeform 127"/>
            <p:cNvSpPr/>
            <p:nvPr/>
          </p:nvSpPr>
          <p:spPr>
            <a:xfrm>
              <a:off x="0" y="0"/>
              <a:ext cx="822960" cy="758952"/>
            </a:xfrm>
            <a:custGeom>
              <a:avLst/>
              <a:gdLst/>
              <a:ahLst/>
              <a:cxnLst/>
              <a:rect l="l" t="t" r="r" b="b"/>
              <a:pathLst>
                <a:path w="822960" h="758952">
                  <a:moveTo>
                    <a:pt x="0" y="0"/>
                  </a:moveTo>
                  <a:lnTo>
                    <a:pt x="822960" y="0"/>
                  </a:lnTo>
                  <a:lnTo>
                    <a:pt x="822960" y="758952"/>
                  </a:lnTo>
                  <a:lnTo>
                    <a:pt x="0" y="75895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68324" r="-68324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28" name="TextBox 128"/>
            <p:cNvSpPr txBox="1"/>
            <p:nvPr/>
          </p:nvSpPr>
          <p:spPr>
            <a:xfrm>
              <a:off x="0" y="-28575"/>
              <a:ext cx="822960" cy="78752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C28927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9</a:t>
              </a:r>
            </a:p>
          </p:txBody>
        </p:sp>
      </p:grpSp>
      <p:grpSp>
        <p:nvGrpSpPr>
          <p:cNvPr id="129" name="Group 129"/>
          <p:cNvGrpSpPr/>
          <p:nvPr/>
        </p:nvGrpSpPr>
        <p:grpSpPr>
          <a:xfrm>
            <a:off x="1824257" y="8512687"/>
            <a:ext cx="3820387" cy="647127"/>
            <a:chOff x="0" y="0"/>
            <a:chExt cx="4480560" cy="758952"/>
          </a:xfrm>
        </p:grpSpPr>
        <p:sp>
          <p:nvSpPr>
            <p:cNvPr id="130" name="Freeform 130"/>
            <p:cNvSpPr/>
            <p:nvPr/>
          </p:nvSpPr>
          <p:spPr>
            <a:xfrm>
              <a:off x="0" y="0"/>
              <a:ext cx="4480560" cy="758952"/>
            </a:xfrm>
            <a:custGeom>
              <a:avLst/>
              <a:gdLst/>
              <a:ahLst/>
              <a:cxnLst/>
              <a:rect l="l" t="t" r="r" b="b"/>
              <a:pathLst>
                <a:path w="4480560" h="758952">
                  <a:moveTo>
                    <a:pt x="0" y="0"/>
                  </a:moveTo>
                  <a:lnTo>
                    <a:pt x="4480560" y="0"/>
                  </a:lnTo>
                  <a:lnTo>
                    <a:pt x="4480560" y="758952"/>
                  </a:lnTo>
                  <a:lnTo>
                    <a:pt x="0" y="75895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5032" b="-65032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31" name="TextBox 131"/>
            <p:cNvSpPr txBox="1"/>
            <p:nvPr/>
          </p:nvSpPr>
          <p:spPr>
            <a:xfrm>
              <a:off x="0" y="-28575"/>
              <a:ext cx="4480560" cy="78752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Dextrose (glucosepoeder)</a:t>
              </a:r>
            </a:p>
          </p:txBody>
        </p:sp>
      </p:grpSp>
      <p:grpSp>
        <p:nvGrpSpPr>
          <p:cNvPr id="132" name="Group 132"/>
          <p:cNvGrpSpPr/>
          <p:nvPr/>
        </p:nvGrpSpPr>
        <p:grpSpPr>
          <a:xfrm>
            <a:off x="5878545" y="8512687"/>
            <a:ext cx="2416979" cy="647127"/>
            <a:chOff x="0" y="0"/>
            <a:chExt cx="2834640" cy="758952"/>
          </a:xfrm>
        </p:grpSpPr>
        <p:sp>
          <p:nvSpPr>
            <p:cNvPr id="133" name="Freeform 133"/>
            <p:cNvSpPr/>
            <p:nvPr/>
          </p:nvSpPr>
          <p:spPr>
            <a:xfrm>
              <a:off x="0" y="0"/>
              <a:ext cx="2834640" cy="758952"/>
            </a:xfrm>
            <a:custGeom>
              <a:avLst/>
              <a:gdLst/>
              <a:ahLst/>
              <a:cxnLst/>
              <a:rect l="l" t="t" r="r" b="b"/>
              <a:pathLst>
                <a:path w="2834640" h="758952">
                  <a:moveTo>
                    <a:pt x="0" y="0"/>
                  </a:moveTo>
                  <a:lnTo>
                    <a:pt x="2834640" y="0"/>
                  </a:lnTo>
                  <a:lnTo>
                    <a:pt x="2834640" y="758952"/>
                  </a:lnTo>
                  <a:lnTo>
                    <a:pt x="0" y="75895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2775" b="-22775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34" name="TextBox 134"/>
            <p:cNvSpPr txBox="1"/>
            <p:nvPr/>
          </p:nvSpPr>
          <p:spPr>
            <a:xfrm>
              <a:off x="0" y="-28575"/>
              <a:ext cx="2834640" cy="78752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235B6C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Zwak–Matig</a:t>
              </a:r>
            </a:p>
          </p:txBody>
        </p:sp>
      </p:grpSp>
      <p:grpSp>
        <p:nvGrpSpPr>
          <p:cNvPr id="135" name="Group 135"/>
          <p:cNvGrpSpPr/>
          <p:nvPr/>
        </p:nvGrpSpPr>
        <p:grpSpPr>
          <a:xfrm>
            <a:off x="8529426" y="8512687"/>
            <a:ext cx="8729874" cy="647127"/>
            <a:chOff x="0" y="0"/>
            <a:chExt cx="10238420" cy="758952"/>
          </a:xfrm>
        </p:grpSpPr>
        <p:sp>
          <p:nvSpPr>
            <p:cNvPr id="136" name="Freeform 136"/>
            <p:cNvSpPr/>
            <p:nvPr/>
          </p:nvSpPr>
          <p:spPr>
            <a:xfrm>
              <a:off x="0" y="0"/>
              <a:ext cx="10238420" cy="758952"/>
            </a:xfrm>
            <a:custGeom>
              <a:avLst/>
              <a:gdLst/>
              <a:ahLst/>
              <a:cxnLst/>
              <a:rect l="l" t="t" r="r" b="b"/>
              <a:pathLst>
                <a:path w="10238420" h="758952">
                  <a:moveTo>
                    <a:pt x="0" y="0"/>
                  </a:moveTo>
                  <a:lnTo>
                    <a:pt x="10238420" y="0"/>
                  </a:lnTo>
                  <a:lnTo>
                    <a:pt x="10238420" y="758952"/>
                  </a:lnTo>
                  <a:lnTo>
                    <a:pt x="0" y="75895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85706" r="-27714" b="-285706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37" name="TextBox 137"/>
            <p:cNvSpPr txBox="1"/>
            <p:nvPr/>
          </p:nvSpPr>
          <p:spPr>
            <a:xfrm>
              <a:off x="0" y="-28575"/>
              <a:ext cx="10238420" cy="78752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Lager molecuulgewicht, minder bevochtigend effect</a:t>
              </a:r>
            </a:p>
          </p:txBody>
        </p:sp>
      </p:grpSp>
      <p:grpSp>
        <p:nvGrpSpPr>
          <p:cNvPr id="138" name="Group 138"/>
          <p:cNvGrpSpPr/>
          <p:nvPr/>
        </p:nvGrpSpPr>
        <p:grpSpPr>
          <a:xfrm>
            <a:off x="763905" y="9159813"/>
            <a:ext cx="16495395" cy="647127"/>
            <a:chOff x="0" y="0"/>
            <a:chExt cx="19345844" cy="758952"/>
          </a:xfrm>
        </p:grpSpPr>
        <p:sp>
          <p:nvSpPr>
            <p:cNvPr id="139" name="Freeform 139"/>
            <p:cNvSpPr/>
            <p:nvPr/>
          </p:nvSpPr>
          <p:spPr>
            <a:xfrm>
              <a:off x="0" y="0"/>
              <a:ext cx="19345846" cy="758952"/>
            </a:xfrm>
            <a:custGeom>
              <a:avLst/>
              <a:gdLst/>
              <a:ahLst/>
              <a:cxnLst/>
              <a:rect l="l" t="t" r="r" b="b"/>
              <a:pathLst>
                <a:path w="19345846" h="758952">
                  <a:moveTo>
                    <a:pt x="0" y="0"/>
                  </a:moveTo>
                  <a:lnTo>
                    <a:pt x="19345846" y="0"/>
                  </a:lnTo>
                  <a:lnTo>
                    <a:pt x="19345846" y="758952"/>
                  </a:lnTo>
                  <a:lnTo>
                    <a:pt x="0" y="758952"/>
                  </a:lnTo>
                  <a:close/>
                </a:path>
              </a:pathLst>
            </a:custGeom>
            <a:solidFill>
              <a:srgbClr val="EFEAE1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140" name="Group 140"/>
          <p:cNvGrpSpPr/>
          <p:nvPr/>
        </p:nvGrpSpPr>
        <p:grpSpPr>
          <a:xfrm>
            <a:off x="888652" y="9159813"/>
            <a:ext cx="701704" cy="647127"/>
            <a:chOff x="0" y="0"/>
            <a:chExt cx="822960" cy="758952"/>
          </a:xfrm>
        </p:grpSpPr>
        <p:sp>
          <p:nvSpPr>
            <p:cNvPr id="141" name="Freeform 141"/>
            <p:cNvSpPr/>
            <p:nvPr/>
          </p:nvSpPr>
          <p:spPr>
            <a:xfrm>
              <a:off x="0" y="0"/>
              <a:ext cx="822960" cy="758952"/>
            </a:xfrm>
            <a:custGeom>
              <a:avLst/>
              <a:gdLst/>
              <a:ahLst/>
              <a:cxnLst/>
              <a:rect l="l" t="t" r="r" b="b"/>
              <a:pathLst>
                <a:path w="822960" h="758952">
                  <a:moveTo>
                    <a:pt x="0" y="0"/>
                  </a:moveTo>
                  <a:lnTo>
                    <a:pt x="822960" y="0"/>
                  </a:lnTo>
                  <a:lnTo>
                    <a:pt x="822960" y="758952"/>
                  </a:lnTo>
                  <a:lnTo>
                    <a:pt x="0" y="75895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68324" r="-68324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42" name="TextBox 142"/>
            <p:cNvSpPr txBox="1"/>
            <p:nvPr/>
          </p:nvSpPr>
          <p:spPr>
            <a:xfrm>
              <a:off x="0" y="-28575"/>
              <a:ext cx="822960" cy="78752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C28927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10</a:t>
              </a:r>
            </a:p>
          </p:txBody>
        </p:sp>
      </p:grpSp>
      <p:grpSp>
        <p:nvGrpSpPr>
          <p:cNvPr id="143" name="Group 143"/>
          <p:cNvGrpSpPr/>
          <p:nvPr/>
        </p:nvGrpSpPr>
        <p:grpSpPr>
          <a:xfrm>
            <a:off x="1824257" y="9159813"/>
            <a:ext cx="3820387" cy="647127"/>
            <a:chOff x="0" y="0"/>
            <a:chExt cx="4480560" cy="758952"/>
          </a:xfrm>
        </p:grpSpPr>
        <p:sp>
          <p:nvSpPr>
            <p:cNvPr id="144" name="Freeform 144"/>
            <p:cNvSpPr/>
            <p:nvPr/>
          </p:nvSpPr>
          <p:spPr>
            <a:xfrm>
              <a:off x="0" y="0"/>
              <a:ext cx="4480560" cy="758952"/>
            </a:xfrm>
            <a:custGeom>
              <a:avLst/>
              <a:gdLst/>
              <a:ahLst/>
              <a:cxnLst/>
              <a:rect l="l" t="t" r="r" b="b"/>
              <a:pathLst>
                <a:path w="4480560" h="758952">
                  <a:moveTo>
                    <a:pt x="0" y="0"/>
                  </a:moveTo>
                  <a:lnTo>
                    <a:pt x="4480560" y="0"/>
                  </a:lnTo>
                  <a:lnTo>
                    <a:pt x="4480560" y="758952"/>
                  </a:lnTo>
                  <a:lnTo>
                    <a:pt x="0" y="75895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5032" b="-65032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45" name="TextBox 145"/>
            <p:cNvSpPr txBox="1"/>
            <p:nvPr/>
          </p:nvSpPr>
          <p:spPr>
            <a:xfrm>
              <a:off x="0" y="-28575"/>
              <a:ext cx="4480560" cy="78752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Trehalose</a:t>
              </a:r>
            </a:p>
          </p:txBody>
        </p:sp>
      </p:grpSp>
      <p:grpSp>
        <p:nvGrpSpPr>
          <p:cNvPr id="146" name="Group 146"/>
          <p:cNvGrpSpPr/>
          <p:nvPr/>
        </p:nvGrpSpPr>
        <p:grpSpPr>
          <a:xfrm>
            <a:off x="5878545" y="9159813"/>
            <a:ext cx="2416979" cy="647127"/>
            <a:chOff x="0" y="0"/>
            <a:chExt cx="2834640" cy="758952"/>
          </a:xfrm>
        </p:grpSpPr>
        <p:sp>
          <p:nvSpPr>
            <p:cNvPr id="147" name="Freeform 147"/>
            <p:cNvSpPr/>
            <p:nvPr/>
          </p:nvSpPr>
          <p:spPr>
            <a:xfrm>
              <a:off x="0" y="0"/>
              <a:ext cx="2834640" cy="758952"/>
            </a:xfrm>
            <a:custGeom>
              <a:avLst/>
              <a:gdLst/>
              <a:ahLst/>
              <a:cxnLst/>
              <a:rect l="l" t="t" r="r" b="b"/>
              <a:pathLst>
                <a:path w="2834640" h="758952">
                  <a:moveTo>
                    <a:pt x="0" y="0"/>
                  </a:moveTo>
                  <a:lnTo>
                    <a:pt x="2834640" y="0"/>
                  </a:lnTo>
                  <a:lnTo>
                    <a:pt x="2834640" y="758952"/>
                  </a:lnTo>
                  <a:lnTo>
                    <a:pt x="0" y="75895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2775" b="-22775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48" name="TextBox 148"/>
            <p:cNvSpPr txBox="1"/>
            <p:nvPr/>
          </p:nvSpPr>
          <p:spPr>
            <a:xfrm>
              <a:off x="0" y="-28575"/>
              <a:ext cx="2834640" cy="78752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1C7908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Zwak</a:t>
              </a:r>
            </a:p>
          </p:txBody>
        </p:sp>
      </p:grpSp>
      <p:grpSp>
        <p:nvGrpSpPr>
          <p:cNvPr id="149" name="Group 149"/>
          <p:cNvGrpSpPr/>
          <p:nvPr/>
        </p:nvGrpSpPr>
        <p:grpSpPr>
          <a:xfrm>
            <a:off x="8529426" y="9159813"/>
            <a:ext cx="8729874" cy="647127"/>
            <a:chOff x="0" y="0"/>
            <a:chExt cx="10238420" cy="758952"/>
          </a:xfrm>
        </p:grpSpPr>
        <p:sp>
          <p:nvSpPr>
            <p:cNvPr id="150" name="Freeform 150"/>
            <p:cNvSpPr/>
            <p:nvPr/>
          </p:nvSpPr>
          <p:spPr>
            <a:xfrm>
              <a:off x="0" y="0"/>
              <a:ext cx="10238420" cy="758952"/>
            </a:xfrm>
            <a:custGeom>
              <a:avLst/>
              <a:gdLst/>
              <a:ahLst/>
              <a:cxnLst/>
              <a:rect l="l" t="t" r="r" b="b"/>
              <a:pathLst>
                <a:path w="10238420" h="758952">
                  <a:moveTo>
                    <a:pt x="0" y="0"/>
                  </a:moveTo>
                  <a:lnTo>
                    <a:pt x="10238420" y="0"/>
                  </a:lnTo>
                  <a:lnTo>
                    <a:pt x="10238420" y="758952"/>
                  </a:lnTo>
                  <a:lnTo>
                    <a:pt x="0" y="75895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85706" r="-27714" b="-285706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51" name="TextBox 151"/>
            <p:cNvSpPr txBox="1"/>
            <p:nvPr/>
          </p:nvSpPr>
          <p:spPr>
            <a:xfrm>
              <a:off x="0" y="-28575"/>
              <a:ext cx="10238420" cy="78752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Lage hygroscopiciteit; stevigere, stabielere textuur</a:t>
              </a:r>
            </a:p>
          </p:txBody>
        </p:sp>
      </p:grpSp>
      <p:grpSp>
        <p:nvGrpSpPr>
          <p:cNvPr id="154" name="Group 154"/>
          <p:cNvGrpSpPr/>
          <p:nvPr/>
        </p:nvGrpSpPr>
        <p:grpSpPr>
          <a:xfrm>
            <a:off x="17327423" y="9601200"/>
            <a:ext cx="685800" cy="411480"/>
            <a:chOff x="0" y="0"/>
            <a:chExt cx="914400" cy="548640"/>
          </a:xfrm>
        </p:grpSpPr>
        <p:sp>
          <p:nvSpPr>
            <p:cNvPr id="155" name="Freeform 155"/>
            <p:cNvSpPr/>
            <p:nvPr/>
          </p:nvSpPr>
          <p:spPr>
            <a:xfrm>
              <a:off x="0" y="0"/>
              <a:ext cx="914400" cy="548640"/>
            </a:xfrm>
            <a:custGeom>
              <a:avLst/>
              <a:gdLst/>
              <a:ahLst/>
              <a:cxnLst/>
              <a:rect l="l" t="t" r="r" b="b"/>
              <a:pathLst>
                <a:path w="914400" h="548640">
                  <a:moveTo>
                    <a:pt x="0" y="0"/>
                  </a:moveTo>
                  <a:lnTo>
                    <a:pt x="914400" y="0"/>
                  </a:lnTo>
                  <a:lnTo>
                    <a:pt x="914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26982" r="-26982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56" name="TextBox 156"/>
            <p:cNvSpPr txBox="1"/>
            <p:nvPr/>
          </p:nvSpPr>
          <p:spPr>
            <a:xfrm>
              <a:off x="0" y="-19050"/>
              <a:ext cx="914400" cy="5676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980"/>
                </a:lnSpc>
              </a:pPr>
              <a:r>
                <a:rPr lang="nl-BE" sz="1650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11</a:t>
              </a:r>
            </a:p>
          </p:txBody>
        </p:sp>
      </p:grpSp>
      <p:grpSp>
        <p:nvGrpSpPr>
          <p:cNvPr id="157" name="Group 157"/>
          <p:cNvGrpSpPr/>
          <p:nvPr/>
        </p:nvGrpSpPr>
        <p:grpSpPr>
          <a:xfrm>
            <a:off x="754380" y="617220"/>
            <a:ext cx="14401800" cy="480060"/>
            <a:chOff x="0" y="0"/>
            <a:chExt cx="19202400" cy="640080"/>
          </a:xfrm>
        </p:grpSpPr>
        <p:sp>
          <p:nvSpPr>
            <p:cNvPr id="158" name="Freeform 158"/>
            <p:cNvSpPr/>
            <p:nvPr/>
          </p:nvSpPr>
          <p:spPr>
            <a:xfrm>
              <a:off x="0" y="0"/>
              <a:ext cx="19202400" cy="640080"/>
            </a:xfrm>
            <a:custGeom>
              <a:avLst/>
              <a:gdLst/>
              <a:ahLst/>
              <a:cxnLst/>
              <a:rect l="l" t="t" r="r" b="b"/>
              <a:pathLst>
                <a:path w="19202400" h="640080">
                  <a:moveTo>
                    <a:pt x="0" y="0"/>
                  </a:moveTo>
                  <a:lnTo>
                    <a:pt x="19202400" y="0"/>
                  </a:lnTo>
                  <a:lnTo>
                    <a:pt x="1920240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534551" b="-534551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59" name="TextBox 159"/>
            <p:cNvSpPr txBox="1"/>
            <p:nvPr/>
          </p:nvSpPr>
          <p:spPr>
            <a:xfrm>
              <a:off x="0" y="-38100"/>
              <a:ext cx="19202400" cy="67818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340"/>
                </a:lnSpc>
              </a:pPr>
              <a:r>
                <a:rPr lang="nl-BE" sz="1950" b="1" spc="180" noProof="0" dirty="0">
                  <a:solidFill>
                    <a:srgbClr val="C28927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DE WETENSCHAP ACHTER CHOCOLADE</a:t>
              </a:r>
            </a:p>
          </p:txBody>
        </p:sp>
      </p:grpSp>
      <p:grpSp>
        <p:nvGrpSpPr>
          <p:cNvPr id="160" name="Group 160"/>
          <p:cNvGrpSpPr/>
          <p:nvPr/>
        </p:nvGrpSpPr>
        <p:grpSpPr>
          <a:xfrm>
            <a:off x="744855" y="826656"/>
            <a:ext cx="16379268" cy="1885852"/>
            <a:chOff x="0" y="0"/>
            <a:chExt cx="21839024" cy="2514469"/>
          </a:xfrm>
        </p:grpSpPr>
        <p:sp>
          <p:nvSpPr>
            <p:cNvPr id="161" name="Freeform 161"/>
            <p:cNvSpPr/>
            <p:nvPr/>
          </p:nvSpPr>
          <p:spPr>
            <a:xfrm>
              <a:off x="0" y="0"/>
              <a:ext cx="21839024" cy="2514469"/>
            </a:xfrm>
            <a:custGeom>
              <a:avLst/>
              <a:gdLst/>
              <a:ahLst/>
              <a:cxnLst/>
              <a:rect l="l" t="t" r="r" b="b"/>
              <a:pathLst>
                <a:path w="21839024" h="2514469">
                  <a:moveTo>
                    <a:pt x="0" y="0"/>
                  </a:moveTo>
                  <a:lnTo>
                    <a:pt x="21839024" y="0"/>
                  </a:lnTo>
                  <a:lnTo>
                    <a:pt x="21839024" y="2514469"/>
                  </a:lnTo>
                  <a:lnTo>
                    <a:pt x="0" y="2514469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39737" r="4536" b="-83376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62" name="TextBox 162"/>
            <p:cNvSpPr txBox="1"/>
            <p:nvPr/>
          </p:nvSpPr>
          <p:spPr>
            <a:xfrm>
              <a:off x="0" y="95250"/>
              <a:ext cx="21839024" cy="241921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336"/>
                </a:lnSpc>
              </a:pPr>
              <a:r>
                <a:rPr lang="nl-BE" sz="5800" b="1" spc="-330" noProof="0" dirty="0">
                  <a:solidFill>
                    <a:srgbClr val="453434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Ingrediënten: </a:t>
              </a:r>
            </a:p>
            <a:p>
              <a:pPr algn="l">
                <a:lnSpc>
                  <a:spcPts val="5336"/>
                </a:lnSpc>
              </a:pPr>
              <a:r>
                <a:rPr lang="nl-BE" sz="5800" b="1" spc="-330" noProof="0" dirty="0">
                  <a:solidFill>
                    <a:srgbClr val="C28927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Suikers en polyolen: verzachtend effect</a:t>
              </a: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54380" y="6017951"/>
            <a:ext cx="10012680" cy="1380973"/>
            <a:chOff x="0" y="0"/>
            <a:chExt cx="13350240" cy="184129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350239" cy="1841297"/>
            </a:xfrm>
            <a:custGeom>
              <a:avLst/>
              <a:gdLst/>
              <a:ahLst/>
              <a:cxnLst/>
              <a:rect l="l" t="t" r="r" b="b"/>
              <a:pathLst>
                <a:path w="13350239" h="1841297">
                  <a:moveTo>
                    <a:pt x="0" y="0"/>
                  </a:moveTo>
                  <a:lnTo>
                    <a:pt x="13350239" y="0"/>
                  </a:lnTo>
                  <a:lnTo>
                    <a:pt x="13350239" y="1841297"/>
                  </a:lnTo>
                  <a:lnTo>
                    <a:pt x="0" y="1841297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1614" b="-90936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3350240" cy="187939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240"/>
                </a:lnSpc>
              </a:pPr>
              <a:r>
                <a:rPr lang="nl-BE" sz="2700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Die aanpassing heeft een directe invloed op de </a:t>
              </a:r>
              <a:r>
                <a:rPr lang="nl-BE" sz="2700" b="1" noProof="0" dirty="0">
                  <a:solidFill>
                    <a:srgbClr val="A6220A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structuur</a:t>
              </a:r>
              <a:r>
                <a:rPr lang="nl-BE" sz="2700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 van de ganache en beïnvloedt de textuur, de stabiliteit, </a:t>
              </a:r>
              <a:r>
                <a:rPr lang="nl-BE" sz="2700" b="1" noProof="0" dirty="0">
                  <a:solidFill>
                    <a:srgbClr val="A6220A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de houdbaarheid </a:t>
              </a:r>
              <a:r>
                <a:rPr lang="nl-BE" sz="2700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en hoe de ganache zich gedraagt bij verwerking ervan.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292383" y="4029131"/>
            <a:ext cx="6035040" cy="3566160"/>
            <a:chOff x="0" y="0"/>
            <a:chExt cx="8046720" cy="475488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046720" cy="4754880"/>
            </a:xfrm>
            <a:custGeom>
              <a:avLst/>
              <a:gdLst/>
              <a:ahLst/>
              <a:cxnLst/>
              <a:rect l="l" t="t" r="r" b="b"/>
              <a:pathLst>
                <a:path w="8046720" h="4754880">
                  <a:moveTo>
                    <a:pt x="0" y="256032"/>
                  </a:moveTo>
                  <a:cubicBezTo>
                    <a:pt x="0" y="114681"/>
                    <a:pt x="114681" y="0"/>
                    <a:pt x="256032" y="0"/>
                  </a:cubicBezTo>
                  <a:lnTo>
                    <a:pt x="7790688" y="0"/>
                  </a:lnTo>
                  <a:cubicBezTo>
                    <a:pt x="7932039" y="0"/>
                    <a:pt x="8046720" y="114681"/>
                    <a:pt x="8046720" y="256032"/>
                  </a:cubicBezTo>
                  <a:lnTo>
                    <a:pt x="8046720" y="4498848"/>
                  </a:lnTo>
                  <a:cubicBezTo>
                    <a:pt x="8046720" y="4640199"/>
                    <a:pt x="7932039" y="4754880"/>
                    <a:pt x="7790688" y="4754880"/>
                  </a:cubicBezTo>
                  <a:lnTo>
                    <a:pt x="256032" y="4754880"/>
                  </a:lnTo>
                  <a:cubicBezTo>
                    <a:pt x="114681" y="4754880"/>
                    <a:pt x="0" y="4640199"/>
                    <a:pt x="0" y="4498848"/>
                  </a:cubicBezTo>
                  <a:close/>
                </a:path>
              </a:pathLst>
            </a:custGeom>
            <a:solidFill>
              <a:srgbClr val="453434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1292383" y="4509191"/>
            <a:ext cx="6035040" cy="1508760"/>
            <a:chOff x="0" y="0"/>
            <a:chExt cx="8046720" cy="201168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046720" cy="2011680"/>
            </a:xfrm>
            <a:custGeom>
              <a:avLst/>
              <a:gdLst/>
              <a:ahLst/>
              <a:cxnLst/>
              <a:rect l="l" t="t" r="r" b="b"/>
              <a:pathLst>
                <a:path w="8046720" h="2011680">
                  <a:moveTo>
                    <a:pt x="0" y="0"/>
                  </a:moveTo>
                  <a:lnTo>
                    <a:pt x="8046720" y="0"/>
                  </a:lnTo>
                  <a:lnTo>
                    <a:pt x="8046720" y="2011680"/>
                  </a:lnTo>
                  <a:lnTo>
                    <a:pt x="0" y="201168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7940" b="-27940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76200"/>
              <a:ext cx="8046720" cy="208788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7200"/>
                </a:lnSpc>
              </a:pPr>
              <a:r>
                <a:rPr lang="nl-BE" sz="6000" b="1" noProof="0" dirty="0">
                  <a:solidFill>
                    <a:srgbClr val="C28927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16%–22%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1841023" y="5666345"/>
            <a:ext cx="4937760" cy="1371600"/>
            <a:chOff x="0" y="0"/>
            <a:chExt cx="6583680" cy="1828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583680" cy="1828800"/>
            </a:xfrm>
            <a:custGeom>
              <a:avLst/>
              <a:gdLst/>
              <a:ahLst/>
              <a:cxnLst/>
              <a:rect l="l" t="t" r="r" b="b"/>
              <a:pathLst>
                <a:path w="6583680" h="1828800">
                  <a:moveTo>
                    <a:pt x="0" y="0"/>
                  </a:moveTo>
                  <a:lnTo>
                    <a:pt x="6583680" y="0"/>
                  </a:lnTo>
                  <a:lnTo>
                    <a:pt x="6583680" y="1828800"/>
                  </a:lnTo>
                  <a:lnTo>
                    <a:pt x="0" y="182880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0146" b="-20146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6583680" cy="185737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639"/>
                </a:lnSpc>
              </a:pPr>
              <a:r>
                <a:rPr lang="nl-BE" sz="2199" noProof="0" dirty="0">
                  <a:solidFill>
                    <a:srgbClr val="FFFFFF"/>
                  </a:solidFill>
                  <a:latin typeface="Telegraf"/>
                  <a:ea typeface="Telegraf"/>
                  <a:cs typeface="Telegraf"/>
                  <a:sym typeface="Telegraf"/>
                </a:rPr>
                <a:t>Het gebruikelijke watergehalte van ganache, afhankelijk van de toepassing en de gewenste textuur en stabiliteit.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7327423" y="9601200"/>
            <a:ext cx="685800" cy="411480"/>
            <a:chOff x="0" y="0"/>
            <a:chExt cx="914400" cy="54864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914400" cy="548640"/>
            </a:xfrm>
            <a:custGeom>
              <a:avLst/>
              <a:gdLst/>
              <a:ahLst/>
              <a:cxnLst/>
              <a:rect l="l" t="t" r="r" b="b"/>
              <a:pathLst>
                <a:path w="914400" h="548640">
                  <a:moveTo>
                    <a:pt x="0" y="0"/>
                  </a:moveTo>
                  <a:lnTo>
                    <a:pt x="914400" y="0"/>
                  </a:lnTo>
                  <a:lnTo>
                    <a:pt x="914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26982" r="-26982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19050"/>
              <a:ext cx="914400" cy="5676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980"/>
                </a:lnSpc>
              </a:pPr>
              <a:r>
                <a:rPr lang="nl-BE" sz="1650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12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754380" y="617220"/>
            <a:ext cx="14401800" cy="480060"/>
            <a:chOff x="0" y="0"/>
            <a:chExt cx="19202400" cy="64008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9202400" cy="640080"/>
            </a:xfrm>
            <a:custGeom>
              <a:avLst/>
              <a:gdLst/>
              <a:ahLst/>
              <a:cxnLst/>
              <a:rect l="l" t="t" r="r" b="b"/>
              <a:pathLst>
                <a:path w="19202400" h="640080">
                  <a:moveTo>
                    <a:pt x="0" y="0"/>
                  </a:moveTo>
                  <a:lnTo>
                    <a:pt x="19202400" y="0"/>
                  </a:lnTo>
                  <a:lnTo>
                    <a:pt x="1920240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534551" b="-534551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19202400" cy="67818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340"/>
                </a:lnSpc>
              </a:pPr>
              <a:r>
                <a:rPr lang="nl-BE" sz="1950" b="1" spc="180" noProof="0" dirty="0">
                  <a:solidFill>
                    <a:srgbClr val="C28927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DE WETENSCHAP ACHTER CHOCOLADE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744855" y="826656"/>
            <a:ext cx="16379268" cy="1885852"/>
            <a:chOff x="0" y="0"/>
            <a:chExt cx="21839024" cy="2514469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21839024" cy="2514469"/>
            </a:xfrm>
            <a:custGeom>
              <a:avLst/>
              <a:gdLst/>
              <a:ahLst/>
              <a:cxnLst/>
              <a:rect l="l" t="t" r="r" b="b"/>
              <a:pathLst>
                <a:path w="21839024" h="2514469">
                  <a:moveTo>
                    <a:pt x="0" y="0"/>
                  </a:moveTo>
                  <a:lnTo>
                    <a:pt x="21839024" y="0"/>
                  </a:lnTo>
                  <a:lnTo>
                    <a:pt x="21839024" y="2514469"/>
                  </a:lnTo>
                  <a:lnTo>
                    <a:pt x="0" y="2514469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39737" r="4536" b="-83376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95250"/>
              <a:ext cx="21839024" cy="241921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336"/>
                </a:lnSpc>
              </a:pPr>
              <a:r>
                <a:rPr lang="nl-BE" sz="5800" b="1" spc="-330" noProof="0" dirty="0">
                  <a:solidFill>
                    <a:srgbClr val="453434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Ingrediënten: </a:t>
              </a:r>
            </a:p>
            <a:p>
              <a:pPr algn="l">
                <a:lnSpc>
                  <a:spcPts val="5336"/>
                </a:lnSpc>
              </a:pPr>
              <a:r>
                <a:rPr lang="nl-BE" sz="5800" b="1" spc="-330" noProof="0" dirty="0">
                  <a:solidFill>
                    <a:srgbClr val="C28927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Receptsamenstelling en watergehalte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175490" y="8611429"/>
            <a:ext cx="1132008" cy="1126931"/>
            <a:chOff x="0" y="0"/>
            <a:chExt cx="1509344" cy="1502575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509395" cy="1502537"/>
            </a:xfrm>
            <a:custGeom>
              <a:avLst/>
              <a:gdLst/>
              <a:ahLst/>
              <a:cxnLst/>
              <a:rect l="l" t="t" r="r" b="b"/>
              <a:pathLst>
                <a:path w="1509395" h="1502537">
                  <a:moveTo>
                    <a:pt x="0" y="0"/>
                  </a:moveTo>
                  <a:lnTo>
                    <a:pt x="1509395" y="0"/>
                  </a:lnTo>
                  <a:lnTo>
                    <a:pt x="1509395" y="1502537"/>
                  </a:lnTo>
                  <a:lnTo>
                    <a:pt x="0" y="15025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3" b="-2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612457" y="5095875"/>
            <a:ext cx="10065068" cy="398145"/>
            <a:chOff x="0" y="0"/>
            <a:chExt cx="13420090" cy="530860"/>
          </a:xfrm>
        </p:grpSpPr>
        <p:sp>
          <p:nvSpPr>
            <p:cNvPr id="25" name="Freeform 25"/>
            <p:cNvSpPr/>
            <p:nvPr/>
          </p:nvSpPr>
          <p:spPr>
            <a:xfrm>
              <a:off x="21449" y="34613"/>
              <a:ext cx="13383501" cy="449216"/>
            </a:xfrm>
            <a:custGeom>
              <a:avLst/>
              <a:gdLst/>
              <a:ahLst/>
              <a:cxnLst/>
              <a:rect l="l" t="t" r="r" b="b"/>
              <a:pathLst>
                <a:path w="13383501" h="449216">
                  <a:moveTo>
                    <a:pt x="29351" y="78417"/>
                  </a:moveTo>
                  <a:cubicBezTo>
                    <a:pt x="1861961" y="82227"/>
                    <a:pt x="1930541" y="94927"/>
                    <a:pt x="2122311" y="100007"/>
                  </a:cubicBezTo>
                  <a:cubicBezTo>
                    <a:pt x="2442351" y="107627"/>
                    <a:pt x="2940191" y="96197"/>
                    <a:pt x="3401201" y="101277"/>
                  </a:cubicBezTo>
                  <a:cubicBezTo>
                    <a:pt x="3943491" y="107627"/>
                    <a:pt x="4532771" y="131757"/>
                    <a:pt x="5170311" y="138107"/>
                  </a:cubicBezTo>
                  <a:cubicBezTo>
                    <a:pt x="5919611" y="146997"/>
                    <a:pt x="7057531" y="134297"/>
                    <a:pt x="7620141" y="141917"/>
                  </a:cubicBezTo>
                  <a:cubicBezTo>
                    <a:pt x="7916051" y="146997"/>
                    <a:pt x="8021461" y="157157"/>
                    <a:pt x="8298321" y="162237"/>
                  </a:cubicBezTo>
                  <a:cubicBezTo>
                    <a:pt x="8735201" y="168587"/>
                    <a:pt x="9588641" y="173667"/>
                    <a:pt x="9988691" y="166047"/>
                  </a:cubicBezTo>
                  <a:cubicBezTo>
                    <a:pt x="10209671" y="160967"/>
                    <a:pt x="10326511" y="157157"/>
                    <a:pt x="10501771" y="144457"/>
                  </a:cubicBezTo>
                  <a:cubicBezTo>
                    <a:pt x="10685921" y="130487"/>
                    <a:pt x="10864991" y="94927"/>
                    <a:pt x="11069461" y="79687"/>
                  </a:cubicBezTo>
                  <a:cubicBezTo>
                    <a:pt x="11306951" y="63177"/>
                    <a:pt x="11574921" y="63177"/>
                    <a:pt x="11842891" y="59367"/>
                  </a:cubicBezTo>
                  <a:cubicBezTo>
                    <a:pt x="12132451" y="54287"/>
                    <a:pt x="12510911" y="69527"/>
                    <a:pt x="12748401" y="56827"/>
                  </a:cubicBezTo>
                  <a:cubicBezTo>
                    <a:pt x="12903341" y="50477"/>
                    <a:pt x="13020181" y="27617"/>
                    <a:pt x="13129401" y="21267"/>
                  </a:cubicBezTo>
                  <a:cubicBezTo>
                    <a:pt x="13210681" y="16187"/>
                    <a:pt x="13305931" y="-20643"/>
                    <a:pt x="13345301" y="16187"/>
                  </a:cubicBezTo>
                  <a:cubicBezTo>
                    <a:pt x="13388481" y="59367"/>
                    <a:pt x="13402451" y="237167"/>
                    <a:pt x="13347842" y="295587"/>
                  </a:cubicBezTo>
                  <a:cubicBezTo>
                    <a:pt x="13267831" y="381947"/>
                    <a:pt x="12973191" y="328607"/>
                    <a:pt x="12748401" y="336227"/>
                  </a:cubicBezTo>
                  <a:cubicBezTo>
                    <a:pt x="12458841" y="347657"/>
                    <a:pt x="11954651" y="331147"/>
                    <a:pt x="11752721" y="340037"/>
                  </a:cubicBezTo>
                  <a:cubicBezTo>
                    <a:pt x="11665091" y="343847"/>
                    <a:pt x="11644771" y="352737"/>
                    <a:pt x="11562221" y="357817"/>
                  </a:cubicBezTo>
                  <a:cubicBezTo>
                    <a:pt x="11417441" y="365437"/>
                    <a:pt x="11144391" y="354007"/>
                    <a:pt x="10957701" y="367977"/>
                  </a:cubicBezTo>
                  <a:cubicBezTo>
                    <a:pt x="10796411" y="379407"/>
                    <a:pt x="10663061" y="411157"/>
                    <a:pt x="10506851" y="423857"/>
                  </a:cubicBezTo>
                  <a:cubicBezTo>
                    <a:pt x="10340481" y="437827"/>
                    <a:pt x="10210941" y="440367"/>
                    <a:pt x="9988691" y="445447"/>
                  </a:cubicBezTo>
                  <a:cubicBezTo>
                    <a:pt x="9586101" y="453067"/>
                    <a:pt x="8730121" y="447987"/>
                    <a:pt x="8293241" y="440367"/>
                  </a:cubicBezTo>
                  <a:cubicBezTo>
                    <a:pt x="8017651" y="436557"/>
                    <a:pt x="7914781" y="426397"/>
                    <a:pt x="7620141" y="421317"/>
                  </a:cubicBezTo>
                  <a:cubicBezTo>
                    <a:pt x="7057531" y="413697"/>
                    <a:pt x="5914531" y="426397"/>
                    <a:pt x="5163961" y="417507"/>
                  </a:cubicBezTo>
                  <a:cubicBezTo>
                    <a:pt x="4527691" y="411157"/>
                    <a:pt x="3942221" y="387027"/>
                    <a:pt x="3401201" y="380677"/>
                  </a:cubicBezTo>
                  <a:cubicBezTo>
                    <a:pt x="2938921" y="375597"/>
                    <a:pt x="2436001" y="387027"/>
                    <a:pt x="2115961" y="379407"/>
                  </a:cubicBezTo>
                  <a:cubicBezTo>
                    <a:pt x="1925461" y="374327"/>
                    <a:pt x="1859421" y="361627"/>
                    <a:pt x="1661301" y="357817"/>
                  </a:cubicBezTo>
                  <a:cubicBezTo>
                    <a:pt x="1285381" y="348927"/>
                    <a:pt x="189371" y="519107"/>
                    <a:pt x="29351" y="360357"/>
                  </a:cubicBezTo>
                  <a:cubicBezTo>
                    <a:pt x="-36689" y="294317"/>
                    <a:pt x="29351" y="78417"/>
                    <a:pt x="29351" y="78417"/>
                  </a:cubicBezTo>
                </a:path>
              </a:pathLst>
            </a:custGeom>
            <a:solidFill>
              <a:srgbClr val="C28927">
                <a:alpha val="18431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787717" y="5511165"/>
            <a:ext cx="2505075" cy="288608"/>
            <a:chOff x="0" y="0"/>
            <a:chExt cx="3340100" cy="384810"/>
          </a:xfrm>
        </p:grpSpPr>
        <p:sp>
          <p:nvSpPr>
            <p:cNvPr id="27" name="Freeform 27"/>
            <p:cNvSpPr/>
            <p:nvPr/>
          </p:nvSpPr>
          <p:spPr>
            <a:xfrm>
              <a:off x="18627" y="50800"/>
              <a:ext cx="3288122" cy="464986"/>
            </a:xfrm>
            <a:custGeom>
              <a:avLst/>
              <a:gdLst/>
              <a:ahLst/>
              <a:cxnLst/>
              <a:rect l="l" t="t" r="r" b="b"/>
              <a:pathLst>
                <a:path w="3288122" h="464986">
                  <a:moveTo>
                    <a:pt x="32173" y="0"/>
                  </a:moveTo>
                  <a:cubicBezTo>
                    <a:pt x="3343063" y="72390"/>
                    <a:pt x="3343063" y="207010"/>
                    <a:pt x="3270673" y="279400"/>
                  </a:cubicBezTo>
                  <a:cubicBezTo>
                    <a:pt x="3025563" y="524510"/>
                    <a:pt x="278553" y="528320"/>
                    <a:pt x="32173" y="281940"/>
                  </a:cubicBezTo>
                  <a:cubicBezTo>
                    <a:pt x="-40217" y="209550"/>
                    <a:pt x="32173" y="0"/>
                    <a:pt x="32173" y="0"/>
                  </a:cubicBezTo>
                </a:path>
              </a:pathLst>
            </a:custGeom>
            <a:solidFill>
              <a:srgbClr val="C28927">
                <a:alpha val="18431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754380" y="4509191"/>
            <a:ext cx="10012680" cy="1380973"/>
            <a:chOff x="0" y="0"/>
            <a:chExt cx="13350240" cy="1841297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3350239" cy="1841297"/>
            </a:xfrm>
            <a:custGeom>
              <a:avLst/>
              <a:gdLst/>
              <a:ahLst/>
              <a:cxnLst/>
              <a:rect l="l" t="t" r="r" b="b"/>
              <a:pathLst>
                <a:path w="13350239" h="1841297">
                  <a:moveTo>
                    <a:pt x="0" y="0"/>
                  </a:moveTo>
                  <a:lnTo>
                    <a:pt x="13350239" y="0"/>
                  </a:lnTo>
                  <a:lnTo>
                    <a:pt x="13350239" y="1841297"/>
                  </a:lnTo>
                  <a:lnTo>
                    <a:pt x="0" y="1841297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1614" b="-90936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38100"/>
              <a:ext cx="13350240" cy="187939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240"/>
                </a:lnSpc>
              </a:pPr>
              <a:r>
                <a:rPr lang="nl-BE" sz="2700" b="1" noProof="0" dirty="0">
                  <a:solidFill>
                    <a:srgbClr val="A6220A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Door het </a:t>
              </a:r>
              <a:r>
                <a:rPr lang="nl-BE" sz="2700" b="1" noProof="0" dirty="0">
                  <a:solidFill>
                    <a:srgbClr val="A6220A"/>
                  </a:solidFill>
                  <a:latin typeface="Telegraf Bold"/>
                  <a:sym typeface="Telegraf"/>
                </a:rPr>
                <a:t>watergehalte</a:t>
              </a:r>
              <a:r>
                <a:rPr lang="nl-BE" sz="2700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 in een ganacherecept </a:t>
              </a:r>
              <a:r>
                <a:rPr lang="nl-BE" sz="2700" b="1" noProof="0" dirty="0">
                  <a:solidFill>
                    <a:srgbClr val="A6220A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te verlagen</a:t>
              </a:r>
              <a:r>
                <a:rPr lang="nl-BE" sz="2700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, neemt de relatieve concentratie van vetten, suikers en vezels in de samenstelling toe.</a:t>
              </a:r>
            </a:p>
            <a:p>
              <a:pPr algn="l">
                <a:lnSpc>
                  <a:spcPts val="3240"/>
                </a:lnSpc>
              </a:pPr>
              <a:endParaRPr lang="nl-BE" sz="2700" noProof="0" dirty="0">
                <a:solidFill>
                  <a:srgbClr val="453434"/>
                </a:solidFill>
                <a:latin typeface="Telegraf"/>
                <a:ea typeface="Telegraf"/>
                <a:cs typeface="Telegraf"/>
                <a:sym typeface="Telegraf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54380" y="617220"/>
            <a:ext cx="14401800" cy="480060"/>
            <a:chOff x="0" y="0"/>
            <a:chExt cx="19202400" cy="64008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202400" cy="640080"/>
            </a:xfrm>
            <a:custGeom>
              <a:avLst/>
              <a:gdLst/>
              <a:ahLst/>
              <a:cxnLst/>
              <a:rect l="l" t="t" r="r" b="b"/>
              <a:pathLst>
                <a:path w="19202400" h="640080">
                  <a:moveTo>
                    <a:pt x="0" y="0"/>
                  </a:moveTo>
                  <a:lnTo>
                    <a:pt x="19202400" y="0"/>
                  </a:lnTo>
                  <a:lnTo>
                    <a:pt x="1920240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534551" b="-534551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9202400" cy="67818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340"/>
                </a:lnSpc>
              </a:pPr>
              <a:r>
                <a:rPr lang="nl-BE" sz="1950" b="1" spc="180" noProof="0" dirty="0">
                  <a:solidFill>
                    <a:srgbClr val="C28927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DE WETENSCHAP ACHTER CHOCOLADE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44855" y="826656"/>
            <a:ext cx="14845685" cy="1203352"/>
            <a:chOff x="0" y="0"/>
            <a:chExt cx="19794247" cy="160447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9794248" cy="1604470"/>
            </a:xfrm>
            <a:custGeom>
              <a:avLst/>
              <a:gdLst/>
              <a:ahLst/>
              <a:cxnLst/>
              <a:rect l="l" t="t" r="r" b="b"/>
              <a:pathLst>
                <a:path w="19794248" h="1604470">
                  <a:moveTo>
                    <a:pt x="0" y="0"/>
                  </a:moveTo>
                  <a:lnTo>
                    <a:pt x="19794248" y="0"/>
                  </a:lnTo>
                  <a:lnTo>
                    <a:pt x="19794248" y="1604470"/>
                  </a:lnTo>
                  <a:lnTo>
                    <a:pt x="0" y="160447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70562" b="-470562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19794247" cy="16616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960"/>
                </a:lnSpc>
              </a:pPr>
              <a:r>
                <a:rPr lang="nl-BE" sz="5800" b="1" spc="-330" noProof="0" dirty="0">
                  <a:solidFill>
                    <a:srgbClr val="453434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Gegoten ganache versus omhulde ganache</a:t>
              </a:r>
            </a:p>
          </p:txBody>
        </p:sp>
      </p:grp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5653" y="3065948"/>
            <a:ext cx="6586976" cy="6586976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99139" y="3113285"/>
            <a:ext cx="6586976" cy="6586976"/>
          </a:xfrm>
          <a:prstGeom prst="rect">
            <a:avLst/>
          </a:prstGeom>
        </p:spPr>
      </p:pic>
      <p:sp>
        <p:nvSpPr>
          <p:cNvPr id="12" name="AutoShape 12"/>
          <p:cNvSpPr/>
          <p:nvPr/>
        </p:nvSpPr>
        <p:spPr>
          <a:xfrm flipV="1">
            <a:off x="8828043" y="3032575"/>
            <a:ext cx="0" cy="6178389"/>
          </a:xfrm>
          <a:prstGeom prst="line">
            <a:avLst/>
          </a:prstGeom>
          <a:ln w="38100" cap="flat">
            <a:solidFill>
              <a:srgbClr val="C28927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nl-BE" noProof="0" dirty="0"/>
          </a:p>
        </p:txBody>
      </p:sp>
      <p:grpSp>
        <p:nvGrpSpPr>
          <p:cNvPr id="13" name="Group 13"/>
          <p:cNvGrpSpPr/>
          <p:nvPr/>
        </p:nvGrpSpPr>
        <p:grpSpPr>
          <a:xfrm>
            <a:off x="1224915" y="2241772"/>
            <a:ext cx="3956684" cy="768096"/>
            <a:chOff x="0" y="0"/>
            <a:chExt cx="3840480" cy="1024128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840480" cy="1024128"/>
            </a:xfrm>
            <a:custGeom>
              <a:avLst/>
              <a:gdLst/>
              <a:ahLst/>
              <a:cxnLst/>
              <a:rect l="l" t="t" r="r" b="b"/>
              <a:pathLst>
                <a:path w="3840480" h="1024128">
                  <a:moveTo>
                    <a:pt x="0" y="512064"/>
                  </a:moveTo>
                  <a:cubicBezTo>
                    <a:pt x="0" y="229235"/>
                    <a:pt x="229235" y="0"/>
                    <a:pt x="512064" y="0"/>
                  </a:cubicBezTo>
                  <a:lnTo>
                    <a:pt x="3328416" y="0"/>
                  </a:lnTo>
                  <a:cubicBezTo>
                    <a:pt x="3611245" y="0"/>
                    <a:pt x="3840480" y="229235"/>
                    <a:pt x="3840480" y="512064"/>
                  </a:cubicBezTo>
                  <a:cubicBezTo>
                    <a:pt x="3840480" y="794893"/>
                    <a:pt x="3611245" y="1024128"/>
                    <a:pt x="3328416" y="1024128"/>
                  </a:cubicBezTo>
                  <a:lnTo>
                    <a:pt x="512064" y="1024128"/>
                  </a:lnTo>
                  <a:cubicBezTo>
                    <a:pt x="229235" y="1024128"/>
                    <a:pt x="0" y="794893"/>
                    <a:pt x="0" y="512064"/>
                  </a:cubicBezTo>
                  <a:close/>
                </a:path>
              </a:pathLst>
            </a:custGeom>
            <a:solidFill>
              <a:srgbClr val="C28927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224914" y="902700"/>
            <a:ext cx="5226862" cy="2129875"/>
            <a:chOff x="-1" y="-1785432"/>
            <a:chExt cx="6969149" cy="2839837"/>
          </a:xfrm>
        </p:grpSpPr>
        <p:sp>
          <p:nvSpPr>
            <p:cNvPr id="16" name="Freeform 16"/>
            <p:cNvSpPr/>
            <p:nvPr/>
          </p:nvSpPr>
          <p:spPr>
            <a:xfrm>
              <a:off x="711812" y="-1785432"/>
              <a:ext cx="6257336" cy="1054404"/>
            </a:xfrm>
            <a:custGeom>
              <a:avLst/>
              <a:gdLst/>
              <a:ahLst/>
              <a:cxnLst/>
              <a:rect l="l" t="t" r="r" b="b"/>
              <a:pathLst>
                <a:path w="3840480" h="1054404">
                  <a:moveTo>
                    <a:pt x="0" y="0"/>
                  </a:moveTo>
                  <a:lnTo>
                    <a:pt x="3840480" y="0"/>
                  </a:lnTo>
                  <a:lnTo>
                    <a:pt x="3840480" y="1054404"/>
                  </a:lnTo>
                  <a:lnTo>
                    <a:pt x="0" y="105440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2406" b="-19535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-1" y="-28575"/>
              <a:ext cx="5275580" cy="108298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639"/>
                </a:lnSpc>
              </a:pPr>
              <a:r>
                <a:rPr lang="nl-BE" sz="2200" b="1" noProof="0" dirty="0">
                  <a:solidFill>
                    <a:srgbClr val="FFFFF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DONKERE GEGOTEN GANACHE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934574" y="2241772"/>
            <a:ext cx="3932725" cy="768096"/>
            <a:chOff x="0" y="0"/>
            <a:chExt cx="3840480" cy="1024128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3840480" cy="1024128"/>
            </a:xfrm>
            <a:custGeom>
              <a:avLst/>
              <a:gdLst/>
              <a:ahLst/>
              <a:cxnLst/>
              <a:rect l="l" t="t" r="r" b="b"/>
              <a:pathLst>
                <a:path w="3840480" h="1024128">
                  <a:moveTo>
                    <a:pt x="0" y="512064"/>
                  </a:moveTo>
                  <a:cubicBezTo>
                    <a:pt x="0" y="229235"/>
                    <a:pt x="229235" y="0"/>
                    <a:pt x="512064" y="0"/>
                  </a:cubicBezTo>
                  <a:lnTo>
                    <a:pt x="3328416" y="0"/>
                  </a:lnTo>
                  <a:cubicBezTo>
                    <a:pt x="3611245" y="0"/>
                    <a:pt x="3840480" y="229235"/>
                    <a:pt x="3840480" y="512064"/>
                  </a:cubicBezTo>
                  <a:cubicBezTo>
                    <a:pt x="3840480" y="794893"/>
                    <a:pt x="3611245" y="1024128"/>
                    <a:pt x="3328416" y="1024128"/>
                  </a:cubicBezTo>
                  <a:lnTo>
                    <a:pt x="512064" y="1024128"/>
                  </a:lnTo>
                  <a:cubicBezTo>
                    <a:pt x="229235" y="1024128"/>
                    <a:pt x="0" y="794893"/>
                    <a:pt x="0" y="512064"/>
                  </a:cubicBezTo>
                  <a:close/>
                </a:path>
              </a:pathLst>
            </a:custGeom>
            <a:solidFill>
              <a:srgbClr val="235B6C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10058400" y="2220341"/>
            <a:ext cx="3646445" cy="812234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algn="ctr">
              <a:lnSpc>
                <a:spcPts val="2639"/>
              </a:lnSpc>
            </a:pPr>
            <a:r>
              <a:rPr lang="nl-BE" sz="2199" b="1" noProof="0" dirty="0">
                <a:solidFill>
                  <a:srgbClr val="FFFFFF"/>
                </a:solidFill>
                <a:latin typeface="Telegraf Bold"/>
                <a:ea typeface="Telegraf Bold"/>
                <a:cs typeface="Telegraf Bold"/>
                <a:sym typeface="Telegraf Bold"/>
              </a:rPr>
              <a:t>DONKERE OMHULDE GANACHE</a:t>
            </a:r>
          </a:p>
        </p:txBody>
      </p:sp>
      <p:sp>
        <p:nvSpPr>
          <p:cNvPr id="23" name="Freeform 23"/>
          <p:cNvSpPr/>
          <p:nvPr/>
        </p:nvSpPr>
        <p:spPr>
          <a:xfrm>
            <a:off x="15725062" y="865354"/>
            <a:ext cx="1631004" cy="1376418"/>
          </a:xfrm>
          <a:custGeom>
            <a:avLst/>
            <a:gdLst/>
            <a:ahLst/>
            <a:cxnLst/>
            <a:rect l="l" t="t" r="r" b="b"/>
            <a:pathLst>
              <a:path w="1631004" h="1376418">
                <a:moveTo>
                  <a:pt x="0" y="0"/>
                </a:moveTo>
                <a:lnTo>
                  <a:pt x="1631003" y="0"/>
                </a:lnTo>
                <a:lnTo>
                  <a:pt x="1631003" y="1376418"/>
                </a:lnTo>
                <a:lnTo>
                  <a:pt x="0" y="1376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BE" noProof="0" dirty="0"/>
          </a:p>
        </p:txBody>
      </p:sp>
      <p:sp>
        <p:nvSpPr>
          <p:cNvPr id="24" name="TextBox 24"/>
          <p:cNvSpPr txBox="1"/>
          <p:nvPr/>
        </p:nvSpPr>
        <p:spPr>
          <a:xfrm>
            <a:off x="17259300" y="9027695"/>
            <a:ext cx="152400" cy="20002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nl-BE" sz="1599" noProof="0" dirty="0">
                <a:solidFill>
                  <a:srgbClr val="000000"/>
                </a:solidFill>
                <a:latin typeface="Cocomat Pro"/>
                <a:ea typeface="Cocomat Pro"/>
                <a:cs typeface="Cocomat Pro"/>
                <a:sym typeface="Cocomat Pro"/>
              </a:rPr>
              <a:t>13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6892460" y="3992586"/>
            <a:ext cx="1602208" cy="7483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59"/>
              </a:lnSpc>
            </a:pPr>
            <a:r>
              <a:rPr lang="nl-BE" sz="2113" b="1" spc="-73" noProof="0" dirty="0">
                <a:solidFill>
                  <a:srgbClr val="A6220A"/>
                </a:solidFill>
                <a:latin typeface="Telegraf Bold"/>
                <a:ea typeface="Telegraf Bold"/>
                <a:cs typeface="Telegraf Bold"/>
                <a:sym typeface="Telegraf Bold"/>
              </a:rPr>
              <a:t>Suikers</a:t>
            </a:r>
          </a:p>
          <a:p>
            <a:pPr algn="l">
              <a:lnSpc>
                <a:spcPts val="2959"/>
              </a:lnSpc>
              <a:spcBef>
                <a:spcPct val="0"/>
              </a:spcBef>
            </a:pPr>
            <a:r>
              <a:rPr lang="nl-BE" sz="2113" b="1" spc="-73" noProof="0" dirty="0">
                <a:solidFill>
                  <a:srgbClr val="231F20"/>
                </a:solidFill>
                <a:latin typeface="Telegraf Bold"/>
                <a:ea typeface="Telegraf Bold"/>
                <a:cs typeface="Telegraf Bold"/>
                <a:sym typeface="Telegraf Bold"/>
              </a:rPr>
              <a:t>30%-40%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175490" y="6883416"/>
            <a:ext cx="1602208" cy="7483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59"/>
              </a:lnSpc>
            </a:pPr>
            <a:r>
              <a:rPr lang="nl-BE" sz="2113" b="1" spc="-73" noProof="0" dirty="0">
                <a:solidFill>
                  <a:srgbClr val="A6220A"/>
                </a:solidFill>
                <a:latin typeface="Telegraf Bold"/>
                <a:ea typeface="Telegraf Bold"/>
                <a:cs typeface="Telegraf Bold"/>
                <a:sym typeface="Telegraf Bold"/>
              </a:rPr>
              <a:t>Water</a:t>
            </a:r>
          </a:p>
          <a:p>
            <a:pPr algn="l">
              <a:lnSpc>
                <a:spcPts val="2959"/>
              </a:lnSpc>
              <a:spcBef>
                <a:spcPct val="0"/>
              </a:spcBef>
            </a:pPr>
            <a:r>
              <a:rPr lang="nl-BE" sz="2113" b="1" spc="-73" noProof="0" dirty="0">
                <a:solidFill>
                  <a:srgbClr val="231F20"/>
                </a:solidFill>
                <a:latin typeface="Telegraf Bold"/>
                <a:ea typeface="Telegraf Bold"/>
                <a:cs typeface="Telegraf Bold"/>
                <a:sym typeface="Telegraf Bold"/>
              </a:rPr>
              <a:t>19%-22%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224915" y="4333429"/>
            <a:ext cx="1602208" cy="7483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59"/>
              </a:lnSpc>
            </a:pPr>
            <a:r>
              <a:rPr lang="nl-BE" sz="2113" b="1" spc="-73" noProof="0" dirty="0">
                <a:solidFill>
                  <a:srgbClr val="A6220A"/>
                </a:solidFill>
                <a:latin typeface="Telegraf Bold"/>
                <a:ea typeface="Telegraf Bold"/>
                <a:cs typeface="Telegraf Bold"/>
                <a:sym typeface="Telegraf Bold"/>
              </a:rPr>
              <a:t>Boter/olie</a:t>
            </a:r>
          </a:p>
          <a:p>
            <a:pPr algn="l">
              <a:lnSpc>
                <a:spcPts val="2959"/>
              </a:lnSpc>
              <a:spcBef>
                <a:spcPct val="0"/>
              </a:spcBef>
            </a:pPr>
            <a:r>
              <a:rPr lang="nl-BE" sz="2113" b="1" spc="-73" noProof="0" dirty="0">
                <a:solidFill>
                  <a:srgbClr val="231F20"/>
                </a:solidFill>
                <a:latin typeface="Telegraf Bold"/>
                <a:ea typeface="Telegraf Bold"/>
                <a:cs typeface="Telegraf Bold"/>
                <a:sym typeface="Telegraf Bold"/>
              </a:rPr>
              <a:t>5%-20%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5303815" y="8942663"/>
            <a:ext cx="1939109" cy="7483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59"/>
              </a:lnSpc>
            </a:pPr>
            <a:r>
              <a:rPr lang="nl-BE" sz="2113" b="1" spc="-73" noProof="0" dirty="0">
                <a:solidFill>
                  <a:srgbClr val="A6220A"/>
                </a:solidFill>
                <a:latin typeface="Telegraf Bold"/>
                <a:ea typeface="Telegraf Bold"/>
                <a:cs typeface="Telegraf Bold"/>
                <a:sym typeface="Telegraf Bold"/>
              </a:rPr>
              <a:t>Cacaoboter</a:t>
            </a:r>
          </a:p>
          <a:p>
            <a:pPr algn="l">
              <a:lnSpc>
                <a:spcPts val="2959"/>
              </a:lnSpc>
              <a:spcBef>
                <a:spcPct val="0"/>
              </a:spcBef>
            </a:pPr>
            <a:r>
              <a:rPr lang="nl-BE" sz="2113" b="1" spc="-73" noProof="0" dirty="0">
                <a:solidFill>
                  <a:srgbClr val="231F20"/>
                </a:solidFill>
                <a:latin typeface="Telegraf Bold"/>
                <a:ea typeface="Telegraf Bold"/>
                <a:cs typeface="Telegraf Bold"/>
                <a:sym typeface="Telegraf Bold"/>
              </a:rPr>
              <a:t>12%-18%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2159665" y="3086100"/>
            <a:ext cx="2259935" cy="11295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959"/>
              </a:lnSpc>
            </a:pPr>
            <a:r>
              <a:rPr lang="nl-BE" sz="2113" b="1" spc="-73" noProof="0" dirty="0">
                <a:solidFill>
                  <a:srgbClr val="A6220A"/>
                </a:solidFill>
                <a:latin typeface="Telegraf Bold"/>
                <a:ea typeface="Telegraf Bold"/>
                <a:cs typeface="Telegraf Bold"/>
                <a:sym typeface="Telegraf Bold"/>
              </a:rPr>
              <a:t>Cacao-bestanddelen</a:t>
            </a:r>
          </a:p>
          <a:p>
            <a:pPr algn="l">
              <a:lnSpc>
                <a:spcPts val="2959"/>
              </a:lnSpc>
              <a:spcBef>
                <a:spcPct val="0"/>
              </a:spcBef>
            </a:pPr>
            <a:r>
              <a:rPr lang="nl-BE" sz="2113" b="1" spc="-73" noProof="0" dirty="0">
                <a:solidFill>
                  <a:srgbClr val="231F20"/>
                </a:solidFill>
                <a:latin typeface="Telegraf Bold"/>
                <a:ea typeface="Telegraf Bold"/>
                <a:cs typeface="Telegraf Bold"/>
                <a:sym typeface="Telegraf Bold"/>
              </a:rPr>
              <a:t>6%-14%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4277007" y="2965900"/>
            <a:ext cx="1602208" cy="7483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59"/>
              </a:lnSpc>
            </a:pPr>
            <a:r>
              <a:rPr lang="nl-BE" sz="2113" b="1" spc="-73" noProof="0" dirty="0">
                <a:solidFill>
                  <a:srgbClr val="A6220A"/>
                </a:solidFill>
                <a:latin typeface="Telegraf Bold"/>
                <a:ea typeface="Telegraf Bold"/>
                <a:cs typeface="Telegraf Bold"/>
                <a:sym typeface="Telegraf Bold"/>
              </a:rPr>
              <a:t>AMP</a:t>
            </a:r>
          </a:p>
          <a:p>
            <a:pPr algn="l">
              <a:lnSpc>
                <a:spcPts val="2959"/>
              </a:lnSpc>
              <a:spcBef>
                <a:spcPct val="0"/>
              </a:spcBef>
            </a:pPr>
            <a:r>
              <a:rPr lang="nl-BE" sz="2113" b="1" spc="-73" noProof="0" dirty="0">
                <a:solidFill>
                  <a:srgbClr val="231F20"/>
                </a:solidFill>
                <a:latin typeface="Telegraf Bold"/>
                <a:ea typeface="Telegraf Bold"/>
                <a:cs typeface="Telegraf Bold"/>
                <a:sym typeface="Telegraf Bold"/>
              </a:rPr>
              <a:t>0%-3%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5455946" y="4039923"/>
            <a:ext cx="1602208" cy="7483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59"/>
              </a:lnSpc>
            </a:pPr>
            <a:r>
              <a:rPr lang="nl-BE" sz="2113" b="1" spc="-73" noProof="0" dirty="0">
                <a:solidFill>
                  <a:srgbClr val="A6220A"/>
                </a:solidFill>
                <a:latin typeface="Telegraf Bold"/>
                <a:ea typeface="Telegraf Bold"/>
                <a:cs typeface="Telegraf Bold"/>
                <a:sym typeface="Telegraf Bold"/>
              </a:rPr>
              <a:t>Suikers</a:t>
            </a:r>
          </a:p>
          <a:p>
            <a:pPr algn="l">
              <a:lnSpc>
                <a:spcPts val="2959"/>
              </a:lnSpc>
              <a:spcBef>
                <a:spcPct val="0"/>
              </a:spcBef>
            </a:pPr>
            <a:r>
              <a:rPr lang="nl-BE" sz="2113" b="1" spc="-73" noProof="0" dirty="0">
                <a:solidFill>
                  <a:srgbClr val="231F20"/>
                </a:solidFill>
                <a:latin typeface="Telegraf Bold"/>
                <a:ea typeface="Telegraf Bold"/>
                <a:cs typeface="Telegraf Bold"/>
                <a:sym typeface="Telegraf Bold"/>
              </a:rPr>
              <a:t>30%-40%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9738975" y="6930753"/>
            <a:ext cx="1602208" cy="7483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59"/>
              </a:lnSpc>
            </a:pPr>
            <a:r>
              <a:rPr lang="nl-BE" sz="2113" b="1" spc="-73" noProof="0" dirty="0">
                <a:solidFill>
                  <a:srgbClr val="A6220A"/>
                </a:solidFill>
                <a:latin typeface="Telegraf Bold"/>
                <a:ea typeface="Telegraf Bold"/>
                <a:cs typeface="Telegraf Bold"/>
                <a:sym typeface="Telegraf Bold"/>
              </a:rPr>
              <a:t>Water</a:t>
            </a:r>
          </a:p>
          <a:p>
            <a:pPr algn="l">
              <a:lnSpc>
                <a:spcPts val="2959"/>
              </a:lnSpc>
              <a:spcBef>
                <a:spcPct val="0"/>
              </a:spcBef>
            </a:pPr>
            <a:r>
              <a:rPr lang="nl-BE" sz="2113" b="1" spc="-73" noProof="0" dirty="0">
                <a:solidFill>
                  <a:srgbClr val="231F20"/>
                </a:solidFill>
                <a:latin typeface="Telegraf Bold"/>
                <a:ea typeface="Telegraf Bold"/>
                <a:cs typeface="Telegraf Bold"/>
                <a:sym typeface="Telegraf Bold"/>
              </a:rPr>
              <a:t>19%-22%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9980192" y="4395139"/>
            <a:ext cx="1602208" cy="7483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59"/>
              </a:lnSpc>
            </a:pPr>
            <a:r>
              <a:rPr lang="nl-BE" sz="2113" b="1" spc="-73" noProof="0" dirty="0">
                <a:solidFill>
                  <a:srgbClr val="A6220A"/>
                </a:solidFill>
                <a:latin typeface="Telegraf Bold"/>
                <a:ea typeface="Telegraf Bold"/>
                <a:cs typeface="Telegraf Bold"/>
                <a:sym typeface="Telegraf Bold"/>
              </a:rPr>
              <a:t>Boter/olie</a:t>
            </a:r>
          </a:p>
          <a:p>
            <a:pPr algn="l">
              <a:lnSpc>
                <a:spcPts val="2959"/>
              </a:lnSpc>
              <a:spcBef>
                <a:spcPct val="0"/>
              </a:spcBef>
            </a:pPr>
            <a:r>
              <a:rPr lang="nl-BE" sz="2113" b="1" spc="-73" noProof="0" dirty="0">
                <a:solidFill>
                  <a:srgbClr val="231F20"/>
                </a:solidFill>
                <a:latin typeface="Telegraf Bold"/>
                <a:ea typeface="Telegraf Bold"/>
                <a:cs typeface="Telegraf Bold"/>
                <a:sym typeface="Telegraf Bold"/>
              </a:rPr>
              <a:t>5%-17%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3867300" y="8989999"/>
            <a:ext cx="1939109" cy="7483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59"/>
              </a:lnSpc>
            </a:pPr>
            <a:r>
              <a:rPr lang="nl-BE" sz="2113" b="1" spc="-73" noProof="0" dirty="0">
                <a:solidFill>
                  <a:srgbClr val="A6220A"/>
                </a:solidFill>
                <a:latin typeface="Telegraf Bold"/>
                <a:ea typeface="Telegraf Bold"/>
                <a:cs typeface="Telegraf Bold"/>
                <a:sym typeface="Telegraf Bold"/>
              </a:rPr>
              <a:t>Cacaoboter</a:t>
            </a:r>
          </a:p>
          <a:p>
            <a:pPr algn="l">
              <a:lnSpc>
                <a:spcPts val="2959"/>
              </a:lnSpc>
              <a:spcBef>
                <a:spcPct val="0"/>
              </a:spcBef>
            </a:pPr>
            <a:r>
              <a:rPr lang="nl-BE" sz="2113" b="1" spc="-73" noProof="0" dirty="0">
                <a:solidFill>
                  <a:srgbClr val="231F20"/>
                </a:solidFill>
                <a:latin typeface="Telegraf Bold"/>
                <a:ea typeface="Telegraf Bold"/>
                <a:cs typeface="Telegraf Bold"/>
                <a:sym typeface="Telegraf Bold"/>
              </a:rPr>
              <a:t>19%-21%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0826696" y="3162300"/>
            <a:ext cx="2051104" cy="11295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959"/>
              </a:lnSpc>
            </a:pPr>
            <a:r>
              <a:rPr lang="nl-BE" sz="2113" b="1" spc="-73" noProof="0" dirty="0">
                <a:solidFill>
                  <a:srgbClr val="A6220A"/>
                </a:solidFill>
                <a:latin typeface="Telegraf Bold"/>
                <a:ea typeface="Telegraf Bold"/>
                <a:cs typeface="Telegraf Bold"/>
                <a:sym typeface="Telegraf Bold"/>
              </a:rPr>
              <a:t>Cacao-bestanddelen</a:t>
            </a:r>
          </a:p>
          <a:p>
            <a:pPr algn="l">
              <a:lnSpc>
                <a:spcPts val="2959"/>
              </a:lnSpc>
              <a:spcBef>
                <a:spcPct val="0"/>
              </a:spcBef>
            </a:pPr>
            <a:r>
              <a:rPr lang="nl-BE" sz="2113" b="1" spc="-73" noProof="0" dirty="0">
                <a:solidFill>
                  <a:srgbClr val="231F20"/>
                </a:solidFill>
                <a:latin typeface="Telegraf Bold"/>
                <a:ea typeface="Telegraf Bold"/>
                <a:cs typeface="Telegraf Bold"/>
                <a:sym typeface="Telegraf Bold"/>
              </a:rPr>
              <a:t>6%-14%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2840492" y="3013236"/>
            <a:ext cx="1602208" cy="7483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59"/>
              </a:lnSpc>
            </a:pPr>
            <a:r>
              <a:rPr lang="nl-BE" sz="2113" b="1" spc="-73" noProof="0" dirty="0">
                <a:solidFill>
                  <a:srgbClr val="A6220A"/>
                </a:solidFill>
                <a:latin typeface="Telegraf Bold"/>
                <a:ea typeface="Telegraf Bold"/>
                <a:cs typeface="Telegraf Bold"/>
                <a:sym typeface="Telegraf Bold"/>
              </a:rPr>
              <a:t>AMP</a:t>
            </a:r>
          </a:p>
          <a:p>
            <a:pPr algn="l">
              <a:lnSpc>
                <a:spcPts val="2959"/>
              </a:lnSpc>
              <a:spcBef>
                <a:spcPct val="0"/>
              </a:spcBef>
            </a:pPr>
            <a:r>
              <a:rPr lang="nl-BE" sz="2113" b="1" spc="-73" noProof="0" dirty="0">
                <a:solidFill>
                  <a:srgbClr val="231F20"/>
                </a:solidFill>
                <a:latin typeface="Telegraf Bold"/>
                <a:ea typeface="Telegraf Bold"/>
                <a:cs typeface="Telegraf Bold"/>
                <a:sym typeface="Telegraf Bold"/>
              </a:rPr>
              <a:t>0%-3%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54380" y="617220"/>
            <a:ext cx="14401800" cy="480060"/>
            <a:chOff x="0" y="0"/>
            <a:chExt cx="19202400" cy="64008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202400" cy="640080"/>
            </a:xfrm>
            <a:custGeom>
              <a:avLst/>
              <a:gdLst/>
              <a:ahLst/>
              <a:cxnLst/>
              <a:rect l="l" t="t" r="r" b="b"/>
              <a:pathLst>
                <a:path w="19202400" h="640080">
                  <a:moveTo>
                    <a:pt x="0" y="0"/>
                  </a:moveTo>
                  <a:lnTo>
                    <a:pt x="19202400" y="0"/>
                  </a:lnTo>
                  <a:lnTo>
                    <a:pt x="1920240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534551" b="-534551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9202400" cy="67818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340"/>
                </a:lnSpc>
              </a:pPr>
              <a:r>
                <a:rPr lang="nl-BE" sz="1950" b="1" spc="180" noProof="0" dirty="0">
                  <a:solidFill>
                    <a:srgbClr val="C28927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DE WETENSCHAP ACHTER CHOCOLADE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44855" y="826656"/>
            <a:ext cx="16468725" cy="1203352"/>
            <a:chOff x="0" y="0"/>
            <a:chExt cx="21958300" cy="160447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958300" cy="1604470"/>
            </a:xfrm>
            <a:custGeom>
              <a:avLst/>
              <a:gdLst/>
              <a:ahLst/>
              <a:cxnLst/>
              <a:rect l="l" t="t" r="r" b="b"/>
              <a:pathLst>
                <a:path w="21958300" h="1604470">
                  <a:moveTo>
                    <a:pt x="0" y="0"/>
                  </a:moveTo>
                  <a:lnTo>
                    <a:pt x="21958300" y="0"/>
                  </a:lnTo>
                  <a:lnTo>
                    <a:pt x="21958300" y="1604470"/>
                  </a:lnTo>
                  <a:lnTo>
                    <a:pt x="0" y="160447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77524" b="-177524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21958300" cy="16616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960"/>
                </a:lnSpc>
              </a:pPr>
              <a:r>
                <a:rPr lang="nl-BE" sz="5800" b="1" spc="-330" noProof="0" dirty="0">
                  <a:solidFill>
                    <a:srgbClr val="453434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Gegoten ganache versus omhulde ganache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44854" y="857250"/>
            <a:ext cx="9694546" cy="1885852"/>
            <a:chOff x="-1" y="0"/>
            <a:chExt cx="12926061" cy="251446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9253441" cy="2514469"/>
            </a:xfrm>
            <a:custGeom>
              <a:avLst/>
              <a:gdLst/>
              <a:ahLst/>
              <a:cxnLst/>
              <a:rect l="l" t="t" r="r" b="b"/>
              <a:pathLst>
                <a:path w="9253441" h="2514469">
                  <a:moveTo>
                    <a:pt x="0" y="0"/>
                  </a:moveTo>
                  <a:lnTo>
                    <a:pt x="9253441" y="0"/>
                  </a:lnTo>
                  <a:lnTo>
                    <a:pt x="9253441" y="2514469"/>
                  </a:lnTo>
                  <a:lnTo>
                    <a:pt x="0" y="2514469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39737" r="-125303" b="-83376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-1" y="95251"/>
              <a:ext cx="12926061" cy="241921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336"/>
                </a:lnSpc>
              </a:pPr>
              <a:endParaRPr lang="nl-BE" noProof="0" dirty="0"/>
            </a:p>
            <a:p>
              <a:pPr algn="l">
                <a:lnSpc>
                  <a:spcPts val="5336"/>
                </a:lnSpc>
              </a:pPr>
              <a:r>
                <a:rPr lang="nl-BE" sz="5800" b="1" spc="-330" noProof="0" dirty="0">
                  <a:solidFill>
                    <a:srgbClr val="C28927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Vergelijking van recepten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75094" y="4248227"/>
            <a:ext cx="15910560" cy="1790547"/>
            <a:chOff x="0" y="0"/>
            <a:chExt cx="21214080" cy="238739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1214080" cy="2387396"/>
            </a:xfrm>
            <a:custGeom>
              <a:avLst/>
              <a:gdLst/>
              <a:ahLst/>
              <a:cxnLst/>
              <a:rect l="l" t="t" r="r" b="b"/>
              <a:pathLst>
                <a:path w="21214080" h="2387396">
                  <a:moveTo>
                    <a:pt x="0" y="0"/>
                  </a:moveTo>
                  <a:lnTo>
                    <a:pt x="21214080" y="0"/>
                  </a:lnTo>
                  <a:lnTo>
                    <a:pt x="21214080" y="2387396"/>
                  </a:lnTo>
                  <a:lnTo>
                    <a:pt x="0" y="238739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00369" b="-145913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21214080" cy="242549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239"/>
                </a:lnSpc>
              </a:pPr>
              <a:r>
                <a:rPr lang="nl-BE" sz="26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Laten we twee recepten met hetzelfde smaakprofiel analyseren en bekijken hoe aanpassingen in de samenstelling de structuur, textuur en eigenschappen van de uiteindelijke ganache kunnen veranderen.</a:t>
              </a:r>
            </a:p>
            <a:p>
              <a:pPr algn="l">
                <a:lnSpc>
                  <a:spcPts val="3239"/>
                </a:lnSpc>
              </a:pPr>
              <a:endParaRPr lang="nl-BE" sz="2699" noProof="0" dirty="0">
                <a:solidFill>
                  <a:srgbClr val="453434"/>
                </a:solidFill>
                <a:latin typeface="Telegraf"/>
                <a:ea typeface="Telegraf"/>
                <a:cs typeface="Telegraf"/>
                <a:sym typeface="Telegraf"/>
              </a:endParaRPr>
            </a:p>
            <a:p>
              <a:pPr algn="l">
                <a:lnSpc>
                  <a:spcPts val="3239"/>
                </a:lnSpc>
              </a:pPr>
              <a:endParaRPr lang="nl-BE" sz="2699" noProof="0" dirty="0">
                <a:solidFill>
                  <a:srgbClr val="453434"/>
                </a:solidFill>
                <a:latin typeface="Telegraf"/>
                <a:ea typeface="Telegraf"/>
                <a:cs typeface="Telegraf"/>
                <a:sym typeface="Telegraf"/>
              </a:endParaRP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175490" y="8611429"/>
            <a:ext cx="1132008" cy="1126931"/>
            <a:chOff x="0" y="0"/>
            <a:chExt cx="1509344" cy="150257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509395" cy="1502537"/>
            </a:xfrm>
            <a:custGeom>
              <a:avLst/>
              <a:gdLst/>
              <a:ahLst/>
              <a:cxnLst/>
              <a:rect l="l" t="t" r="r" b="b"/>
              <a:pathLst>
                <a:path w="1509395" h="1502537">
                  <a:moveTo>
                    <a:pt x="0" y="0"/>
                  </a:moveTo>
                  <a:lnTo>
                    <a:pt x="1509395" y="0"/>
                  </a:lnTo>
                  <a:lnTo>
                    <a:pt x="1509395" y="1502537"/>
                  </a:lnTo>
                  <a:lnTo>
                    <a:pt x="0" y="15025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3" b="-2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</p:grpSp>
      <p:sp>
        <p:nvSpPr>
          <p:cNvPr id="16" name="Freeform 16"/>
          <p:cNvSpPr/>
          <p:nvPr/>
        </p:nvSpPr>
        <p:spPr>
          <a:xfrm flipH="1">
            <a:off x="14580897" y="6174090"/>
            <a:ext cx="3682161" cy="4112910"/>
          </a:xfrm>
          <a:custGeom>
            <a:avLst/>
            <a:gdLst/>
            <a:ahLst/>
            <a:cxnLst/>
            <a:rect l="l" t="t" r="r" b="b"/>
            <a:pathLst>
              <a:path w="3682161" h="4112910">
                <a:moveTo>
                  <a:pt x="3682161" y="0"/>
                </a:moveTo>
                <a:lnTo>
                  <a:pt x="0" y="0"/>
                </a:lnTo>
                <a:lnTo>
                  <a:pt x="0" y="4112910"/>
                </a:lnTo>
                <a:lnTo>
                  <a:pt x="3682161" y="4112910"/>
                </a:lnTo>
                <a:lnTo>
                  <a:pt x="368216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4321" t="-45"/>
            </a:stretch>
          </a:blipFill>
        </p:spPr>
        <p:txBody>
          <a:bodyPr/>
          <a:lstStyle/>
          <a:p>
            <a:endParaRPr lang="nl-BE" noProof="0" dirty="0"/>
          </a:p>
        </p:txBody>
      </p:sp>
      <p:sp>
        <p:nvSpPr>
          <p:cNvPr id="17" name="Freeform 17"/>
          <p:cNvSpPr/>
          <p:nvPr/>
        </p:nvSpPr>
        <p:spPr>
          <a:xfrm rot="7527582">
            <a:off x="1456093" y="5967549"/>
            <a:ext cx="979108" cy="1554140"/>
          </a:xfrm>
          <a:custGeom>
            <a:avLst/>
            <a:gdLst/>
            <a:ahLst/>
            <a:cxnLst/>
            <a:rect l="l" t="t" r="r" b="b"/>
            <a:pathLst>
              <a:path w="979108" h="1554140">
                <a:moveTo>
                  <a:pt x="0" y="0"/>
                </a:moveTo>
                <a:lnTo>
                  <a:pt x="979108" y="0"/>
                </a:lnTo>
                <a:lnTo>
                  <a:pt x="979108" y="1554140"/>
                </a:lnTo>
                <a:lnTo>
                  <a:pt x="0" y="15541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 noProof="0" dirty="0"/>
          </a:p>
        </p:txBody>
      </p:sp>
      <p:sp>
        <p:nvSpPr>
          <p:cNvPr id="18" name="TextBox 18"/>
          <p:cNvSpPr txBox="1"/>
          <p:nvPr/>
        </p:nvSpPr>
        <p:spPr>
          <a:xfrm>
            <a:off x="2452493" y="6968700"/>
            <a:ext cx="9587107" cy="5734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900"/>
              </a:lnSpc>
            </a:pPr>
            <a:r>
              <a:rPr lang="nl-BE" sz="3500" u="sng" noProof="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  <a:hlinkClick r:id="rId7" tooltip="https://app.ganachesolution.com/dashboard"/>
              </a:rPr>
              <a:t>https://app.ganachesolution.com/dashboard</a:t>
            </a:r>
          </a:p>
        </p:txBody>
      </p:sp>
      <p:sp>
        <p:nvSpPr>
          <p:cNvPr id="19" name="Freeform 19"/>
          <p:cNvSpPr/>
          <p:nvPr/>
        </p:nvSpPr>
        <p:spPr>
          <a:xfrm>
            <a:off x="15725062" y="876300"/>
            <a:ext cx="1631004" cy="1376418"/>
          </a:xfrm>
          <a:custGeom>
            <a:avLst/>
            <a:gdLst/>
            <a:ahLst/>
            <a:cxnLst/>
            <a:rect l="l" t="t" r="r" b="b"/>
            <a:pathLst>
              <a:path w="1631004" h="1376418">
                <a:moveTo>
                  <a:pt x="0" y="0"/>
                </a:moveTo>
                <a:lnTo>
                  <a:pt x="1631003" y="0"/>
                </a:lnTo>
                <a:lnTo>
                  <a:pt x="1631003" y="1376418"/>
                </a:lnTo>
                <a:lnTo>
                  <a:pt x="0" y="137641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nl-BE" noProof="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54380" y="2988978"/>
            <a:ext cx="7749540" cy="521208"/>
            <a:chOff x="0" y="0"/>
            <a:chExt cx="10332720" cy="69494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332720" cy="694944"/>
            </a:xfrm>
            <a:custGeom>
              <a:avLst/>
              <a:gdLst/>
              <a:ahLst/>
              <a:cxnLst/>
              <a:rect l="l" t="t" r="r" b="b"/>
              <a:pathLst>
                <a:path w="10332720" h="694944">
                  <a:moveTo>
                    <a:pt x="0" y="347472"/>
                  </a:moveTo>
                  <a:cubicBezTo>
                    <a:pt x="0" y="155575"/>
                    <a:pt x="155575" y="0"/>
                    <a:pt x="347472" y="0"/>
                  </a:cubicBezTo>
                  <a:lnTo>
                    <a:pt x="9985248" y="0"/>
                  </a:lnTo>
                  <a:cubicBezTo>
                    <a:pt x="10177145" y="0"/>
                    <a:pt x="10332720" y="155575"/>
                    <a:pt x="10332720" y="347472"/>
                  </a:cubicBezTo>
                  <a:cubicBezTo>
                    <a:pt x="10332720" y="539369"/>
                    <a:pt x="10177145" y="694944"/>
                    <a:pt x="9985248" y="694944"/>
                  </a:cubicBezTo>
                  <a:lnTo>
                    <a:pt x="347472" y="694944"/>
                  </a:lnTo>
                  <a:cubicBezTo>
                    <a:pt x="155575" y="694944"/>
                    <a:pt x="0" y="539369"/>
                    <a:pt x="0" y="347472"/>
                  </a:cubicBezTo>
                  <a:close/>
                </a:path>
              </a:pathLst>
            </a:custGeom>
            <a:solidFill>
              <a:srgbClr val="C28927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754380" y="2988978"/>
            <a:ext cx="7749540" cy="521208"/>
            <a:chOff x="0" y="0"/>
            <a:chExt cx="10332720" cy="69494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0332720" cy="694944"/>
            </a:xfrm>
            <a:custGeom>
              <a:avLst/>
              <a:gdLst/>
              <a:ahLst/>
              <a:cxnLst/>
              <a:rect l="l" t="t" r="r" b="b"/>
              <a:pathLst>
                <a:path w="10332720" h="694944">
                  <a:moveTo>
                    <a:pt x="0" y="0"/>
                  </a:moveTo>
                  <a:lnTo>
                    <a:pt x="10332720" y="0"/>
                  </a:lnTo>
                  <a:lnTo>
                    <a:pt x="10332720" y="694944"/>
                  </a:lnTo>
                  <a:lnTo>
                    <a:pt x="0" y="69494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39711" b="-239711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10332720" cy="72351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FFFFF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OMHULDE VERSIE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754380" y="3565050"/>
            <a:ext cx="7749540" cy="384048"/>
            <a:chOff x="0" y="0"/>
            <a:chExt cx="10332720" cy="51206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0332720" cy="512064"/>
            </a:xfrm>
            <a:custGeom>
              <a:avLst/>
              <a:gdLst/>
              <a:ahLst/>
              <a:cxnLst/>
              <a:rect l="l" t="t" r="r" b="b"/>
              <a:pathLst>
                <a:path w="10332720" h="512064">
                  <a:moveTo>
                    <a:pt x="0" y="0"/>
                  </a:moveTo>
                  <a:lnTo>
                    <a:pt x="10332720" y="0"/>
                  </a:lnTo>
                  <a:lnTo>
                    <a:pt x="10332720" y="512064"/>
                  </a:lnTo>
                  <a:lnTo>
                    <a:pt x="0" y="512064"/>
                  </a:lnTo>
                  <a:close/>
                </a:path>
              </a:pathLst>
            </a:custGeom>
            <a:solidFill>
              <a:srgbClr val="453434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18972" y="3565050"/>
            <a:ext cx="4339742" cy="457428"/>
            <a:chOff x="0" y="0"/>
            <a:chExt cx="5786323" cy="60990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786324" cy="609905"/>
            </a:xfrm>
            <a:custGeom>
              <a:avLst/>
              <a:gdLst/>
              <a:ahLst/>
              <a:cxnLst/>
              <a:rect l="l" t="t" r="r" b="b"/>
              <a:pathLst>
                <a:path w="5786324" h="609905">
                  <a:moveTo>
                    <a:pt x="0" y="0"/>
                  </a:moveTo>
                  <a:lnTo>
                    <a:pt x="5786324" y="0"/>
                  </a:lnTo>
                  <a:lnTo>
                    <a:pt x="5786324" y="609905"/>
                  </a:lnTo>
                  <a:lnTo>
                    <a:pt x="0" y="609905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42880" b="-126838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5786323" cy="63848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FFFFF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Ingrediënt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24067" y="3565050"/>
            <a:ext cx="1239926" cy="457428"/>
            <a:chOff x="0" y="0"/>
            <a:chExt cx="1653235" cy="60990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653236" cy="609905"/>
            </a:xfrm>
            <a:custGeom>
              <a:avLst/>
              <a:gdLst/>
              <a:ahLst/>
              <a:cxnLst/>
              <a:rect l="l" t="t" r="r" b="b"/>
              <a:pathLst>
                <a:path w="1653236" h="609905">
                  <a:moveTo>
                    <a:pt x="0" y="0"/>
                  </a:moveTo>
                  <a:lnTo>
                    <a:pt x="1653236" y="0"/>
                  </a:lnTo>
                  <a:lnTo>
                    <a:pt x="1653236" y="609905"/>
                  </a:lnTo>
                  <a:lnTo>
                    <a:pt x="0" y="609905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0838" b="5203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28575"/>
              <a:ext cx="1653235" cy="63848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FFFFF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g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7341489" y="3565050"/>
            <a:ext cx="1084936" cy="457428"/>
            <a:chOff x="0" y="0"/>
            <a:chExt cx="1446581" cy="60990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446580" cy="609905"/>
            </a:xfrm>
            <a:custGeom>
              <a:avLst/>
              <a:gdLst/>
              <a:ahLst/>
              <a:cxnLst/>
              <a:rect l="l" t="t" r="r" b="b"/>
              <a:pathLst>
                <a:path w="1446580" h="609905">
                  <a:moveTo>
                    <a:pt x="0" y="0"/>
                  </a:moveTo>
                  <a:lnTo>
                    <a:pt x="1446580" y="0"/>
                  </a:lnTo>
                  <a:lnTo>
                    <a:pt x="1446580" y="609905"/>
                  </a:lnTo>
                  <a:lnTo>
                    <a:pt x="0" y="609905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4235" b="11806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28575"/>
              <a:ext cx="1446581" cy="63848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FFFFF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%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18972" y="3949098"/>
            <a:ext cx="4339742" cy="473202"/>
            <a:chOff x="0" y="0"/>
            <a:chExt cx="5786323" cy="630936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5786324" cy="630936"/>
            </a:xfrm>
            <a:custGeom>
              <a:avLst/>
              <a:gdLst/>
              <a:ahLst/>
              <a:cxnLst/>
              <a:rect l="l" t="t" r="r" b="b"/>
              <a:pathLst>
                <a:path w="5786324" h="630936">
                  <a:moveTo>
                    <a:pt x="0" y="0"/>
                  </a:moveTo>
                  <a:lnTo>
                    <a:pt x="5786324" y="0"/>
                  </a:lnTo>
                  <a:lnTo>
                    <a:pt x="5786324" y="630936"/>
                  </a:lnTo>
                  <a:lnTo>
                    <a:pt x="0" y="63093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28697" b="-128697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28575"/>
              <a:ext cx="5786323" cy="6595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Room 35% vet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6024067" y="3949098"/>
            <a:ext cx="1239926" cy="473202"/>
            <a:chOff x="0" y="0"/>
            <a:chExt cx="1653235" cy="630936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653236" cy="630936"/>
            </a:xfrm>
            <a:custGeom>
              <a:avLst/>
              <a:gdLst/>
              <a:ahLst/>
              <a:cxnLst/>
              <a:rect l="l" t="t" r="r" b="b"/>
              <a:pathLst>
                <a:path w="1653236" h="630936">
                  <a:moveTo>
                    <a:pt x="0" y="0"/>
                  </a:moveTo>
                  <a:lnTo>
                    <a:pt x="1653236" y="0"/>
                  </a:lnTo>
                  <a:lnTo>
                    <a:pt x="1653236" y="630936"/>
                  </a:lnTo>
                  <a:lnTo>
                    <a:pt x="0" y="63093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056" b="-1056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28575"/>
              <a:ext cx="1653235" cy="6595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C28927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380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7341489" y="3949098"/>
            <a:ext cx="1084936" cy="473202"/>
            <a:chOff x="0" y="0"/>
            <a:chExt cx="1446581" cy="630936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446580" cy="630936"/>
            </a:xfrm>
            <a:custGeom>
              <a:avLst/>
              <a:gdLst/>
              <a:ahLst/>
              <a:cxnLst/>
              <a:rect l="l" t="t" r="r" b="b"/>
              <a:pathLst>
                <a:path w="1446580" h="630936">
                  <a:moveTo>
                    <a:pt x="0" y="0"/>
                  </a:moveTo>
                  <a:lnTo>
                    <a:pt x="1446580" y="0"/>
                  </a:lnTo>
                  <a:lnTo>
                    <a:pt x="1446580" y="630936"/>
                  </a:lnTo>
                  <a:lnTo>
                    <a:pt x="0" y="63093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5960" r="-5960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28575"/>
              <a:ext cx="1446581" cy="6595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noProof="0" dirty="0">
                  <a:solidFill>
                    <a:srgbClr val="8A7E6E"/>
                  </a:solidFill>
                  <a:latin typeface="Telegraf"/>
                  <a:ea typeface="Telegraf"/>
                  <a:cs typeface="Telegraf"/>
                  <a:sym typeface="Telegraf"/>
                </a:rPr>
                <a:t>26,1%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754380" y="4422300"/>
            <a:ext cx="7749540" cy="473202"/>
            <a:chOff x="0" y="0"/>
            <a:chExt cx="10332720" cy="630936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0332720" cy="630936"/>
            </a:xfrm>
            <a:custGeom>
              <a:avLst/>
              <a:gdLst/>
              <a:ahLst/>
              <a:cxnLst/>
              <a:rect l="l" t="t" r="r" b="b"/>
              <a:pathLst>
                <a:path w="10332720" h="630936">
                  <a:moveTo>
                    <a:pt x="0" y="0"/>
                  </a:moveTo>
                  <a:lnTo>
                    <a:pt x="10332720" y="0"/>
                  </a:lnTo>
                  <a:lnTo>
                    <a:pt x="10332720" y="630936"/>
                  </a:lnTo>
                  <a:lnTo>
                    <a:pt x="0" y="630936"/>
                  </a:lnTo>
                  <a:close/>
                </a:path>
              </a:pathLst>
            </a:custGeom>
            <a:solidFill>
              <a:srgbClr val="EFEAE1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918972" y="4422300"/>
            <a:ext cx="4339742" cy="473202"/>
            <a:chOff x="0" y="0"/>
            <a:chExt cx="5786323" cy="630936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5786324" cy="630936"/>
            </a:xfrm>
            <a:custGeom>
              <a:avLst/>
              <a:gdLst/>
              <a:ahLst/>
              <a:cxnLst/>
              <a:rect l="l" t="t" r="r" b="b"/>
              <a:pathLst>
                <a:path w="5786324" h="630936">
                  <a:moveTo>
                    <a:pt x="0" y="0"/>
                  </a:moveTo>
                  <a:lnTo>
                    <a:pt x="5786324" y="0"/>
                  </a:lnTo>
                  <a:lnTo>
                    <a:pt x="5786324" y="630936"/>
                  </a:lnTo>
                  <a:lnTo>
                    <a:pt x="0" y="63093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28697" b="-128697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28575"/>
              <a:ext cx="5786323" cy="6595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Kaneelstokjes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6024067" y="4422300"/>
            <a:ext cx="1239926" cy="473202"/>
            <a:chOff x="0" y="0"/>
            <a:chExt cx="1653235" cy="630936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653236" cy="630936"/>
            </a:xfrm>
            <a:custGeom>
              <a:avLst/>
              <a:gdLst/>
              <a:ahLst/>
              <a:cxnLst/>
              <a:rect l="l" t="t" r="r" b="b"/>
              <a:pathLst>
                <a:path w="1653236" h="630936">
                  <a:moveTo>
                    <a:pt x="0" y="0"/>
                  </a:moveTo>
                  <a:lnTo>
                    <a:pt x="1653236" y="0"/>
                  </a:lnTo>
                  <a:lnTo>
                    <a:pt x="1653236" y="630936"/>
                  </a:lnTo>
                  <a:lnTo>
                    <a:pt x="0" y="63093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056" b="-1056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28575"/>
              <a:ext cx="1653235" cy="6595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C28927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25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7341489" y="4422300"/>
            <a:ext cx="1084936" cy="473202"/>
            <a:chOff x="0" y="0"/>
            <a:chExt cx="1446581" cy="630936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446580" cy="630936"/>
            </a:xfrm>
            <a:custGeom>
              <a:avLst/>
              <a:gdLst/>
              <a:ahLst/>
              <a:cxnLst/>
              <a:rect l="l" t="t" r="r" b="b"/>
              <a:pathLst>
                <a:path w="1446580" h="630936">
                  <a:moveTo>
                    <a:pt x="0" y="0"/>
                  </a:moveTo>
                  <a:lnTo>
                    <a:pt x="1446580" y="0"/>
                  </a:lnTo>
                  <a:lnTo>
                    <a:pt x="1446580" y="630936"/>
                  </a:lnTo>
                  <a:lnTo>
                    <a:pt x="0" y="63093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5960" r="-5960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0" y="-28575"/>
              <a:ext cx="1446581" cy="6595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noProof="0" dirty="0">
                  <a:solidFill>
                    <a:srgbClr val="8A7E6E"/>
                  </a:solidFill>
                  <a:latin typeface="Telegraf"/>
                  <a:ea typeface="Telegraf"/>
                  <a:cs typeface="Telegraf"/>
                  <a:sym typeface="Telegraf"/>
                </a:rPr>
                <a:t>1,7%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918972" y="4895502"/>
            <a:ext cx="4339742" cy="473202"/>
            <a:chOff x="0" y="0"/>
            <a:chExt cx="5786323" cy="630936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5786324" cy="630936"/>
            </a:xfrm>
            <a:custGeom>
              <a:avLst/>
              <a:gdLst/>
              <a:ahLst/>
              <a:cxnLst/>
              <a:rect l="l" t="t" r="r" b="b"/>
              <a:pathLst>
                <a:path w="5786324" h="630936">
                  <a:moveTo>
                    <a:pt x="0" y="0"/>
                  </a:moveTo>
                  <a:lnTo>
                    <a:pt x="5786324" y="0"/>
                  </a:lnTo>
                  <a:lnTo>
                    <a:pt x="5786324" y="630936"/>
                  </a:lnTo>
                  <a:lnTo>
                    <a:pt x="0" y="63093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28697" b="-128697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-28575"/>
              <a:ext cx="5786323" cy="6595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Venkelzaad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6024067" y="4895502"/>
            <a:ext cx="1239926" cy="473202"/>
            <a:chOff x="0" y="0"/>
            <a:chExt cx="1653235" cy="630936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653236" cy="630936"/>
            </a:xfrm>
            <a:custGeom>
              <a:avLst/>
              <a:gdLst/>
              <a:ahLst/>
              <a:cxnLst/>
              <a:rect l="l" t="t" r="r" b="b"/>
              <a:pathLst>
                <a:path w="1653236" h="630936">
                  <a:moveTo>
                    <a:pt x="0" y="0"/>
                  </a:moveTo>
                  <a:lnTo>
                    <a:pt x="1653236" y="0"/>
                  </a:lnTo>
                  <a:lnTo>
                    <a:pt x="1653236" y="630936"/>
                  </a:lnTo>
                  <a:lnTo>
                    <a:pt x="0" y="63093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056" b="-1056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0" y="-28575"/>
              <a:ext cx="1653235" cy="6595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C28927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12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7341489" y="4895502"/>
            <a:ext cx="1084936" cy="473202"/>
            <a:chOff x="0" y="0"/>
            <a:chExt cx="1446581" cy="630936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446580" cy="630936"/>
            </a:xfrm>
            <a:custGeom>
              <a:avLst/>
              <a:gdLst/>
              <a:ahLst/>
              <a:cxnLst/>
              <a:rect l="l" t="t" r="r" b="b"/>
              <a:pathLst>
                <a:path w="1446580" h="630936">
                  <a:moveTo>
                    <a:pt x="0" y="0"/>
                  </a:moveTo>
                  <a:lnTo>
                    <a:pt x="1446580" y="0"/>
                  </a:lnTo>
                  <a:lnTo>
                    <a:pt x="1446580" y="630936"/>
                  </a:lnTo>
                  <a:lnTo>
                    <a:pt x="0" y="63093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5960" r="-5960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0" y="-28575"/>
              <a:ext cx="1446581" cy="6595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noProof="0" dirty="0">
                  <a:solidFill>
                    <a:srgbClr val="8A7E6E"/>
                  </a:solidFill>
                  <a:latin typeface="Telegraf"/>
                  <a:ea typeface="Telegraf"/>
                  <a:cs typeface="Telegraf"/>
                  <a:sym typeface="Telegraf"/>
                </a:rPr>
                <a:t>0,8%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54380" y="5368704"/>
            <a:ext cx="7749540" cy="473202"/>
            <a:chOff x="0" y="0"/>
            <a:chExt cx="10332720" cy="630936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10332720" cy="630936"/>
            </a:xfrm>
            <a:custGeom>
              <a:avLst/>
              <a:gdLst/>
              <a:ahLst/>
              <a:cxnLst/>
              <a:rect l="l" t="t" r="r" b="b"/>
              <a:pathLst>
                <a:path w="10332720" h="630936">
                  <a:moveTo>
                    <a:pt x="0" y="0"/>
                  </a:moveTo>
                  <a:lnTo>
                    <a:pt x="10332720" y="0"/>
                  </a:lnTo>
                  <a:lnTo>
                    <a:pt x="10332720" y="630936"/>
                  </a:lnTo>
                  <a:lnTo>
                    <a:pt x="0" y="630936"/>
                  </a:lnTo>
                  <a:close/>
                </a:path>
              </a:pathLst>
            </a:custGeom>
            <a:solidFill>
              <a:srgbClr val="EFEAE1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18972" y="5368704"/>
            <a:ext cx="4339742" cy="473202"/>
            <a:chOff x="0" y="0"/>
            <a:chExt cx="5786323" cy="630936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5786324" cy="630936"/>
            </a:xfrm>
            <a:custGeom>
              <a:avLst/>
              <a:gdLst/>
              <a:ahLst/>
              <a:cxnLst/>
              <a:rect l="l" t="t" r="r" b="b"/>
              <a:pathLst>
                <a:path w="5786324" h="630936">
                  <a:moveTo>
                    <a:pt x="0" y="0"/>
                  </a:moveTo>
                  <a:lnTo>
                    <a:pt x="5786324" y="0"/>
                  </a:lnTo>
                  <a:lnTo>
                    <a:pt x="5786324" y="630936"/>
                  </a:lnTo>
                  <a:lnTo>
                    <a:pt x="0" y="63093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28697" b="-128697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0" y="-28575"/>
              <a:ext cx="5786323" cy="6595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Sinaasappelzeste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6024067" y="5368704"/>
            <a:ext cx="1239926" cy="473202"/>
            <a:chOff x="0" y="0"/>
            <a:chExt cx="1653235" cy="630936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1653236" cy="630936"/>
            </a:xfrm>
            <a:custGeom>
              <a:avLst/>
              <a:gdLst/>
              <a:ahLst/>
              <a:cxnLst/>
              <a:rect l="l" t="t" r="r" b="b"/>
              <a:pathLst>
                <a:path w="1653236" h="630936">
                  <a:moveTo>
                    <a:pt x="0" y="0"/>
                  </a:moveTo>
                  <a:lnTo>
                    <a:pt x="1653236" y="0"/>
                  </a:lnTo>
                  <a:lnTo>
                    <a:pt x="1653236" y="630936"/>
                  </a:lnTo>
                  <a:lnTo>
                    <a:pt x="0" y="63093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056" b="-1056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0" y="-28575"/>
              <a:ext cx="1653235" cy="6595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C28927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12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7341489" y="5368704"/>
            <a:ext cx="1084936" cy="473202"/>
            <a:chOff x="0" y="0"/>
            <a:chExt cx="1446581" cy="630936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1446580" cy="630936"/>
            </a:xfrm>
            <a:custGeom>
              <a:avLst/>
              <a:gdLst/>
              <a:ahLst/>
              <a:cxnLst/>
              <a:rect l="l" t="t" r="r" b="b"/>
              <a:pathLst>
                <a:path w="1446580" h="630936">
                  <a:moveTo>
                    <a:pt x="0" y="0"/>
                  </a:moveTo>
                  <a:lnTo>
                    <a:pt x="1446580" y="0"/>
                  </a:lnTo>
                  <a:lnTo>
                    <a:pt x="1446580" y="630936"/>
                  </a:lnTo>
                  <a:lnTo>
                    <a:pt x="0" y="63093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5960" r="-5960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0" y="-28575"/>
              <a:ext cx="1446581" cy="6595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noProof="0" dirty="0">
                  <a:solidFill>
                    <a:srgbClr val="8A7E6E"/>
                  </a:solidFill>
                  <a:latin typeface="Telegraf"/>
                  <a:ea typeface="Telegraf"/>
                  <a:cs typeface="Telegraf"/>
                  <a:sym typeface="Telegraf"/>
                </a:rPr>
                <a:t>0,8%</a:t>
              </a:r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918972" y="5841906"/>
            <a:ext cx="4339742" cy="473202"/>
            <a:chOff x="0" y="0"/>
            <a:chExt cx="5786323" cy="630936"/>
          </a:xfrm>
        </p:grpSpPr>
        <p:sp>
          <p:nvSpPr>
            <p:cNvPr id="59" name="Freeform 59"/>
            <p:cNvSpPr/>
            <p:nvPr/>
          </p:nvSpPr>
          <p:spPr>
            <a:xfrm>
              <a:off x="0" y="0"/>
              <a:ext cx="5786324" cy="630936"/>
            </a:xfrm>
            <a:custGeom>
              <a:avLst/>
              <a:gdLst/>
              <a:ahLst/>
              <a:cxnLst/>
              <a:rect l="l" t="t" r="r" b="b"/>
              <a:pathLst>
                <a:path w="5786324" h="630936">
                  <a:moveTo>
                    <a:pt x="0" y="0"/>
                  </a:moveTo>
                  <a:lnTo>
                    <a:pt x="5786324" y="0"/>
                  </a:lnTo>
                  <a:lnTo>
                    <a:pt x="5786324" y="630936"/>
                  </a:lnTo>
                  <a:lnTo>
                    <a:pt x="0" y="63093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28697" b="-128697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60" name="TextBox 60"/>
            <p:cNvSpPr txBox="1"/>
            <p:nvPr/>
          </p:nvSpPr>
          <p:spPr>
            <a:xfrm>
              <a:off x="0" y="-28575"/>
              <a:ext cx="5786323" cy="6595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Sorbitol</a:t>
              </a:r>
            </a:p>
          </p:txBody>
        </p:sp>
      </p:grpSp>
      <p:grpSp>
        <p:nvGrpSpPr>
          <p:cNvPr id="61" name="Group 61"/>
          <p:cNvGrpSpPr/>
          <p:nvPr/>
        </p:nvGrpSpPr>
        <p:grpSpPr>
          <a:xfrm>
            <a:off x="6024067" y="5841906"/>
            <a:ext cx="1239926" cy="473202"/>
            <a:chOff x="0" y="0"/>
            <a:chExt cx="1653235" cy="630936"/>
          </a:xfrm>
        </p:grpSpPr>
        <p:sp>
          <p:nvSpPr>
            <p:cNvPr id="62" name="Freeform 62"/>
            <p:cNvSpPr/>
            <p:nvPr/>
          </p:nvSpPr>
          <p:spPr>
            <a:xfrm>
              <a:off x="0" y="0"/>
              <a:ext cx="1653236" cy="630936"/>
            </a:xfrm>
            <a:custGeom>
              <a:avLst/>
              <a:gdLst/>
              <a:ahLst/>
              <a:cxnLst/>
              <a:rect l="l" t="t" r="r" b="b"/>
              <a:pathLst>
                <a:path w="1653236" h="630936">
                  <a:moveTo>
                    <a:pt x="0" y="0"/>
                  </a:moveTo>
                  <a:lnTo>
                    <a:pt x="1653236" y="0"/>
                  </a:lnTo>
                  <a:lnTo>
                    <a:pt x="1653236" y="630936"/>
                  </a:lnTo>
                  <a:lnTo>
                    <a:pt x="0" y="63093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056" b="-1056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63" name="TextBox 63"/>
            <p:cNvSpPr txBox="1"/>
            <p:nvPr/>
          </p:nvSpPr>
          <p:spPr>
            <a:xfrm>
              <a:off x="0" y="-28575"/>
              <a:ext cx="1653235" cy="6595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C28927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95</a:t>
              </a:r>
            </a:p>
          </p:txBody>
        </p:sp>
      </p:grpSp>
      <p:grpSp>
        <p:nvGrpSpPr>
          <p:cNvPr id="64" name="Group 64"/>
          <p:cNvGrpSpPr/>
          <p:nvPr/>
        </p:nvGrpSpPr>
        <p:grpSpPr>
          <a:xfrm>
            <a:off x="7341489" y="5841906"/>
            <a:ext cx="1084936" cy="473202"/>
            <a:chOff x="0" y="0"/>
            <a:chExt cx="1446581" cy="630936"/>
          </a:xfrm>
        </p:grpSpPr>
        <p:sp>
          <p:nvSpPr>
            <p:cNvPr id="65" name="Freeform 65"/>
            <p:cNvSpPr/>
            <p:nvPr/>
          </p:nvSpPr>
          <p:spPr>
            <a:xfrm>
              <a:off x="0" y="0"/>
              <a:ext cx="1446580" cy="630936"/>
            </a:xfrm>
            <a:custGeom>
              <a:avLst/>
              <a:gdLst/>
              <a:ahLst/>
              <a:cxnLst/>
              <a:rect l="l" t="t" r="r" b="b"/>
              <a:pathLst>
                <a:path w="1446580" h="630936">
                  <a:moveTo>
                    <a:pt x="0" y="0"/>
                  </a:moveTo>
                  <a:lnTo>
                    <a:pt x="1446580" y="0"/>
                  </a:lnTo>
                  <a:lnTo>
                    <a:pt x="1446580" y="630936"/>
                  </a:lnTo>
                  <a:lnTo>
                    <a:pt x="0" y="63093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5960" r="-5960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66" name="TextBox 66"/>
            <p:cNvSpPr txBox="1"/>
            <p:nvPr/>
          </p:nvSpPr>
          <p:spPr>
            <a:xfrm>
              <a:off x="0" y="-28575"/>
              <a:ext cx="1446581" cy="6595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noProof="0" dirty="0">
                  <a:solidFill>
                    <a:srgbClr val="8A7E6E"/>
                  </a:solidFill>
                  <a:latin typeface="Telegraf"/>
                  <a:ea typeface="Telegraf"/>
                  <a:cs typeface="Telegraf"/>
                  <a:sym typeface="Telegraf"/>
                </a:rPr>
                <a:t>6,5%</a:t>
              </a:r>
            </a:p>
          </p:txBody>
        </p:sp>
      </p:grpSp>
      <p:grpSp>
        <p:nvGrpSpPr>
          <p:cNvPr id="67" name="Group 67"/>
          <p:cNvGrpSpPr/>
          <p:nvPr/>
        </p:nvGrpSpPr>
        <p:grpSpPr>
          <a:xfrm>
            <a:off x="754380" y="6315108"/>
            <a:ext cx="7749540" cy="473202"/>
            <a:chOff x="0" y="0"/>
            <a:chExt cx="10332720" cy="630936"/>
          </a:xfrm>
        </p:grpSpPr>
        <p:sp>
          <p:nvSpPr>
            <p:cNvPr id="68" name="Freeform 68"/>
            <p:cNvSpPr/>
            <p:nvPr/>
          </p:nvSpPr>
          <p:spPr>
            <a:xfrm>
              <a:off x="0" y="0"/>
              <a:ext cx="10332720" cy="630936"/>
            </a:xfrm>
            <a:custGeom>
              <a:avLst/>
              <a:gdLst/>
              <a:ahLst/>
              <a:cxnLst/>
              <a:rect l="l" t="t" r="r" b="b"/>
              <a:pathLst>
                <a:path w="10332720" h="630936">
                  <a:moveTo>
                    <a:pt x="0" y="0"/>
                  </a:moveTo>
                  <a:lnTo>
                    <a:pt x="10332720" y="0"/>
                  </a:lnTo>
                  <a:lnTo>
                    <a:pt x="10332720" y="630936"/>
                  </a:lnTo>
                  <a:lnTo>
                    <a:pt x="0" y="630936"/>
                  </a:lnTo>
                  <a:close/>
                </a:path>
              </a:pathLst>
            </a:custGeom>
            <a:solidFill>
              <a:srgbClr val="EFEAE1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69" name="Group 69"/>
          <p:cNvGrpSpPr/>
          <p:nvPr/>
        </p:nvGrpSpPr>
        <p:grpSpPr>
          <a:xfrm>
            <a:off x="918972" y="6315108"/>
            <a:ext cx="4339742" cy="473202"/>
            <a:chOff x="0" y="0"/>
            <a:chExt cx="5786323" cy="630936"/>
          </a:xfrm>
        </p:grpSpPr>
        <p:sp>
          <p:nvSpPr>
            <p:cNvPr id="70" name="Freeform 70"/>
            <p:cNvSpPr/>
            <p:nvPr/>
          </p:nvSpPr>
          <p:spPr>
            <a:xfrm>
              <a:off x="0" y="0"/>
              <a:ext cx="5786324" cy="630936"/>
            </a:xfrm>
            <a:custGeom>
              <a:avLst/>
              <a:gdLst/>
              <a:ahLst/>
              <a:cxnLst/>
              <a:rect l="l" t="t" r="r" b="b"/>
              <a:pathLst>
                <a:path w="5786324" h="630936">
                  <a:moveTo>
                    <a:pt x="0" y="0"/>
                  </a:moveTo>
                  <a:lnTo>
                    <a:pt x="5786324" y="0"/>
                  </a:lnTo>
                  <a:lnTo>
                    <a:pt x="5786324" y="630936"/>
                  </a:lnTo>
                  <a:lnTo>
                    <a:pt x="0" y="63093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28697" b="-128697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71" name="TextBox 71"/>
            <p:cNvSpPr txBox="1"/>
            <p:nvPr/>
          </p:nvSpPr>
          <p:spPr>
            <a:xfrm>
              <a:off x="0" y="-28575"/>
              <a:ext cx="5786323" cy="6595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Melkchocolade 35%</a:t>
              </a:r>
            </a:p>
          </p:txBody>
        </p:sp>
      </p:grpSp>
      <p:grpSp>
        <p:nvGrpSpPr>
          <p:cNvPr id="72" name="Group 72"/>
          <p:cNvGrpSpPr/>
          <p:nvPr/>
        </p:nvGrpSpPr>
        <p:grpSpPr>
          <a:xfrm>
            <a:off x="6024067" y="6315108"/>
            <a:ext cx="1239926" cy="473202"/>
            <a:chOff x="0" y="0"/>
            <a:chExt cx="1653235" cy="630936"/>
          </a:xfrm>
        </p:grpSpPr>
        <p:sp>
          <p:nvSpPr>
            <p:cNvPr id="73" name="Freeform 73"/>
            <p:cNvSpPr/>
            <p:nvPr/>
          </p:nvSpPr>
          <p:spPr>
            <a:xfrm>
              <a:off x="0" y="0"/>
              <a:ext cx="1653236" cy="630936"/>
            </a:xfrm>
            <a:custGeom>
              <a:avLst/>
              <a:gdLst/>
              <a:ahLst/>
              <a:cxnLst/>
              <a:rect l="l" t="t" r="r" b="b"/>
              <a:pathLst>
                <a:path w="1653236" h="630936">
                  <a:moveTo>
                    <a:pt x="0" y="0"/>
                  </a:moveTo>
                  <a:lnTo>
                    <a:pt x="1653236" y="0"/>
                  </a:lnTo>
                  <a:lnTo>
                    <a:pt x="1653236" y="630936"/>
                  </a:lnTo>
                  <a:lnTo>
                    <a:pt x="0" y="63093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056" b="-1056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74" name="TextBox 74"/>
            <p:cNvSpPr txBox="1"/>
            <p:nvPr/>
          </p:nvSpPr>
          <p:spPr>
            <a:xfrm>
              <a:off x="0" y="-28575"/>
              <a:ext cx="1653235" cy="6595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C28927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650</a:t>
              </a:r>
            </a:p>
          </p:txBody>
        </p:sp>
      </p:grpSp>
      <p:grpSp>
        <p:nvGrpSpPr>
          <p:cNvPr id="75" name="Group 75"/>
          <p:cNvGrpSpPr/>
          <p:nvPr/>
        </p:nvGrpSpPr>
        <p:grpSpPr>
          <a:xfrm>
            <a:off x="7341489" y="6315108"/>
            <a:ext cx="1084936" cy="473202"/>
            <a:chOff x="0" y="0"/>
            <a:chExt cx="1446581" cy="630936"/>
          </a:xfrm>
        </p:grpSpPr>
        <p:sp>
          <p:nvSpPr>
            <p:cNvPr id="76" name="Freeform 76"/>
            <p:cNvSpPr/>
            <p:nvPr/>
          </p:nvSpPr>
          <p:spPr>
            <a:xfrm>
              <a:off x="0" y="0"/>
              <a:ext cx="1446580" cy="630936"/>
            </a:xfrm>
            <a:custGeom>
              <a:avLst/>
              <a:gdLst/>
              <a:ahLst/>
              <a:cxnLst/>
              <a:rect l="l" t="t" r="r" b="b"/>
              <a:pathLst>
                <a:path w="1446580" h="630936">
                  <a:moveTo>
                    <a:pt x="0" y="0"/>
                  </a:moveTo>
                  <a:lnTo>
                    <a:pt x="1446580" y="0"/>
                  </a:lnTo>
                  <a:lnTo>
                    <a:pt x="1446580" y="630936"/>
                  </a:lnTo>
                  <a:lnTo>
                    <a:pt x="0" y="63093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5960" r="-5960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77" name="TextBox 77"/>
            <p:cNvSpPr txBox="1"/>
            <p:nvPr/>
          </p:nvSpPr>
          <p:spPr>
            <a:xfrm>
              <a:off x="0" y="-28575"/>
              <a:ext cx="1446581" cy="6595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noProof="0" dirty="0">
                  <a:solidFill>
                    <a:srgbClr val="8A7E6E"/>
                  </a:solidFill>
                  <a:latin typeface="Telegraf"/>
                  <a:ea typeface="Telegraf"/>
                  <a:cs typeface="Telegraf"/>
                  <a:sym typeface="Telegraf"/>
                </a:rPr>
                <a:t>44,6%</a:t>
              </a:r>
            </a:p>
          </p:txBody>
        </p:sp>
      </p:grpSp>
      <p:grpSp>
        <p:nvGrpSpPr>
          <p:cNvPr id="78" name="Group 78"/>
          <p:cNvGrpSpPr/>
          <p:nvPr/>
        </p:nvGrpSpPr>
        <p:grpSpPr>
          <a:xfrm>
            <a:off x="918972" y="6788310"/>
            <a:ext cx="4339742" cy="473202"/>
            <a:chOff x="0" y="0"/>
            <a:chExt cx="5786323" cy="630936"/>
          </a:xfrm>
        </p:grpSpPr>
        <p:sp>
          <p:nvSpPr>
            <p:cNvPr id="79" name="Freeform 79"/>
            <p:cNvSpPr/>
            <p:nvPr/>
          </p:nvSpPr>
          <p:spPr>
            <a:xfrm>
              <a:off x="0" y="0"/>
              <a:ext cx="5786324" cy="630936"/>
            </a:xfrm>
            <a:custGeom>
              <a:avLst/>
              <a:gdLst/>
              <a:ahLst/>
              <a:cxnLst/>
              <a:rect l="l" t="t" r="r" b="b"/>
              <a:pathLst>
                <a:path w="5786324" h="630936">
                  <a:moveTo>
                    <a:pt x="0" y="0"/>
                  </a:moveTo>
                  <a:lnTo>
                    <a:pt x="5786324" y="0"/>
                  </a:lnTo>
                  <a:lnTo>
                    <a:pt x="5786324" y="630936"/>
                  </a:lnTo>
                  <a:lnTo>
                    <a:pt x="0" y="63093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28697" b="-128697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80" name="TextBox 80"/>
            <p:cNvSpPr txBox="1"/>
            <p:nvPr/>
          </p:nvSpPr>
          <p:spPr>
            <a:xfrm>
              <a:off x="0" y="-28575"/>
              <a:ext cx="5786323" cy="6595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Cacaoboter in druppels</a:t>
              </a:r>
            </a:p>
          </p:txBody>
        </p:sp>
      </p:grpSp>
      <p:grpSp>
        <p:nvGrpSpPr>
          <p:cNvPr id="81" name="Group 81"/>
          <p:cNvGrpSpPr/>
          <p:nvPr/>
        </p:nvGrpSpPr>
        <p:grpSpPr>
          <a:xfrm>
            <a:off x="6024067" y="6788310"/>
            <a:ext cx="1239926" cy="473202"/>
            <a:chOff x="0" y="0"/>
            <a:chExt cx="1653235" cy="630936"/>
          </a:xfrm>
        </p:grpSpPr>
        <p:sp>
          <p:nvSpPr>
            <p:cNvPr id="82" name="Freeform 82"/>
            <p:cNvSpPr/>
            <p:nvPr/>
          </p:nvSpPr>
          <p:spPr>
            <a:xfrm>
              <a:off x="0" y="0"/>
              <a:ext cx="1653236" cy="630936"/>
            </a:xfrm>
            <a:custGeom>
              <a:avLst/>
              <a:gdLst/>
              <a:ahLst/>
              <a:cxnLst/>
              <a:rect l="l" t="t" r="r" b="b"/>
              <a:pathLst>
                <a:path w="1653236" h="630936">
                  <a:moveTo>
                    <a:pt x="0" y="0"/>
                  </a:moveTo>
                  <a:lnTo>
                    <a:pt x="1653236" y="0"/>
                  </a:lnTo>
                  <a:lnTo>
                    <a:pt x="1653236" y="630936"/>
                  </a:lnTo>
                  <a:lnTo>
                    <a:pt x="0" y="63093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056" b="-1056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83" name="TextBox 83"/>
            <p:cNvSpPr txBox="1"/>
            <p:nvPr/>
          </p:nvSpPr>
          <p:spPr>
            <a:xfrm>
              <a:off x="0" y="-28575"/>
              <a:ext cx="1653235" cy="6595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C28927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170</a:t>
              </a:r>
            </a:p>
          </p:txBody>
        </p:sp>
      </p:grpSp>
      <p:grpSp>
        <p:nvGrpSpPr>
          <p:cNvPr id="84" name="Group 84"/>
          <p:cNvGrpSpPr/>
          <p:nvPr/>
        </p:nvGrpSpPr>
        <p:grpSpPr>
          <a:xfrm>
            <a:off x="7341489" y="6788310"/>
            <a:ext cx="1084936" cy="473202"/>
            <a:chOff x="0" y="0"/>
            <a:chExt cx="1446581" cy="630936"/>
          </a:xfrm>
        </p:grpSpPr>
        <p:sp>
          <p:nvSpPr>
            <p:cNvPr id="85" name="Freeform 85"/>
            <p:cNvSpPr/>
            <p:nvPr/>
          </p:nvSpPr>
          <p:spPr>
            <a:xfrm>
              <a:off x="0" y="0"/>
              <a:ext cx="1446580" cy="630936"/>
            </a:xfrm>
            <a:custGeom>
              <a:avLst/>
              <a:gdLst/>
              <a:ahLst/>
              <a:cxnLst/>
              <a:rect l="l" t="t" r="r" b="b"/>
              <a:pathLst>
                <a:path w="1446580" h="630936">
                  <a:moveTo>
                    <a:pt x="0" y="0"/>
                  </a:moveTo>
                  <a:lnTo>
                    <a:pt x="1446580" y="0"/>
                  </a:lnTo>
                  <a:lnTo>
                    <a:pt x="1446580" y="630936"/>
                  </a:lnTo>
                  <a:lnTo>
                    <a:pt x="0" y="63093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5960" r="-5960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86" name="TextBox 86"/>
            <p:cNvSpPr txBox="1"/>
            <p:nvPr/>
          </p:nvSpPr>
          <p:spPr>
            <a:xfrm>
              <a:off x="0" y="-28575"/>
              <a:ext cx="1446581" cy="6595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noProof="0" dirty="0">
                  <a:solidFill>
                    <a:srgbClr val="8A7E6E"/>
                  </a:solidFill>
                  <a:latin typeface="Telegraf"/>
                  <a:ea typeface="Telegraf"/>
                  <a:cs typeface="Telegraf"/>
                  <a:sym typeface="Telegraf"/>
                </a:rPr>
                <a:t>11,7%</a:t>
              </a:r>
            </a:p>
          </p:txBody>
        </p:sp>
      </p:grpSp>
      <p:grpSp>
        <p:nvGrpSpPr>
          <p:cNvPr id="87" name="Group 87"/>
          <p:cNvGrpSpPr/>
          <p:nvPr/>
        </p:nvGrpSpPr>
        <p:grpSpPr>
          <a:xfrm>
            <a:off x="754380" y="7261512"/>
            <a:ext cx="7749540" cy="473202"/>
            <a:chOff x="0" y="0"/>
            <a:chExt cx="10332720" cy="630936"/>
          </a:xfrm>
        </p:grpSpPr>
        <p:sp>
          <p:nvSpPr>
            <p:cNvPr id="88" name="Freeform 88"/>
            <p:cNvSpPr/>
            <p:nvPr/>
          </p:nvSpPr>
          <p:spPr>
            <a:xfrm>
              <a:off x="0" y="0"/>
              <a:ext cx="10332720" cy="630936"/>
            </a:xfrm>
            <a:custGeom>
              <a:avLst/>
              <a:gdLst/>
              <a:ahLst/>
              <a:cxnLst/>
              <a:rect l="l" t="t" r="r" b="b"/>
              <a:pathLst>
                <a:path w="10332720" h="630936">
                  <a:moveTo>
                    <a:pt x="0" y="0"/>
                  </a:moveTo>
                  <a:lnTo>
                    <a:pt x="10332720" y="0"/>
                  </a:lnTo>
                  <a:lnTo>
                    <a:pt x="10332720" y="630936"/>
                  </a:lnTo>
                  <a:lnTo>
                    <a:pt x="0" y="630936"/>
                  </a:lnTo>
                  <a:close/>
                </a:path>
              </a:pathLst>
            </a:custGeom>
            <a:solidFill>
              <a:srgbClr val="EFEAE1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89" name="Group 89"/>
          <p:cNvGrpSpPr/>
          <p:nvPr/>
        </p:nvGrpSpPr>
        <p:grpSpPr>
          <a:xfrm>
            <a:off x="842962" y="6868478"/>
            <a:ext cx="3104198" cy="404812"/>
            <a:chOff x="0" y="0"/>
            <a:chExt cx="4138930" cy="539750"/>
          </a:xfrm>
        </p:grpSpPr>
        <p:sp>
          <p:nvSpPr>
            <p:cNvPr id="90" name="Freeform 90"/>
            <p:cNvSpPr/>
            <p:nvPr/>
          </p:nvSpPr>
          <p:spPr>
            <a:xfrm>
              <a:off x="50324" y="24925"/>
              <a:ext cx="4076882" cy="472307"/>
            </a:xfrm>
            <a:custGeom>
              <a:avLst/>
              <a:gdLst/>
              <a:ahLst/>
              <a:cxnLst/>
              <a:rect l="l" t="t" r="r" b="b"/>
              <a:pathLst>
                <a:path w="4076882" h="472307">
                  <a:moveTo>
                    <a:pt x="476" y="184625"/>
                  </a:moveTo>
                  <a:cubicBezTo>
                    <a:pt x="552926" y="137635"/>
                    <a:pt x="921226" y="150335"/>
                    <a:pt x="1276826" y="142715"/>
                  </a:cubicBezTo>
                  <a:cubicBezTo>
                    <a:pt x="1727676" y="132555"/>
                    <a:pt x="2371566" y="109695"/>
                    <a:pt x="2807176" y="86835"/>
                  </a:cubicBezTo>
                  <a:cubicBezTo>
                    <a:pt x="3133566" y="69055"/>
                    <a:pt x="3432016" y="37305"/>
                    <a:pt x="3659346" y="28415"/>
                  </a:cubicBezTo>
                  <a:cubicBezTo>
                    <a:pt x="3810476" y="23335"/>
                    <a:pt x="3979386" y="-31275"/>
                    <a:pt x="4037806" y="25875"/>
                  </a:cubicBezTo>
                  <a:cubicBezTo>
                    <a:pt x="4087336" y="76675"/>
                    <a:pt x="4092416" y="249395"/>
                    <a:pt x="4037806" y="305275"/>
                  </a:cubicBezTo>
                  <a:cubicBezTo>
                    <a:pt x="3959066" y="386555"/>
                    <a:pt x="3646646" y="306545"/>
                    <a:pt x="3456146" y="316705"/>
                  </a:cubicBezTo>
                  <a:cubicBezTo>
                    <a:pt x="3271996" y="326865"/>
                    <a:pt x="3141186" y="350995"/>
                    <a:pt x="2915126" y="364965"/>
                  </a:cubicBezTo>
                  <a:cubicBezTo>
                    <a:pt x="2532856" y="390365"/>
                    <a:pt x="1816576" y="413225"/>
                    <a:pt x="1369536" y="422115"/>
                  </a:cubicBezTo>
                  <a:cubicBezTo>
                    <a:pt x="1027906" y="428465"/>
                    <a:pt x="672306" y="419575"/>
                    <a:pt x="462756" y="424655"/>
                  </a:cubicBezTo>
                  <a:cubicBezTo>
                    <a:pt x="352266" y="428465"/>
                    <a:pt x="284956" y="429735"/>
                    <a:pt x="208756" y="438625"/>
                  </a:cubicBezTo>
                  <a:cubicBezTo>
                    <a:pt x="146526" y="444975"/>
                    <a:pt x="75406" y="490695"/>
                    <a:pt x="38576" y="464025"/>
                  </a:cubicBezTo>
                  <a:cubicBezTo>
                    <a:pt x="-7144" y="429735"/>
                    <a:pt x="476" y="184625"/>
                    <a:pt x="476" y="184625"/>
                  </a:cubicBezTo>
                </a:path>
              </a:pathLst>
            </a:custGeom>
            <a:solidFill>
              <a:srgbClr val="C28927">
                <a:alpha val="18431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91" name="Group 91"/>
          <p:cNvGrpSpPr/>
          <p:nvPr/>
        </p:nvGrpSpPr>
        <p:grpSpPr>
          <a:xfrm>
            <a:off x="918972" y="7261512"/>
            <a:ext cx="4339742" cy="473202"/>
            <a:chOff x="0" y="0"/>
            <a:chExt cx="5786323" cy="630936"/>
          </a:xfrm>
        </p:grpSpPr>
        <p:sp>
          <p:nvSpPr>
            <p:cNvPr id="92" name="Freeform 92"/>
            <p:cNvSpPr/>
            <p:nvPr/>
          </p:nvSpPr>
          <p:spPr>
            <a:xfrm>
              <a:off x="0" y="0"/>
              <a:ext cx="5786324" cy="630936"/>
            </a:xfrm>
            <a:custGeom>
              <a:avLst/>
              <a:gdLst/>
              <a:ahLst/>
              <a:cxnLst/>
              <a:rect l="l" t="t" r="r" b="b"/>
              <a:pathLst>
                <a:path w="5786324" h="630936">
                  <a:moveTo>
                    <a:pt x="0" y="0"/>
                  </a:moveTo>
                  <a:lnTo>
                    <a:pt x="5786324" y="0"/>
                  </a:lnTo>
                  <a:lnTo>
                    <a:pt x="5786324" y="630936"/>
                  </a:lnTo>
                  <a:lnTo>
                    <a:pt x="0" y="63093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28697" b="-128697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93" name="TextBox 93"/>
            <p:cNvSpPr txBox="1"/>
            <p:nvPr/>
          </p:nvSpPr>
          <p:spPr>
            <a:xfrm>
              <a:off x="0" y="-28575"/>
              <a:ext cx="5786323" cy="6595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Sinaasappelmarmelade</a:t>
              </a:r>
            </a:p>
          </p:txBody>
        </p:sp>
      </p:grpSp>
      <p:grpSp>
        <p:nvGrpSpPr>
          <p:cNvPr id="94" name="Group 94"/>
          <p:cNvGrpSpPr/>
          <p:nvPr/>
        </p:nvGrpSpPr>
        <p:grpSpPr>
          <a:xfrm>
            <a:off x="6024067" y="7261512"/>
            <a:ext cx="1239926" cy="473202"/>
            <a:chOff x="0" y="0"/>
            <a:chExt cx="1653235" cy="630936"/>
          </a:xfrm>
        </p:grpSpPr>
        <p:sp>
          <p:nvSpPr>
            <p:cNvPr id="95" name="Freeform 95"/>
            <p:cNvSpPr/>
            <p:nvPr/>
          </p:nvSpPr>
          <p:spPr>
            <a:xfrm>
              <a:off x="0" y="0"/>
              <a:ext cx="1653236" cy="630936"/>
            </a:xfrm>
            <a:custGeom>
              <a:avLst/>
              <a:gdLst/>
              <a:ahLst/>
              <a:cxnLst/>
              <a:rect l="l" t="t" r="r" b="b"/>
              <a:pathLst>
                <a:path w="1653236" h="630936">
                  <a:moveTo>
                    <a:pt x="0" y="0"/>
                  </a:moveTo>
                  <a:lnTo>
                    <a:pt x="1653236" y="0"/>
                  </a:lnTo>
                  <a:lnTo>
                    <a:pt x="1653236" y="630936"/>
                  </a:lnTo>
                  <a:lnTo>
                    <a:pt x="0" y="63093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056" b="-1056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96" name="TextBox 96"/>
            <p:cNvSpPr txBox="1"/>
            <p:nvPr/>
          </p:nvSpPr>
          <p:spPr>
            <a:xfrm>
              <a:off x="0" y="-28575"/>
              <a:ext cx="1653235" cy="6595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C28927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110</a:t>
              </a:r>
            </a:p>
          </p:txBody>
        </p:sp>
      </p:grpSp>
      <p:grpSp>
        <p:nvGrpSpPr>
          <p:cNvPr id="97" name="Group 97"/>
          <p:cNvGrpSpPr/>
          <p:nvPr/>
        </p:nvGrpSpPr>
        <p:grpSpPr>
          <a:xfrm>
            <a:off x="7341489" y="7261512"/>
            <a:ext cx="1084936" cy="473202"/>
            <a:chOff x="0" y="0"/>
            <a:chExt cx="1446581" cy="630936"/>
          </a:xfrm>
        </p:grpSpPr>
        <p:sp>
          <p:nvSpPr>
            <p:cNvPr id="98" name="Freeform 98"/>
            <p:cNvSpPr/>
            <p:nvPr/>
          </p:nvSpPr>
          <p:spPr>
            <a:xfrm>
              <a:off x="0" y="0"/>
              <a:ext cx="1446580" cy="630936"/>
            </a:xfrm>
            <a:custGeom>
              <a:avLst/>
              <a:gdLst/>
              <a:ahLst/>
              <a:cxnLst/>
              <a:rect l="l" t="t" r="r" b="b"/>
              <a:pathLst>
                <a:path w="1446580" h="630936">
                  <a:moveTo>
                    <a:pt x="0" y="0"/>
                  </a:moveTo>
                  <a:lnTo>
                    <a:pt x="1446580" y="0"/>
                  </a:lnTo>
                  <a:lnTo>
                    <a:pt x="1446580" y="630936"/>
                  </a:lnTo>
                  <a:lnTo>
                    <a:pt x="0" y="63093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5960" r="-5960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99" name="TextBox 99"/>
            <p:cNvSpPr txBox="1"/>
            <p:nvPr/>
          </p:nvSpPr>
          <p:spPr>
            <a:xfrm>
              <a:off x="0" y="-28575"/>
              <a:ext cx="1446581" cy="6595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noProof="0" dirty="0">
                  <a:solidFill>
                    <a:srgbClr val="8A7E6E"/>
                  </a:solidFill>
                  <a:latin typeface="Telegraf"/>
                  <a:ea typeface="Telegraf"/>
                  <a:cs typeface="Telegraf"/>
                  <a:sym typeface="Telegraf"/>
                </a:rPr>
                <a:t>7,6%</a:t>
              </a:r>
            </a:p>
          </p:txBody>
        </p:sp>
      </p:grpSp>
      <p:grpSp>
        <p:nvGrpSpPr>
          <p:cNvPr id="100" name="Group 100"/>
          <p:cNvGrpSpPr/>
          <p:nvPr/>
        </p:nvGrpSpPr>
        <p:grpSpPr>
          <a:xfrm>
            <a:off x="918972" y="7734714"/>
            <a:ext cx="4339742" cy="473202"/>
            <a:chOff x="0" y="0"/>
            <a:chExt cx="5786323" cy="630936"/>
          </a:xfrm>
        </p:grpSpPr>
        <p:sp>
          <p:nvSpPr>
            <p:cNvPr id="101" name="Freeform 101"/>
            <p:cNvSpPr/>
            <p:nvPr/>
          </p:nvSpPr>
          <p:spPr>
            <a:xfrm>
              <a:off x="0" y="0"/>
              <a:ext cx="5786324" cy="630936"/>
            </a:xfrm>
            <a:custGeom>
              <a:avLst/>
              <a:gdLst/>
              <a:ahLst/>
              <a:cxnLst/>
              <a:rect l="l" t="t" r="r" b="b"/>
              <a:pathLst>
                <a:path w="5786324" h="630936">
                  <a:moveTo>
                    <a:pt x="0" y="0"/>
                  </a:moveTo>
                  <a:lnTo>
                    <a:pt x="5786324" y="0"/>
                  </a:lnTo>
                  <a:lnTo>
                    <a:pt x="5786324" y="630936"/>
                  </a:lnTo>
                  <a:lnTo>
                    <a:pt x="0" y="63093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28697" b="-128697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02" name="TextBox 102"/>
            <p:cNvSpPr txBox="1"/>
            <p:nvPr/>
          </p:nvSpPr>
          <p:spPr>
            <a:xfrm>
              <a:off x="0" y="-28575"/>
              <a:ext cx="5786323" cy="6595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Citroenzuur 50-50</a:t>
              </a:r>
            </a:p>
          </p:txBody>
        </p:sp>
      </p:grpSp>
      <p:grpSp>
        <p:nvGrpSpPr>
          <p:cNvPr id="103" name="Group 103"/>
          <p:cNvGrpSpPr/>
          <p:nvPr/>
        </p:nvGrpSpPr>
        <p:grpSpPr>
          <a:xfrm>
            <a:off x="6024067" y="7734714"/>
            <a:ext cx="1239926" cy="473202"/>
            <a:chOff x="0" y="0"/>
            <a:chExt cx="1653235" cy="630936"/>
          </a:xfrm>
        </p:grpSpPr>
        <p:sp>
          <p:nvSpPr>
            <p:cNvPr id="104" name="Freeform 104"/>
            <p:cNvSpPr/>
            <p:nvPr/>
          </p:nvSpPr>
          <p:spPr>
            <a:xfrm>
              <a:off x="0" y="0"/>
              <a:ext cx="1653236" cy="630936"/>
            </a:xfrm>
            <a:custGeom>
              <a:avLst/>
              <a:gdLst/>
              <a:ahLst/>
              <a:cxnLst/>
              <a:rect l="l" t="t" r="r" b="b"/>
              <a:pathLst>
                <a:path w="1653236" h="630936">
                  <a:moveTo>
                    <a:pt x="0" y="0"/>
                  </a:moveTo>
                  <a:lnTo>
                    <a:pt x="1653236" y="0"/>
                  </a:lnTo>
                  <a:lnTo>
                    <a:pt x="1653236" y="630936"/>
                  </a:lnTo>
                  <a:lnTo>
                    <a:pt x="0" y="63093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056" b="-1056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05" name="TextBox 105"/>
            <p:cNvSpPr txBox="1"/>
            <p:nvPr/>
          </p:nvSpPr>
          <p:spPr>
            <a:xfrm>
              <a:off x="0" y="-28575"/>
              <a:ext cx="1653235" cy="6595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C28927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2</a:t>
              </a:r>
            </a:p>
          </p:txBody>
        </p:sp>
      </p:grpSp>
      <p:grpSp>
        <p:nvGrpSpPr>
          <p:cNvPr id="106" name="Group 106"/>
          <p:cNvGrpSpPr/>
          <p:nvPr/>
        </p:nvGrpSpPr>
        <p:grpSpPr>
          <a:xfrm>
            <a:off x="7341489" y="7734714"/>
            <a:ext cx="1084936" cy="473202"/>
            <a:chOff x="0" y="0"/>
            <a:chExt cx="1446581" cy="630936"/>
          </a:xfrm>
        </p:grpSpPr>
        <p:sp>
          <p:nvSpPr>
            <p:cNvPr id="107" name="Freeform 107"/>
            <p:cNvSpPr/>
            <p:nvPr/>
          </p:nvSpPr>
          <p:spPr>
            <a:xfrm>
              <a:off x="0" y="0"/>
              <a:ext cx="1446580" cy="630936"/>
            </a:xfrm>
            <a:custGeom>
              <a:avLst/>
              <a:gdLst/>
              <a:ahLst/>
              <a:cxnLst/>
              <a:rect l="l" t="t" r="r" b="b"/>
              <a:pathLst>
                <a:path w="1446580" h="630936">
                  <a:moveTo>
                    <a:pt x="0" y="0"/>
                  </a:moveTo>
                  <a:lnTo>
                    <a:pt x="1446580" y="0"/>
                  </a:lnTo>
                  <a:lnTo>
                    <a:pt x="1446580" y="630936"/>
                  </a:lnTo>
                  <a:lnTo>
                    <a:pt x="0" y="63093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5960" r="-5960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08" name="TextBox 108"/>
            <p:cNvSpPr txBox="1"/>
            <p:nvPr/>
          </p:nvSpPr>
          <p:spPr>
            <a:xfrm>
              <a:off x="0" y="-28575"/>
              <a:ext cx="1446581" cy="6595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noProof="0" dirty="0">
                  <a:solidFill>
                    <a:srgbClr val="8A7E6E"/>
                  </a:solidFill>
                  <a:latin typeface="Telegraf"/>
                  <a:ea typeface="Telegraf"/>
                  <a:cs typeface="Telegraf"/>
                  <a:sym typeface="Telegraf"/>
                </a:rPr>
                <a:t>0,1%</a:t>
              </a:r>
            </a:p>
          </p:txBody>
        </p:sp>
      </p:grpSp>
      <p:grpSp>
        <p:nvGrpSpPr>
          <p:cNvPr id="109" name="Group 109"/>
          <p:cNvGrpSpPr/>
          <p:nvPr/>
        </p:nvGrpSpPr>
        <p:grpSpPr>
          <a:xfrm>
            <a:off x="754380" y="8207916"/>
            <a:ext cx="7749540" cy="493776"/>
            <a:chOff x="0" y="0"/>
            <a:chExt cx="10332720" cy="658368"/>
          </a:xfrm>
        </p:grpSpPr>
        <p:sp>
          <p:nvSpPr>
            <p:cNvPr id="110" name="Freeform 110"/>
            <p:cNvSpPr/>
            <p:nvPr/>
          </p:nvSpPr>
          <p:spPr>
            <a:xfrm>
              <a:off x="0" y="0"/>
              <a:ext cx="10332720" cy="658368"/>
            </a:xfrm>
            <a:custGeom>
              <a:avLst/>
              <a:gdLst/>
              <a:ahLst/>
              <a:cxnLst/>
              <a:rect l="l" t="t" r="r" b="b"/>
              <a:pathLst>
                <a:path w="10332720" h="658368">
                  <a:moveTo>
                    <a:pt x="0" y="0"/>
                  </a:moveTo>
                  <a:lnTo>
                    <a:pt x="10332720" y="0"/>
                  </a:lnTo>
                  <a:lnTo>
                    <a:pt x="10332720" y="658368"/>
                  </a:lnTo>
                  <a:lnTo>
                    <a:pt x="0" y="658368"/>
                  </a:lnTo>
                  <a:close/>
                </a:path>
              </a:pathLst>
            </a:custGeom>
            <a:solidFill>
              <a:srgbClr val="453434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111" name="Group 111"/>
          <p:cNvGrpSpPr/>
          <p:nvPr/>
        </p:nvGrpSpPr>
        <p:grpSpPr>
          <a:xfrm>
            <a:off x="918972" y="8207916"/>
            <a:ext cx="4339742" cy="493776"/>
            <a:chOff x="0" y="0"/>
            <a:chExt cx="5786323" cy="658368"/>
          </a:xfrm>
        </p:grpSpPr>
        <p:sp>
          <p:nvSpPr>
            <p:cNvPr id="112" name="Freeform 112"/>
            <p:cNvSpPr/>
            <p:nvPr/>
          </p:nvSpPr>
          <p:spPr>
            <a:xfrm>
              <a:off x="0" y="0"/>
              <a:ext cx="5786324" cy="658368"/>
            </a:xfrm>
            <a:custGeom>
              <a:avLst/>
              <a:gdLst/>
              <a:ahLst/>
              <a:cxnLst/>
              <a:rect l="l" t="t" r="r" b="b"/>
              <a:pathLst>
                <a:path w="5786324" h="658368">
                  <a:moveTo>
                    <a:pt x="0" y="0"/>
                  </a:moveTo>
                  <a:lnTo>
                    <a:pt x="5786324" y="0"/>
                  </a:lnTo>
                  <a:lnTo>
                    <a:pt x="5786324" y="658368"/>
                  </a:lnTo>
                  <a:lnTo>
                    <a:pt x="0" y="65836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21251" b="-121251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13" name="TextBox 113"/>
            <p:cNvSpPr txBox="1"/>
            <p:nvPr/>
          </p:nvSpPr>
          <p:spPr>
            <a:xfrm>
              <a:off x="0" y="-28575"/>
              <a:ext cx="5786323" cy="68694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FFFFF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TOTAAL</a:t>
              </a:r>
            </a:p>
          </p:txBody>
        </p:sp>
      </p:grpSp>
      <p:grpSp>
        <p:nvGrpSpPr>
          <p:cNvPr id="114" name="Group 114"/>
          <p:cNvGrpSpPr/>
          <p:nvPr/>
        </p:nvGrpSpPr>
        <p:grpSpPr>
          <a:xfrm>
            <a:off x="3753612" y="8207916"/>
            <a:ext cx="3487293" cy="493776"/>
            <a:chOff x="0" y="0"/>
            <a:chExt cx="4649724" cy="658368"/>
          </a:xfrm>
        </p:grpSpPr>
        <p:sp>
          <p:nvSpPr>
            <p:cNvPr id="115" name="Freeform 115"/>
            <p:cNvSpPr/>
            <p:nvPr/>
          </p:nvSpPr>
          <p:spPr>
            <a:xfrm>
              <a:off x="0" y="0"/>
              <a:ext cx="4649724" cy="658368"/>
            </a:xfrm>
            <a:custGeom>
              <a:avLst/>
              <a:gdLst/>
              <a:ahLst/>
              <a:cxnLst/>
              <a:rect l="l" t="t" r="r" b="b"/>
              <a:pathLst>
                <a:path w="4649724" h="658368">
                  <a:moveTo>
                    <a:pt x="0" y="0"/>
                  </a:moveTo>
                  <a:lnTo>
                    <a:pt x="4649724" y="0"/>
                  </a:lnTo>
                  <a:lnTo>
                    <a:pt x="4649724" y="658368"/>
                  </a:lnTo>
                  <a:lnTo>
                    <a:pt x="0" y="65836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87613" b="-87613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16" name="TextBox 116"/>
            <p:cNvSpPr txBox="1"/>
            <p:nvPr/>
          </p:nvSpPr>
          <p:spPr>
            <a:xfrm>
              <a:off x="0" y="-28575"/>
              <a:ext cx="4649724" cy="68694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FFFFF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1456</a:t>
              </a:r>
            </a:p>
          </p:txBody>
        </p:sp>
      </p:grpSp>
      <p:grpSp>
        <p:nvGrpSpPr>
          <p:cNvPr id="117" name="Group 117"/>
          <p:cNvGrpSpPr/>
          <p:nvPr/>
        </p:nvGrpSpPr>
        <p:grpSpPr>
          <a:xfrm>
            <a:off x="9326880" y="2988978"/>
            <a:ext cx="7749540" cy="521208"/>
            <a:chOff x="0" y="0"/>
            <a:chExt cx="10332720" cy="694944"/>
          </a:xfrm>
        </p:grpSpPr>
        <p:sp>
          <p:nvSpPr>
            <p:cNvPr id="118" name="Freeform 118"/>
            <p:cNvSpPr/>
            <p:nvPr/>
          </p:nvSpPr>
          <p:spPr>
            <a:xfrm>
              <a:off x="0" y="0"/>
              <a:ext cx="10332720" cy="694944"/>
            </a:xfrm>
            <a:custGeom>
              <a:avLst/>
              <a:gdLst/>
              <a:ahLst/>
              <a:cxnLst/>
              <a:rect l="l" t="t" r="r" b="b"/>
              <a:pathLst>
                <a:path w="10332720" h="694944">
                  <a:moveTo>
                    <a:pt x="0" y="347472"/>
                  </a:moveTo>
                  <a:cubicBezTo>
                    <a:pt x="0" y="155575"/>
                    <a:pt x="155575" y="0"/>
                    <a:pt x="347472" y="0"/>
                  </a:cubicBezTo>
                  <a:lnTo>
                    <a:pt x="9985248" y="0"/>
                  </a:lnTo>
                  <a:cubicBezTo>
                    <a:pt x="10177145" y="0"/>
                    <a:pt x="10332720" y="155575"/>
                    <a:pt x="10332720" y="347472"/>
                  </a:cubicBezTo>
                  <a:cubicBezTo>
                    <a:pt x="10332720" y="539369"/>
                    <a:pt x="10177145" y="694944"/>
                    <a:pt x="9985248" y="694944"/>
                  </a:cubicBezTo>
                  <a:lnTo>
                    <a:pt x="347472" y="694944"/>
                  </a:lnTo>
                  <a:cubicBezTo>
                    <a:pt x="155575" y="694944"/>
                    <a:pt x="0" y="539369"/>
                    <a:pt x="0" y="347472"/>
                  </a:cubicBezTo>
                  <a:close/>
                </a:path>
              </a:pathLst>
            </a:custGeom>
            <a:solidFill>
              <a:srgbClr val="235B6C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119" name="Group 119"/>
          <p:cNvGrpSpPr/>
          <p:nvPr/>
        </p:nvGrpSpPr>
        <p:grpSpPr>
          <a:xfrm>
            <a:off x="9326880" y="2988978"/>
            <a:ext cx="7749540" cy="521208"/>
            <a:chOff x="0" y="0"/>
            <a:chExt cx="10332720" cy="694944"/>
          </a:xfrm>
        </p:grpSpPr>
        <p:sp>
          <p:nvSpPr>
            <p:cNvPr id="120" name="Freeform 120"/>
            <p:cNvSpPr/>
            <p:nvPr/>
          </p:nvSpPr>
          <p:spPr>
            <a:xfrm>
              <a:off x="0" y="0"/>
              <a:ext cx="10332720" cy="694944"/>
            </a:xfrm>
            <a:custGeom>
              <a:avLst/>
              <a:gdLst/>
              <a:ahLst/>
              <a:cxnLst/>
              <a:rect l="l" t="t" r="r" b="b"/>
              <a:pathLst>
                <a:path w="10332720" h="694944">
                  <a:moveTo>
                    <a:pt x="0" y="0"/>
                  </a:moveTo>
                  <a:lnTo>
                    <a:pt x="10332720" y="0"/>
                  </a:lnTo>
                  <a:lnTo>
                    <a:pt x="10332720" y="694944"/>
                  </a:lnTo>
                  <a:lnTo>
                    <a:pt x="0" y="69494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39711" b="-239711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21" name="TextBox 121"/>
            <p:cNvSpPr txBox="1"/>
            <p:nvPr/>
          </p:nvSpPr>
          <p:spPr>
            <a:xfrm>
              <a:off x="0" y="-28575"/>
              <a:ext cx="10332720" cy="72351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FFFFF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GEGOTEN VERSIE</a:t>
              </a:r>
            </a:p>
          </p:txBody>
        </p:sp>
      </p:grpSp>
      <p:grpSp>
        <p:nvGrpSpPr>
          <p:cNvPr id="122" name="Group 122"/>
          <p:cNvGrpSpPr/>
          <p:nvPr/>
        </p:nvGrpSpPr>
        <p:grpSpPr>
          <a:xfrm>
            <a:off x="9326880" y="3565050"/>
            <a:ext cx="7749540" cy="384048"/>
            <a:chOff x="0" y="0"/>
            <a:chExt cx="10332720" cy="512064"/>
          </a:xfrm>
        </p:grpSpPr>
        <p:sp>
          <p:nvSpPr>
            <p:cNvPr id="123" name="Freeform 123"/>
            <p:cNvSpPr/>
            <p:nvPr/>
          </p:nvSpPr>
          <p:spPr>
            <a:xfrm>
              <a:off x="0" y="0"/>
              <a:ext cx="10332720" cy="512064"/>
            </a:xfrm>
            <a:custGeom>
              <a:avLst/>
              <a:gdLst/>
              <a:ahLst/>
              <a:cxnLst/>
              <a:rect l="l" t="t" r="r" b="b"/>
              <a:pathLst>
                <a:path w="10332720" h="512064">
                  <a:moveTo>
                    <a:pt x="0" y="0"/>
                  </a:moveTo>
                  <a:lnTo>
                    <a:pt x="10332720" y="0"/>
                  </a:lnTo>
                  <a:lnTo>
                    <a:pt x="10332720" y="512064"/>
                  </a:lnTo>
                  <a:lnTo>
                    <a:pt x="0" y="512064"/>
                  </a:lnTo>
                  <a:close/>
                </a:path>
              </a:pathLst>
            </a:custGeom>
            <a:solidFill>
              <a:srgbClr val="453434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124" name="Group 124"/>
          <p:cNvGrpSpPr/>
          <p:nvPr/>
        </p:nvGrpSpPr>
        <p:grpSpPr>
          <a:xfrm>
            <a:off x="9491472" y="3565050"/>
            <a:ext cx="4339742" cy="457428"/>
            <a:chOff x="0" y="0"/>
            <a:chExt cx="5786323" cy="609905"/>
          </a:xfrm>
        </p:grpSpPr>
        <p:sp>
          <p:nvSpPr>
            <p:cNvPr id="125" name="Freeform 125"/>
            <p:cNvSpPr/>
            <p:nvPr/>
          </p:nvSpPr>
          <p:spPr>
            <a:xfrm>
              <a:off x="0" y="0"/>
              <a:ext cx="5786324" cy="609905"/>
            </a:xfrm>
            <a:custGeom>
              <a:avLst/>
              <a:gdLst/>
              <a:ahLst/>
              <a:cxnLst/>
              <a:rect l="l" t="t" r="r" b="b"/>
              <a:pathLst>
                <a:path w="5786324" h="609905">
                  <a:moveTo>
                    <a:pt x="0" y="0"/>
                  </a:moveTo>
                  <a:lnTo>
                    <a:pt x="5786324" y="0"/>
                  </a:lnTo>
                  <a:lnTo>
                    <a:pt x="5786324" y="609905"/>
                  </a:lnTo>
                  <a:lnTo>
                    <a:pt x="0" y="609905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42880" b="-126838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26" name="TextBox 126"/>
            <p:cNvSpPr txBox="1"/>
            <p:nvPr/>
          </p:nvSpPr>
          <p:spPr>
            <a:xfrm>
              <a:off x="0" y="-28575"/>
              <a:ext cx="5786323" cy="63848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FFFFF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Ingrediënt</a:t>
              </a:r>
            </a:p>
          </p:txBody>
        </p:sp>
      </p:grpSp>
      <p:grpSp>
        <p:nvGrpSpPr>
          <p:cNvPr id="127" name="Group 127"/>
          <p:cNvGrpSpPr/>
          <p:nvPr/>
        </p:nvGrpSpPr>
        <p:grpSpPr>
          <a:xfrm>
            <a:off x="14596567" y="3565050"/>
            <a:ext cx="1239926" cy="457428"/>
            <a:chOff x="0" y="0"/>
            <a:chExt cx="1653235" cy="609905"/>
          </a:xfrm>
        </p:grpSpPr>
        <p:sp>
          <p:nvSpPr>
            <p:cNvPr id="128" name="Freeform 128"/>
            <p:cNvSpPr/>
            <p:nvPr/>
          </p:nvSpPr>
          <p:spPr>
            <a:xfrm>
              <a:off x="0" y="0"/>
              <a:ext cx="1653236" cy="609905"/>
            </a:xfrm>
            <a:custGeom>
              <a:avLst/>
              <a:gdLst/>
              <a:ahLst/>
              <a:cxnLst/>
              <a:rect l="l" t="t" r="r" b="b"/>
              <a:pathLst>
                <a:path w="1653236" h="609905">
                  <a:moveTo>
                    <a:pt x="0" y="0"/>
                  </a:moveTo>
                  <a:lnTo>
                    <a:pt x="1653236" y="0"/>
                  </a:lnTo>
                  <a:lnTo>
                    <a:pt x="1653236" y="609905"/>
                  </a:lnTo>
                  <a:lnTo>
                    <a:pt x="0" y="609905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0838" b="5203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29" name="TextBox 129"/>
            <p:cNvSpPr txBox="1"/>
            <p:nvPr/>
          </p:nvSpPr>
          <p:spPr>
            <a:xfrm>
              <a:off x="0" y="-28575"/>
              <a:ext cx="1653235" cy="63848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FFFFF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g</a:t>
              </a:r>
            </a:p>
          </p:txBody>
        </p:sp>
      </p:grpSp>
      <p:grpSp>
        <p:nvGrpSpPr>
          <p:cNvPr id="130" name="Group 130"/>
          <p:cNvGrpSpPr/>
          <p:nvPr/>
        </p:nvGrpSpPr>
        <p:grpSpPr>
          <a:xfrm>
            <a:off x="15913989" y="3565050"/>
            <a:ext cx="1084936" cy="457428"/>
            <a:chOff x="0" y="0"/>
            <a:chExt cx="1446581" cy="609905"/>
          </a:xfrm>
        </p:grpSpPr>
        <p:sp>
          <p:nvSpPr>
            <p:cNvPr id="131" name="Freeform 131"/>
            <p:cNvSpPr/>
            <p:nvPr/>
          </p:nvSpPr>
          <p:spPr>
            <a:xfrm>
              <a:off x="0" y="0"/>
              <a:ext cx="1446580" cy="609905"/>
            </a:xfrm>
            <a:custGeom>
              <a:avLst/>
              <a:gdLst/>
              <a:ahLst/>
              <a:cxnLst/>
              <a:rect l="l" t="t" r="r" b="b"/>
              <a:pathLst>
                <a:path w="1446580" h="609905">
                  <a:moveTo>
                    <a:pt x="0" y="0"/>
                  </a:moveTo>
                  <a:lnTo>
                    <a:pt x="1446580" y="0"/>
                  </a:lnTo>
                  <a:lnTo>
                    <a:pt x="1446580" y="609905"/>
                  </a:lnTo>
                  <a:lnTo>
                    <a:pt x="0" y="609905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4235" b="11806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32" name="TextBox 132"/>
            <p:cNvSpPr txBox="1"/>
            <p:nvPr/>
          </p:nvSpPr>
          <p:spPr>
            <a:xfrm>
              <a:off x="0" y="-28575"/>
              <a:ext cx="1446581" cy="63848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FFFFF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%</a:t>
              </a:r>
            </a:p>
          </p:txBody>
        </p:sp>
      </p:grpSp>
      <p:grpSp>
        <p:nvGrpSpPr>
          <p:cNvPr id="133" name="Group 133"/>
          <p:cNvGrpSpPr/>
          <p:nvPr/>
        </p:nvGrpSpPr>
        <p:grpSpPr>
          <a:xfrm>
            <a:off x="9491472" y="3949098"/>
            <a:ext cx="4339742" cy="473202"/>
            <a:chOff x="0" y="0"/>
            <a:chExt cx="5786323" cy="630936"/>
          </a:xfrm>
        </p:grpSpPr>
        <p:sp>
          <p:nvSpPr>
            <p:cNvPr id="134" name="Freeform 134"/>
            <p:cNvSpPr/>
            <p:nvPr/>
          </p:nvSpPr>
          <p:spPr>
            <a:xfrm>
              <a:off x="0" y="0"/>
              <a:ext cx="5786324" cy="630936"/>
            </a:xfrm>
            <a:custGeom>
              <a:avLst/>
              <a:gdLst/>
              <a:ahLst/>
              <a:cxnLst/>
              <a:rect l="l" t="t" r="r" b="b"/>
              <a:pathLst>
                <a:path w="5786324" h="630936">
                  <a:moveTo>
                    <a:pt x="0" y="0"/>
                  </a:moveTo>
                  <a:lnTo>
                    <a:pt x="5786324" y="0"/>
                  </a:lnTo>
                  <a:lnTo>
                    <a:pt x="5786324" y="630936"/>
                  </a:lnTo>
                  <a:lnTo>
                    <a:pt x="0" y="63093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28697" b="-128697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35" name="TextBox 135"/>
            <p:cNvSpPr txBox="1"/>
            <p:nvPr/>
          </p:nvSpPr>
          <p:spPr>
            <a:xfrm>
              <a:off x="0" y="-28575"/>
              <a:ext cx="5786323" cy="6595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Room 35% vet</a:t>
              </a:r>
            </a:p>
          </p:txBody>
        </p:sp>
      </p:grpSp>
      <p:grpSp>
        <p:nvGrpSpPr>
          <p:cNvPr id="136" name="Group 136"/>
          <p:cNvGrpSpPr/>
          <p:nvPr/>
        </p:nvGrpSpPr>
        <p:grpSpPr>
          <a:xfrm>
            <a:off x="14596567" y="3949098"/>
            <a:ext cx="1239926" cy="473202"/>
            <a:chOff x="0" y="0"/>
            <a:chExt cx="1653235" cy="630936"/>
          </a:xfrm>
        </p:grpSpPr>
        <p:sp>
          <p:nvSpPr>
            <p:cNvPr id="137" name="Freeform 137"/>
            <p:cNvSpPr/>
            <p:nvPr/>
          </p:nvSpPr>
          <p:spPr>
            <a:xfrm>
              <a:off x="0" y="0"/>
              <a:ext cx="1653236" cy="630936"/>
            </a:xfrm>
            <a:custGeom>
              <a:avLst/>
              <a:gdLst/>
              <a:ahLst/>
              <a:cxnLst/>
              <a:rect l="l" t="t" r="r" b="b"/>
              <a:pathLst>
                <a:path w="1653236" h="630936">
                  <a:moveTo>
                    <a:pt x="0" y="0"/>
                  </a:moveTo>
                  <a:lnTo>
                    <a:pt x="1653236" y="0"/>
                  </a:lnTo>
                  <a:lnTo>
                    <a:pt x="1653236" y="630936"/>
                  </a:lnTo>
                  <a:lnTo>
                    <a:pt x="0" y="63093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056" b="-1056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38" name="TextBox 138"/>
            <p:cNvSpPr txBox="1"/>
            <p:nvPr/>
          </p:nvSpPr>
          <p:spPr>
            <a:xfrm>
              <a:off x="0" y="-28575"/>
              <a:ext cx="1653235" cy="6595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235B6C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410</a:t>
              </a:r>
            </a:p>
          </p:txBody>
        </p:sp>
      </p:grpSp>
      <p:grpSp>
        <p:nvGrpSpPr>
          <p:cNvPr id="139" name="Group 139"/>
          <p:cNvGrpSpPr/>
          <p:nvPr/>
        </p:nvGrpSpPr>
        <p:grpSpPr>
          <a:xfrm>
            <a:off x="15913989" y="3949098"/>
            <a:ext cx="1084936" cy="473202"/>
            <a:chOff x="0" y="0"/>
            <a:chExt cx="1446581" cy="630936"/>
          </a:xfrm>
        </p:grpSpPr>
        <p:sp>
          <p:nvSpPr>
            <p:cNvPr id="140" name="Freeform 140"/>
            <p:cNvSpPr/>
            <p:nvPr/>
          </p:nvSpPr>
          <p:spPr>
            <a:xfrm>
              <a:off x="0" y="0"/>
              <a:ext cx="1446580" cy="630936"/>
            </a:xfrm>
            <a:custGeom>
              <a:avLst/>
              <a:gdLst/>
              <a:ahLst/>
              <a:cxnLst/>
              <a:rect l="l" t="t" r="r" b="b"/>
              <a:pathLst>
                <a:path w="1446580" h="630936">
                  <a:moveTo>
                    <a:pt x="0" y="0"/>
                  </a:moveTo>
                  <a:lnTo>
                    <a:pt x="1446580" y="0"/>
                  </a:lnTo>
                  <a:lnTo>
                    <a:pt x="1446580" y="630936"/>
                  </a:lnTo>
                  <a:lnTo>
                    <a:pt x="0" y="63093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5960" r="-5960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41" name="TextBox 141"/>
            <p:cNvSpPr txBox="1"/>
            <p:nvPr/>
          </p:nvSpPr>
          <p:spPr>
            <a:xfrm>
              <a:off x="0" y="-28575"/>
              <a:ext cx="1446581" cy="6595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noProof="0" dirty="0">
                  <a:solidFill>
                    <a:srgbClr val="8A7E6E"/>
                  </a:solidFill>
                  <a:latin typeface="Telegraf"/>
                  <a:ea typeface="Telegraf"/>
                  <a:cs typeface="Telegraf"/>
                  <a:sym typeface="Telegraf"/>
                </a:rPr>
                <a:t>28,3%</a:t>
              </a:r>
            </a:p>
          </p:txBody>
        </p:sp>
      </p:grpSp>
      <p:grpSp>
        <p:nvGrpSpPr>
          <p:cNvPr id="142" name="Group 142"/>
          <p:cNvGrpSpPr/>
          <p:nvPr/>
        </p:nvGrpSpPr>
        <p:grpSpPr>
          <a:xfrm>
            <a:off x="9326880" y="4422300"/>
            <a:ext cx="7749540" cy="473202"/>
            <a:chOff x="0" y="0"/>
            <a:chExt cx="10332720" cy="630936"/>
          </a:xfrm>
        </p:grpSpPr>
        <p:sp>
          <p:nvSpPr>
            <p:cNvPr id="143" name="Freeform 143"/>
            <p:cNvSpPr/>
            <p:nvPr/>
          </p:nvSpPr>
          <p:spPr>
            <a:xfrm>
              <a:off x="0" y="0"/>
              <a:ext cx="10332720" cy="630936"/>
            </a:xfrm>
            <a:custGeom>
              <a:avLst/>
              <a:gdLst/>
              <a:ahLst/>
              <a:cxnLst/>
              <a:rect l="l" t="t" r="r" b="b"/>
              <a:pathLst>
                <a:path w="10332720" h="630936">
                  <a:moveTo>
                    <a:pt x="0" y="0"/>
                  </a:moveTo>
                  <a:lnTo>
                    <a:pt x="10332720" y="0"/>
                  </a:lnTo>
                  <a:lnTo>
                    <a:pt x="10332720" y="630936"/>
                  </a:lnTo>
                  <a:lnTo>
                    <a:pt x="0" y="630936"/>
                  </a:lnTo>
                  <a:close/>
                </a:path>
              </a:pathLst>
            </a:custGeom>
            <a:solidFill>
              <a:srgbClr val="EFEAE1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144" name="Group 144"/>
          <p:cNvGrpSpPr/>
          <p:nvPr/>
        </p:nvGrpSpPr>
        <p:grpSpPr>
          <a:xfrm>
            <a:off x="9491472" y="4422300"/>
            <a:ext cx="4339742" cy="473202"/>
            <a:chOff x="0" y="0"/>
            <a:chExt cx="5786323" cy="630936"/>
          </a:xfrm>
        </p:grpSpPr>
        <p:sp>
          <p:nvSpPr>
            <p:cNvPr id="145" name="Freeform 145"/>
            <p:cNvSpPr/>
            <p:nvPr/>
          </p:nvSpPr>
          <p:spPr>
            <a:xfrm>
              <a:off x="0" y="0"/>
              <a:ext cx="5786324" cy="630936"/>
            </a:xfrm>
            <a:custGeom>
              <a:avLst/>
              <a:gdLst/>
              <a:ahLst/>
              <a:cxnLst/>
              <a:rect l="l" t="t" r="r" b="b"/>
              <a:pathLst>
                <a:path w="5786324" h="630936">
                  <a:moveTo>
                    <a:pt x="0" y="0"/>
                  </a:moveTo>
                  <a:lnTo>
                    <a:pt x="5786324" y="0"/>
                  </a:lnTo>
                  <a:lnTo>
                    <a:pt x="5786324" y="630936"/>
                  </a:lnTo>
                  <a:lnTo>
                    <a:pt x="0" y="63093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28697" b="-128697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46" name="TextBox 146"/>
            <p:cNvSpPr txBox="1"/>
            <p:nvPr/>
          </p:nvSpPr>
          <p:spPr>
            <a:xfrm>
              <a:off x="0" y="-28575"/>
              <a:ext cx="5786323" cy="6595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Kaneelstokjes</a:t>
              </a:r>
            </a:p>
          </p:txBody>
        </p:sp>
      </p:grpSp>
      <p:grpSp>
        <p:nvGrpSpPr>
          <p:cNvPr id="147" name="Group 147"/>
          <p:cNvGrpSpPr/>
          <p:nvPr/>
        </p:nvGrpSpPr>
        <p:grpSpPr>
          <a:xfrm>
            <a:off x="14596567" y="4422300"/>
            <a:ext cx="1239926" cy="473202"/>
            <a:chOff x="0" y="0"/>
            <a:chExt cx="1653235" cy="630936"/>
          </a:xfrm>
        </p:grpSpPr>
        <p:sp>
          <p:nvSpPr>
            <p:cNvPr id="148" name="Freeform 148"/>
            <p:cNvSpPr/>
            <p:nvPr/>
          </p:nvSpPr>
          <p:spPr>
            <a:xfrm>
              <a:off x="0" y="0"/>
              <a:ext cx="1653236" cy="630936"/>
            </a:xfrm>
            <a:custGeom>
              <a:avLst/>
              <a:gdLst/>
              <a:ahLst/>
              <a:cxnLst/>
              <a:rect l="l" t="t" r="r" b="b"/>
              <a:pathLst>
                <a:path w="1653236" h="630936">
                  <a:moveTo>
                    <a:pt x="0" y="0"/>
                  </a:moveTo>
                  <a:lnTo>
                    <a:pt x="1653236" y="0"/>
                  </a:lnTo>
                  <a:lnTo>
                    <a:pt x="1653236" y="630936"/>
                  </a:lnTo>
                  <a:lnTo>
                    <a:pt x="0" y="63093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056" b="-1056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49" name="TextBox 149"/>
            <p:cNvSpPr txBox="1"/>
            <p:nvPr/>
          </p:nvSpPr>
          <p:spPr>
            <a:xfrm>
              <a:off x="0" y="-28575"/>
              <a:ext cx="1653235" cy="6595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235B6C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25</a:t>
              </a:r>
            </a:p>
          </p:txBody>
        </p:sp>
      </p:grpSp>
      <p:grpSp>
        <p:nvGrpSpPr>
          <p:cNvPr id="150" name="Group 150"/>
          <p:cNvGrpSpPr/>
          <p:nvPr/>
        </p:nvGrpSpPr>
        <p:grpSpPr>
          <a:xfrm>
            <a:off x="15913989" y="4422300"/>
            <a:ext cx="1084936" cy="473202"/>
            <a:chOff x="0" y="0"/>
            <a:chExt cx="1446581" cy="630936"/>
          </a:xfrm>
        </p:grpSpPr>
        <p:sp>
          <p:nvSpPr>
            <p:cNvPr id="151" name="Freeform 151"/>
            <p:cNvSpPr/>
            <p:nvPr/>
          </p:nvSpPr>
          <p:spPr>
            <a:xfrm>
              <a:off x="0" y="0"/>
              <a:ext cx="1446580" cy="630936"/>
            </a:xfrm>
            <a:custGeom>
              <a:avLst/>
              <a:gdLst/>
              <a:ahLst/>
              <a:cxnLst/>
              <a:rect l="l" t="t" r="r" b="b"/>
              <a:pathLst>
                <a:path w="1446580" h="630936">
                  <a:moveTo>
                    <a:pt x="0" y="0"/>
                  </a:moveTo>
                  <a:lnTo>
                    <a:pt x="1446580" y="0"/>
                  </a:lnTo>
                  <a:lnTo>
                    <a:pt x="1446580" y="630936"/>
                  </a:lnTo>
                  <a:lnTo>
                    <a:pt x="0" y="63093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5960" r="-5960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52" name="TextBox 152"/>
            <p:cNvSpPr txBox="1"/>
            <p:nvPr/>
          </p:nvSpPr>
          <p:spPr>
            <a:xfrm>
              <a:off x="0" y="-28575"/>
              <a:ext cx="1446581" cy="6595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noProof="0" dirty="0">
                  <a:solidFill>
                    <a:srgbClr val="8A7E6E"/>
                  </a:solidFill>
                  <a:latin typeface="Telegraf"/>
                  <a:ea typeface="Telegraf"/>
                  <a:cs typeface="Telegraf"/>
                  <a:sym typeface="Telegraf"/>
                </a:rPr>
                <a:t>1,7%</a:t>
              </a:r>
            </a:p>
          </p:txBody>
        </p:sp>
      </p:grpSp>
      <p:grpSp>
        <p:nvGrpSpPr>
          <p:cNvPr id="153" name="Group 153"/>
          <p:cNvGrpSpPr/>
          <p:nvPr/>
        </p:nvGrpSpPr>
        <p:grpSpPr>
          <a:xfrm>
            <a:off x="9491472" y="4895502"/>
            <a:ext cx="4339742" cy="473202"/>
            <a:chOff x="0" y="0"/>
            <a:chExt cx="5786323" cy="630936"/>
          </a:xfrm>
        </p:grpSpPr>
        <p:sp>
          <p:nvSpPr>
            <p:cNvPr id="154" name="Freeform 154"/>
            <p:cNvSpPr/>
            <p:nvPr/>
          </p:nvSpPr>
          <p:spPr>
            <a:xfrm>
              <a:off x="0" y="0"/>
              <a:ext cx="5786324" cy="630936"/>
            </a:xfrm>
            <a:custGeom>
              <a:avLst/>
              <a:gdLst/>
              <a:ahLst/>
              <a:cxnLst/>
              <a:rect l="l" t="t" r="r" b="b"/>
              <a:pathLst>
                <a:path w="5786324" h="630936">
                  <a:moveTo>
                    <a:pt x="0" y="0"/>
                  </a:moveTo>
                  <a:lnTo>
                    <a:pt x="5786324" y="0"/>
                  </a:lnTo>
                  <a:lnTo>
                    <a:pt x="5786324" y="630936"/>
                  </a:lnTo>
                  <a:lnTo>
                    <a:pt x="0" y="63093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28697" b="-128697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55" name="TextBox 155"/>
            <p:cNvSpPr txBox="1"/>
            <p:nvPr/>
          </p:nvSpPr>
          <p:spPr>
            <a:xfrm>
              <a:off x="0" y="-28575"/>
              <a:ext cx="5786323" cy="6595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Venkelzaad</a:t>
              </a:r>
            </a:p>
          </p:txBody>
        </p:sp>
      </p:grpSp>
      <p:grpSp>
        <p:nvGrpSpPr>
          <p:cNvPr id="156" name="Group 156"/>
          <p:cNvGrpSpPr/>
          <p:nvPr/>
        </p:nvGrpSpPr>
        <p:grpSpPr>
          <a:xfrm>
            <a:off x="14596567" y="4895502"/>
            <a:ext cx="1239926" cy="473202"/>
            <a:chOff x="0" y="0"/>
            <a:chExt cx="1653235" cy="630936"/>
          </a:xfrm>
        </p:grpSpPr>
        <p:sp>
          <p:nvSpPr>
            <p:cNvPr id="157" name="Freeform 157"/>
            <p:cNvSpPr/>
            <p:nvPr/>
          </p:nvSpPr>
          <p:spPr>
            <a:xfrm>
              <a:off x="0" y="0"/>
              <a:ext cx="1653236" cy="630936"/>
            </a:xfrm>
            <a:custGeom>
              <a:avLst/>
              <a:gdLst/>
              <a:ahLst/>
              <a:cxnLst/>
              <a:rect l="l" t="t" r="r" b="b"/>
              <a:pathLst>
                <a:path w="1653236" h="630936">
                  <a:moveTo>
                    <a:pt x="0" y="0"/>
                  </a:moveTo>
                  <a:lnTo>
                    <a:pt x="1653236" y="0"/>
                  </a:lnTo>
                  <a:lnTo>
                    <a:pt x="1653236" y="630936"/>
                  </a:lnTo>
                  <a:lnTo>
                    <a:pt x="0" y="63093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056" b="-1056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58" name="TextBox 158"/>
            <p:cNvSpPr txBox="1"/>
            <p:nvPr/>
          </p:nvSpPr>
          <p:spPr>
            <a:xfrm>
              <a:off x="0" y="-28575"/>
              <a:ext cx="1653235" cy="6595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235B6C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12</a:t>
              </a:r>
            </a:p>
          </p:txBody>
        </p:sp>
      </p:grpSp>
      <p:grpSp>
        <p:nvGrpSpPr>
          <p:cNvPr id="159" name="Group 159"/>
          <p:cNvGrpSpPr/>
          <p:nvPr/>
        </p:nvGrpSpPr>
        <p:grpSpPr>
          <a:xfrm>
            <a:off x="15913989" y="4895502"/>
            <a:ext cx="1084936" cy="473202"/>
            <a:chOff x="0" y="0"/>
            <a:chExt cx="1446581" cy="630936"/>
          </a:xfrm>
        </p:grpSpPr>
        <p:sp>
          <p:nvSpPr>
            <p:cNvPr id="160" name="Freeform 160"/>
            <p:cNvSpPr/>
            <p:nvPr/>
          </p:nvSpPr>
          <p:spPr>
            <a:xfrm>
              <a:off x="0" y="0"/>
              <a:ext cx="1446580" cy="630936"/>
            </a:xfrm>
            <a:custGeom>
              <a:avLst/>
              <a:gdLst/>
              <a:ahLst/>
              <a:cxnLst/>
              <a:rect l="l" t="t" r="r" b="b"/>
              <a:pathLst>
                <a:path w="1446580" h="630936">
                  <a:moveTo>
                    <a:pt x="0" y="0"/>
                  </a:moveTo>
                  <a:lnTo>
                    <a:pt x="1446580" y="0"/>
                  </a:lnTo>
                  <a:lnTo>
                    <a:pt x="1446580" y="630936"/>
                  </a:lnTo>
                  <a:lnTo>
                    <a:pt x="0" y="63093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5960" r="-5960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61" name="TextBox 161"/>
            <p:cNvSpPr txBox="1"/>
            <p:nvPr/>
          </p:nvSpPr>
          <p:spPr>
            <a:xfrm>
              <a:off x="0" y="-28575"/>
              <a:ext cx="1446581" cy="6595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noProof="0" dirty="0">
                  <a:solidFill>
                    <a:srgbClr val="8A7E6E"/>
                  </a:solidFill>
                  <a:latin typeface="Telegraf"/>
                  <a:ea typeface="Telegraf"/>
                  <a:cs typeface="Telegraf"/>
                  <a:sym typeface="Telegraf"/>
                </a:rPr>
                <a:t>0,8%</a:t>
              </a:r>
            </a:p>
          </p:txBody>
        </p:sp>
      </p:grpSp>
      <p:grpSp>
        <p:nvGrpSpPr>
          <p:cNvPr id="162" name="Group 162"/>
          <p:cNvGrpSpPr/>
          <p:nvPr/>
        </p:nvGrpSpPr>
        <p:grpSpPr>
          <a:xfrm>
            <a:off x="9326880" y="5368704"/>
            <a:ext cx="7749540" cy="473202"/>
            <a:chOff x="0" y="0"/>
            <a:chExt cx="10332720" cy="630936"/>
          </a:xfrm>
        </p:grpSpPr>
        <p:sp>
          <p:nvSpPr>
            <p:cNvPr id="163" name="Freeform 163"/>
            <p:cNvSpPr/>
            <p:nvPr/>
          </p:nvSpPr>
          <p:spPr>
            <a:xfrm>
              <a:off x="0" y="0"/>
              <a:ext cx="10332720" cy="630936"/>
            </a:xfrm>
            <a:custGeom>
              <a:avLst/>
              <a:gdLst/>
              <a:ahLst/>
              <a:cxnLst/>
              <a:rect l="l" t="t" r="r" b="b"/>
              <a:pathLst>
                <a:path w="10332720" h="630936">
                  <a:moveTo>
                    <a:pt x="0" y="0"/>
                  </a:moveTo>
                  <a:lnTo>
                    <a:pt x="10332720" y="0"/>
                  </a:lnTo>
                  <a:lnTo>
                    <a:pt x="10332720" y="630936"/>
                  </a:lnTo>
                  <a:lnTo>
                    <a:pt x="0" y="630936"/>
                  </a:lnTo>
                  <a:close/>
                </a:path>
              </a:pathLst>
            </a:custGeom>
            <a:solidFill>
              <a:srgbClr val="EFEAE1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164" name="Group 164"/>
          <p:cNvGrpSpPr/>
          <p:nvPr/>
        </p:nvGrpSpPr>
        <p:grpSpPr>
          <a:xfrm>
            <a:off x="9491472" y="5368704"/>
            <a:ext cx="4339742" cy="473202"/>
            <a:chOff x="0" y="0"/>
            <a:chExt cx="5786323" cy="630936"/>
          </a:xfrm>
        </p:grpSpPr>
        <p:sp>
          <p:nvSpPr>
            <p:cNvPr id="165" name="Freeform 165"/>
            <p:cNvSpPr/>
            <p:nvPr/>
          </p:nvSpPr>
          <p:spPr>
            <a:xfrm>
              <a:off x="0" y="0"/>
              <a:ext cx="5786324" cy="630936"/>
            </a:xfrm>
            <a:custGeom>
              <a:avLst/>
              <a:gdLst/>
              <a:ahLst/>
              <a:cxnLst/>
              <a:rect l="l" t="t" r="r" b="b"/>
              <a:pathLst>
                <a:path w="5786324" h="630936">
                  <a:moveTo>
                    <a:pt x="0" y="0"/>
                  </a:moveTo>
                  <a:lnTo>
                    <a:pt x="5786324" y="0"/>
                  </a:lnTo>
                  <a:lnTo>
                    <a:pt x="5786324" y="630936"/>
                  </a:lnTo>
                  <a:lnTo>
                    <a:pt x="0" y="63093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28697" b="-128697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66" name="TextBox 166"/>
            <p:cNvSpPr txBox="1"/>
            <p:nvPr/>
          </p:nvSpPr>
          <p:spPr>
            <a:xfrm>
              <a:off x="0" y="-28575"/>
              <a:ext cx="5786323" cy="6595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Sinaasappelzeste</a:t>
              </a:r>
            </a:p>
          </p:txBody>
        </p:sp>
      </p:grpSp>
      <p:grpSp>
        <p:nvGrpSpPr>
          <p:cNvPr id="167" name="Group 167"/>
          <p:cNvGrpSpPr/>
          <p:nvPr/>
        </p:nvGrpSpPr>
        <p:grpSpPr>
          <a:xfrm>
            <a:off x="14596567" y="5368704"/>
            <a:ext cx="1239926" cy="473202"/>
            <a:chOff x="0" y="0"/>
            <a:chExt cx="1653235" cy="630936"/>
          </a:xfrm>
        </p:grpSpPr>
        <p:sp>
          <p:nvSpPr>
            <p:cNvPr id="168" name="Freeform 168"/>
            <p:cNvSpPr/>
            <p:nvPr/>
          </p:nvSpPr>
          <p:spPr>
            <a:xfrm>
              <a:off x="0" y="0"/>
              <a:ext cx="1653236" cy="630936"/>
            </a:xfrm>
            <a:custGeom>
              <a:avLst/>
              <a:gdLst/>
              <a:ahLst/>
              <a:cxnLst/>
              <a:rect l="l" t="t" r="r" b="b"/>
              <a:pathLst>
                <a:path w="1653236" h="630936">
                  <a:moveTo>
                    <a:pt x="0" y="0"/>
                  </a:moveTo>
                  <a:lnTo>
                    <a:pt x="1653236" y="0"/>
                  </a:lnTo>
                  <a:lnTo>
                    <a:pt x="1653236" y="630936"/>
                  </a:lnTo>
                  <a:lnTo>
                    <a:pt x="0" y="63093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056" b="-1056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69" name="TextBox 169"/>
            <p:cNvSpPr txBox="1"/>
            <p:nvPr/>
          </p:nvSpPr>
          <p:spPr>
            <a:xfrm>
              <a:off x="0" y="-28575"/>
              <a:ext cx="1653235" cy="6595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235B6C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12</a:t>
              </a:r>
            </a:p>
          </p:txBody>
        </p:sp>
      </p:grpSp>
      <p:grpSp>
        <p:nvGrpSpPr>
          <p:cNvPr id="170" name="Group 170"/>
          <p:cNvGrpSpPr/>
          <p:nvPr/>
        </p:nvGrpSpPr>
        <p:grpSpPr>
          <a:xfrm>
            <a:off x="15913989" y="5368704"/>
            <a:ext cx="1084936" cy="473202"/>
            <a:chOff x="0" y="0"/>
            <a:chExt cx="1446581" cy="630936"/>
          </a:xfrm>
        </p:grpSpPr>
        <p:sp>
          <p:nvSpPr>
            <p:cNvPr id="171" name="Freeform 171"/>
            <p:cNvSpPr/>
            <p:nvPr/>
          </p:nvSpPr>
          <p:spPr>
            <a:xfrm>
              <a:off x="0" y="0"/>
              <a:ext cx="1446580" cy="630936"/>
            </a:xfrm>
            <a:custGeom>
              <a:avLst/>
              <a:gdLst/>
              <a:ahLst/>
              <a:cxnLst/>
              <a:rect l="l" t="t" r="r" b="b"/>
              <a:pathLst>
                <a:path w="1446580" h="630936">
                  <a:moveTo>
                    <a:pt x="0" y="0"/>
                  </a:moveTo>
                  <a:lnTo>
                    <a:pt x="1446580" y="0"/>
                  </a:lnTo>
                  <a:lnTo>
                    <a:pt x="1446580" y="630936"/>
                  </a:lnTo>
                  <a:lnTo>
                    <a:pt x="0" y="63093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5960" r="-5960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72" name="TextBox 172"/>
            <p:cNvSpPr txBox="1"/>
            <p:nvPr/>
          </p:nvSpPr>
          <p:spPr>
            <a:xfrm>
              <a:off x="0" y="-28575"/>
              <a:ext cx="1446581" cy="6595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noProof="0" dirty="0">
                  <a:solidFill>
                    <a:srgbClr val="8A7E6E"/>
                  </a:solidFill>
                  <a:latin typeface="Telegraf"/>
                  <a:ea typeface="Telegraf"/>
                  <a:cs typeface="Telegraf"/>
                  <a:sym typeface="Telegraf"/>
                </a:rPr>
                <a:t>0,8%</a:t>
              </a:r>
            </a:p>
          </p:txBody>
        </p:sp>
      </p:grpSp>
      <p:grpSp>
        <p:nvGrpSpPr>
          <p:cNvPr id="173" name="Group 173"/>
          <p:cNvGrpSpPr/>
          <p:nvPr/>
        </p:nvGrpSpPr>
        <p:grpSpPr>
          <a:xfrm>
            <a:off x="9491472" y="5841906"/>
            <a:ext cx="4339742" cy="473202"/>
            <a:chOff x="0" y="0"/>
            <a:chExt cx="5786323" cy="630936"/>
          </a:xfrm>
        </p:grpSpPr>
        <p:sp>
          <p:nvSpPr>
            <p:cNvPr id="174" name="Freeform 174"/>
            <p:cNvSpPr/>
            <p:nvPr/>
          </p:nvSpPr>
          <p:spPr>
            <a:xfrm>
              <a:off x="0" y="0"/>
              <a:ext cx="5786324" cy="630936"/>
            </a:xfrm>
            <a:custGeom>
              <a:avLst/>
              <a:gdLst/>
              <a:ahLst/>
              <a:cxnLst/>
              <a:rect l="l" t="t" r="r" b="b"/>
              <a:pathLst>
                <a:path w="5786324" h="630936">
                  <a:moveTo>
                    <a:pt x="0" y="0"/>
                  </a:moveTo>
                  <a:lnTo>
                    <a:pt x="5786324" y="0"/>
                  </a:lnTo>
                  <a:lnTo>
                    <a:pt x="5786324" y="630936"/>
                  </a:lnTo>
                  <a:lnTo>
                    <a:pt x="0" y="63093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28697" b="-128697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75" name="TextBox 175"/>
            <p:cNvSpPr txBox="1"/>
            <p:nvPr/>
          </p:nvSpPr>
          <p:spPr>
            <a:xfrm>
              <a:off x="0" y="-28575"/>
              <a:ext cx="5786323" cy="6595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Sorbitol</a:t>
              </a:r>
            </a:p>
          </p:txBody>
        </p:sp>
      </p:grpSp>
      <p:grpSp>
        <p:nvGrpSpPr>
          <p:cNvPr id="176" name="Group 176"/>
          <p:cNvGrpSpPr/>
          <p:nvPr/>
        </p:nvGrpSpPr>
        <p:grpSpPr>
          <a:xfrm>
            <a:off x="14596567" y="5841906"/>
            <a:ext cx="1239926" cy="473202"/>
            <a:chOff x="0" y="0"/>
            <a:chExt cx="1653235" cy="630936"/>
          </a:xfrm>
        </p:grpSpPr>
        <p:sp>
          <p:nvSpPr>
            <p:cNvPr id="177" name="Freeform 177"/>
            <p:cNvSpPr/>
            <p:nvPr/>
          </p:nvSpPr>
          <p:spPr>
            <a:xfrm>
              <a:off x="0" y="0"/>
              <a:ext cx="1653236" cy="630936"/>
            </a:xfrm>
            <a:custGeom>
              <a:avLst/>
              <a:gdLst/>
              <a:ahLst/>
              <a:cxnLst/>
              <a:rect l="l" t="t" r="r" b="b"/>
              <a:pathLst>
                <a:path w="1653236" h="630936">
                  <a:moveTo>
                    <a:pt x="0" y="0"/>
                  </a:moveTo>
                  <a:lnTo>
                    <a:pt x="1653236" y="0"/>
                  </a:lnTo>
                  <a:lnTo>
                    <a:pt x="1653236" y="630936"/>
                  </a:lnTo>
                  <a:lnTo>
                    <a:pt x="0" y="63093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056" b="-1056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78" name="TextBox 178"/>
            <p:cNvSpPr txBox="1"/>
            <p:nvPr/>
          </p:nvSpPr>
          <p:spPr>
            <a:xfrm>
              <a:off x="0" y="-28575"/>
              <a:ext cx="1653235" cy="6595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235B6C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95</a:t>
              </a:r>
            </a:p>
          </p:txBody>
        </p:sp>
      </p:grpSp>
      <p:grpSp>
        <p:nvGrpSpPr>
          <p:cNvPr id="179" name="Group 179"/>
          <p:cNvGrpSpPr/>
          <p:nvPr/>
        </p:nvGrpSpPr>
        <p:grpSpPr>
          <a:xfrm>
            <a:off x="15913989" y="5841906"/>
            <a:ext cx="1084936" cy="473202"/>
            <a:chOff x="0" y="0"/>
            <a:chExt cx="1446581" cy="630936"/>
          </a:xfrm>
        </p:grpSpPr>
        <p:sp>
          <p:nvSpPr>
            <p:cNvPr id="180" name="Freeform 180"/>
            <p:cNvSpPr/>
            <p:nvPr/>
          </p:nvSpPr>
          <p:spPr>
            <a:xfrm>
              <a:off x="0" y="0"/>
              <a:ext cx="1446580" cy="630936"/>
            </a:xfrm>
            <a:custGeom>
              <a:avLst/>
              <a:gdLst/>
              <a:ahLst/>
              <a:cxnLst/>
              <a:rect l="l" t="t" r="r" b="b"/>
              <a:pathLst>
                <a:path w="1446580" h="630936">
                  <a:moveTo>
                    <a:pt x="0" y="0"/>
                  </a:moveTo>
                  <a:lnTo>
                    <a:pt x="1446580" y="0"/>
                  </a:lnTo>
                  <a:lnTo>
                    <a:pt x="1446580" y="630936"/>
                  </a:lnTo>
                  <a:lnTo>
                    <a:pt x="0" y="63093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5960" r="-5960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81" name="TextBox 181"/>
            <p:cNvSpPr txBox="1"/>
            <p:nvPr/>
          </p:nvSpPr>
          <p:spPr>
            <a:xfrm>
              <a:off x="0" y="-28575"/>
              <a:ext cx="1446581" cy="6595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noProof="0" dirty="0">
                  <a:solidFill>
                    <a:srgbClr val="8A7E6E"/>
                  </a:solidFill>
                  <a:latin typeface="Telegraf"/>
                  <a:ea typeface="Telegraf"/>
                  <a:cs typeface="Telegraf"/>
                  <a:sym typeface="Telegraf"/>
                </a:rPr>
                <a:t>6,5%</a:t>
              </a:r>
            </a:p>
          </p:txBody>
        </p:sp>
      </p:grpSp>
      <p:grpSp>
        <p:nvGrpSpPr>
          <p:cNvPr id="182" name="Group 182"/>
          <p:cNvGrpSpPr/>
          <p:nvPr/>
        </p:nvGrpSpPr>
        <p:grpSpPr>
          <a:xfrm>
            <a:off x="9326880" y="6315108"/>
            <a:ext cx="7749540" cy="473202"/>
            <a:chOff x="0" y="0"/>
            <a:chExt cx="10332720" cy="630936"/>
          </a:xfrm>
        </p:grpSpPr>
        <p:sp>
          <p:nvSpPr>
            <p:cNvPr id="183" name="Freeform 183"/>
            <p:cNvSpPr/>
            <p:nvPr/>
          </p:nvSpPr>
          <p:spPr>
            <a:xfrm>
              <a:off x="0" y="0"/>
              <a:ext cx="10332720" cy="630936"/>
            </a:xfrm>
            <a:custGeom>
              <a:avLst/>
              <a:gdLst/>
              <a:ahLst/>
              <a:cxnLst/>
              <a:rect l="l" t="t" r="r" b="b"/>
              <a:pathLst>
                <a:path w="10332720" h="630936">
                  <a:moveTo>
                    <a:pt x="0" y="0"/>
                  </a:moveTo>
                  <a:lnTo>
                    <a:pt x="10332720" y="0"/>
                  </a:lnTo>
                  <a:lnTo>
                    <a:pt x="10332720" y="630936"/>
                  </a:lnTo>
                  <a:lnTo>
                    <a:pt x="0" y="630936"/>
                  </a:lnTo>
                  <a:close/>
                </a:path>
              </a:pathLst>
            </a:custGeom>
            <a:solidFill>
              <a:srgbClr val="EFEAE1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184" name="Group 184"/>
          <p:cNvGrpSpPr/>
          <p:nvPr/>
        </p:nvGrpSpPr>
        <p:grpSpPr>
          <a:xfrm>
            <a:off x="9491472" y="6315108"/>
            <a:ext cx="4339742" cy="473202"/>
            <a:chOff x="0" y="0"/>
            <a:chExt cx="5786323" cy="630936"/>
          </a:xfrm>
        </p:grpSpPr>
        <p:sp>
          <p:nvSpPr>
            <p:cNvPr id="185" name="Freeform 185"/>
            <p:cNvSpPr/>
            <p:nvPr/>
          </p:nvSpPr>
          <p:spPr>
            <a:xfrm>
              <a:off x="0" y="0"/>
              <a:ext cx="5786324" cy="630936"/>
            </a:xfrm>
            <a:custGeom>
              <a:avLst/>
              <a:gdLst/>
              <a:ahLst/>
              <a:cxnLst/>
              <a:rect l="l" t="t" r="r" b="b"/>
              <a:pathLst>
                <a:path w="5786324" h="630936">
                  <a:moveTo>
                    <a:pt x="0" y="0"/>
                  </a:moveTo>
                  <a:lnTo>
                    <a:pt x="5786324" y="0"/>
                  </a:lnTo>
                  <a:lnTo>
                    <a:pt x="5786324" y="630936"/>
                  </a:lnTo>
                  <a:lnTo>
                    <a:pt x="0" y="63093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28697" b="-128697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86" name="TextBox 186"/>
            <p:cNvSpPr txBox="1"/>
            <p:nvPr/>
          </p:nvSpPr>
          <p:spPr>
            <a:xfrm>
              <a:off x="0" y="-28575"/>
              <a:ext cx="5786323" cy="6595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Melkchocolade 35%</a:t>
              </a:r>
            </a:p>
          </p:txBody>
        </p:sp>
      </p:grpSp>
      <p:grpSp>
        <p:nvGrpSpPr>
          <p:cNvPr id="187" name="Group 187"/>
          <p:cNvGrpSpPr/>
          <p:nvPr/>
        </p:nvGrpSpPr>
        <p:grpSpPr>
          <a:xfrm>
            <a:off x="14596567" y="6315108"/>
            <a:ext cx="1239926" cy="473202"/>
            <a:chOff x="0" y="0"/>
            <a:chExt cx="1653235" cy="630936"/>
          </a:xfrm>
        </p:grpSpPr>
        <p:sp>
          <p:nvSpPr>
            <p:cNvPr id="188" name="Freeform 188"/>
            <p:cNvSpPr/>
            <p:nvPr/>
          </p:nvSpPr>
          <p:spPr>
            <a:xfrm>
              <a:off x="0" y="0"/>
              <a:ext cx="1653236" cy="630936"/>
            </a:xfrm>
            <a:custGeom>
              <a:avLst/>
              <a:gdLst/>
              <a:ahLst/>
              <a:cxnLst/>
              <a:rect l="l" t="t" r="r" b="b"/>
              <a:pathLst>
                <a:path w="1653236" h="630936">
                  <a:moveTo>
                    <a:pt x="0" y="0"/>
                  </a:moveTo>
                  <a:lnTo>
                    <a:pt x="1653236" y="0"/>
                  </a:lnTo>
                  <a:lnTo>
                    <a:pt x="1653236" y="630936"/>
                  </a:lnTo>
                  <a:lnTo>
                    <a:pt x="0" y="63093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056" b="-1056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89" name="TextBox 189"/>
            <p:cNvSpPr txBox="1"/>
            <p:nvPr/>
          </p:nvSpPr>
          <p:spPr>
            <a:xfrm>
              <a:off x="0" y="-28575"/>
              <a:ext cx="1653235" cy="6595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235B6C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650</a:t>
              </a:r>
            </a:p>
          </p:txBody>
        </p:sp>
      </p:grpSp>
      <p:grpSp>
        <p:nvGrpSpPr>
          <p:cNvPr id="190" name="Group 190"/>
          <p:cNvGrpSpPr/>
          <p:nvPr/>
        </p:nvGrpSpPr>
        <p:grpSpPr>
          <a:xfrm>
            <a:off x="15913989" y="6315108"/>
            <a:ext cx="1084936" cy="473202"/>
            <a:chOff x="0" y="0"/>
            <a:chExt cx="1446581" cy="630936"/>
          </a:xfrm>
        </p:grpSpPr>
        <p:sp>
          <p:nvSpPr>
            <p:cNvPr id="191" name="Freeform 191"/>
            <p:cNvSpPr/>
            <p:nvPr/>
          </p:nvSpPr>
          <p:spPr>
            <a:xfrm>
              <a:off x="0" y="0"/>
              <a:ext cx="1446580" cy="630936"/>
            </a:xfrm>
            <a:custGeom>
              <a:avLst/>
              <a:gdLst/>
              <a:ahLst/>
              <a:cxnLst/>
              <a:rect l="l" t="t" r="r" b="b"/>
              <a:pathLst>
                <a:path w="1446580" h="630936">
                  <a:moveTo>
                    <a:pt x="0" y="0"/>
                  </a:moveTo>
                  <a:lnTo>
                    <a:pt x="1446580" y="0"/>
                  </a:lnTo>
                  <a:lnTo>
                    <a:pt x="1446580" y="630936"/>
                  </a:lnTo>
                  <a:lnTo>
                    <a:pt x="0" y="63093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5960" r="-5960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92" name="TextBox 192"/>
            <p:cNvSpPr txBox="1"/>
            <p:nvPr/>
          </p:nvSpPr>
          <p:spPr>
            <a:xfrm>
              <a:off x="0" y="-28575"/>
              <a:ext cx="1446581" cy="6595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noProof="0" dirty="0">
                  <a:solidFill>
                    <a:srgbClr val="8A7E6E"/>
                  </a:solidFill>
                  <a:latin typeface="Telegraf"/>
                  <a:ea typeface="Telegraf"/>
                  <a:cs typeface="Telegraf"/>
                  <a:sym typeface="Telegraf"/>
                </a:rPr>
                <a:t>44,8%</a:t>
              </a:r>
            </a:p>
          </p:txBody>
        </p:sp>
      </p:grpSp>
      <p:grpSp>
        <p:nvGrpSpPr>
          <p:cNvPr id="193" name="Group 193"/>
          <p:cNvGrpSpPr/>
          <p:nvPr/>
        </p:nvGrpSpPr>
        <p:grpSpPr>
          <a:xfrm>
            <a:off x="9344025" y="6793230"/>
            <a:ext cx="3198495" cy="430530"/>
            <a:chOff x="0" y="0"/>
            <a:chExt cx="4264660" cy="574040"/>
          </a:xfrm>
        </p:grpSpPr>
        <p:sp>
          <p:nvSpPr>
            <p:cNvPr id="194" name="Freeform 194"/>
            <p:cNvSpPr/>
            <p:nvPr/>
          </p:nvSpPr>
          <p:spPr>
            <a:xfrm>
              <a:off x="50800" y="-62799"/>
              <a:ext cx="4217353" cy="590077"/>
            </a:xfrm>
            <a:custGeom>
              <a:avLst/>
              <a:gdLst/>
              <a:ahLst/>
              <a:cxnLst/>
              <a:rect l="l" t="t" r="r" b="b"/>
              <a:pathLst>
                <a:path w="4217353" h="590077">
                  <a:moveTo>
                    <a:pt x="0" y="320609"/>
                  </a:moveTo>
                  <a:cubicBezTo>
                    <a:pt x="445770" y="156779"/>
                    <a:pt x="494030" y="149159"/>
                    <a:pt x="553720" y="140269"/>
                  </a:cubicBezTo>
                  <a:cubicBezTo>
                    <a:pt x="614680" y="131379"/>
                    <a:pt x="637540" y="128839"/>
                    <a:pt x="737870" y="125029"/>
                  </a:cubicBezTo>
                  <a:cubicBezTo>
                    <a:pt x="1168400" y="105979"/>
                    <a:pt x="3909060" y="-139131"/>
                    <a:pt x="4163060" y="113599"/>
                  </a:cubicBezTo>
                  <a:cubicBezTo>
                    <a:pt x="4235450" y="185989"/>
                    <a:pt x="4235450" y="320609"/>
                    <a:pt x="4163060" y="392999"/>
                  </a:cubicBezTo>
                  <a:cubicBezTo>
                    <a:pt x="3910330" y="646999"/>
                    <a:pt x="1155700" y="387919"/>
                    <a:pt x="760730" y="403159"/>
                  </a:cubicBezTo>
                  <a:cubicBezTo>
                    <a:pt x="675640" y="405699"/>
                    <a:pt x="664210" y="404429"/>
                    <a:pt x="608330" y="414589"/>
                  </a:cubicBezTo>
                  <a:cubicBezTo>
                    <a:pt x="532130" y="426019"/>
                    <a:pt x="434340" y="452689"/>
                    <a:pt x="349250" y="480629"/>
                  </a:cubicBezTo>
                  <a:cubicBezTo>
                    <a:pt x="262890" y="509839"/>
                    <a:pt x="154940" y="611439"/>
                    <a:pt x="96520" y="586039"/>
                  </a:cubicBezTo>
                  <a:cubicBezTo>
                    <a:pt x="36830" y="559369"/>
                    <a:pt x="0" y="320609"/>
                    <a:pt x="0" y="320609"/>
                  </a:cubicBezTo>
                </a:path>
              </a:pathLst>
            </a:custGeom>
            <a:solidFill>
              <a:srgbClr val="0097B2">
                <a:alpha val="18431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195" name="Group 195"/>
          <p:cNvGrpSpPr/>
          <p:nvPr/>
        </p:nvGrpSpPr>
        <p:grpSpPr>
          <a:xfrm>
            <a:off x="9491472" y="6788310"/>
            <a:ext cx="4339742" cy="473202"/>
            <a:chOff x="0" y="0"/>
            <a:chExt cx="5786323" cy="630936"/>
          </a:xfrm>
        </p:grpSpPr>
        <p:sp>
          <p:nvSpPr>
            <p:cNvPr id="196" name="Freeform 196"/>
            <p:cNvSpPr/>
            <p:nvPr/>
          </p:nvSpPr>
          <p:spPr>
            <a:xfrm>
              <a:off x="0" y="0"/>
              <a:ext cx="5786324" cy="630936"/>
            </a:xfrm>
            <a:custGeom>
              <a:avLst/>
              <a:gdLst/>
              <a:ahLst/>
              <a:cxnLst/>
              <a:rect l="l" t="t" r="r" b="b"/>
              <a:pathLst>
                <a:path w="5786324" h="630936">
                  <a:moveTo>
                    <a:pt x="0" y="0"/>
                  </a:moveTo>
                  <a:lnTo>
                    <a:pt x="5786324" y="0"/>
                  </a:lnTo>
                  <a:lnTo>
                    <a:pt x="5786324" y="630936"/>
                  </a:lnTo>
                  <a:lnTo>
                    <a:pt x="0" y="63093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28697" b="-128697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97" name="TextBox 197"/>
            <p:cNvSpPr txBox="1"/>
            <p:nvPr/>
          </p:nvSpPr>
          <p:spPr>
            <a:xfrm>
              <a:off x="0" y="-28575"/>
              <a:ext cx="5786323" cy="6595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Cacaoboter in druppels</a:t>
              </a:r>
            </a:p>
          </p:txBody>
        </p:sp>
      </p:grpSp>
      <p:grpSp>
        <p:nvGrpSpPr>
          <p:cNvPr id="198" name="Group 198"/>
          <p:cNvGrpSpPr/>
          <p:nvPr/>
        </p:nvGrpSpPr>
        <p:grpSpPr>
          <a:xfrm>
            <a:off x="14596567" y="6788310"/>
            <a:ext cx="1239926" cy="473202"/>
            <a:chOff x="0" y="0"/>
            <a:chExt cx="1653235" cy="630936"/>
          </a:xfrm>
        </p:grpSpPr>
        <p:sp>
          <p:nvSpPr>
            <p:cNvPr id="199" name="Freeform 199"/>
            <p:cNvSpPr/>
            <p:nvPr/>
          </p:nvSpPr>
          <p:spPr>
            <a:xfrm>
              <a:off x="0" y="0"/>
              <a:ext cx="1653236" cy="630936"/>
            </a:xfrm>
            <a:custGeom>
              <a:avLst/>
              <a:gdLst/>
              <a:ahLst/>
              <a:cxnLst/>
              <a:rect l="l" t="t" r="r" b="b"/>
              <a:pathLst>
                <a:path w="1653236" h="630936">
                  <a:moveTo>
                    <a:pt x="0" y="0"/>
                  </a:moveTo>
                  <a:lnTo>
                    <a:pt x="1653236" y="0"/>
                  </a:lnTo>
                  <a:lnTo>
                    <a:pt x="1653236" y="630936"/>
                  </a:lnTo>
                  <a:lnTo>
                    <a:pt x="0" y="63093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056" b="-1056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200" name="TextBox 200"/>
            <p:cNvSpPr txBox="1"/>
            <p:nvPr/>
          </p:nvSpPr>
          <p:spPr>
            <a:xfrm>
              <a:off x="0" y="-28575"/>
              <a:ext cx="1653235" cy="6595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235B6C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80</a:t>
              </a:r>
            </a:p>
          </p:txBody>
        </p:sp>
      </p:grpSp>
      <p:grpSp>
        <p:nvGrpSpPr>
          <p:cNvPr id="201" name="Group 201"/>
          <p:cNvGrpSpPr/>
          <p:nvPr/>
        </p:nvGrpSpPr>
        <p:grpSpPr>
          <a:xfrm>
            <a:off x="15913989" y="6788310"/>
            <a:ext cx="1084936" cy="473202"/>
            <a:chOff x="0" y="0"/>
            <a:chExt cx="1446581" cy="630936"/>
          </a:xfrm>
        </p:grpSpPr>
        <p:sp>
          <p:nvSpPr>
            <p:cNvPr id="202" name="Freeform 202"/>
            <p:cNvSpPr/>
            <p:nvPr/>
          </p:nvSpPr>
          <p:spPr>
            <a:xfrm>
              <a:off x="0" y="0"/>
              <a:ext cx="1446580" cy="630936"/>
            </a:xfrm>
            <a:custGeom>
              <a:avLst/>
              <a:gdLst/>
              <a:ahLst/>
              <a:cxnLst/>
              <a:rect l="l" t="t" r="r" b="b"/>
              <a:pathLst>
                <a:path w="1446580" h="630936">
                  <a:moveTo>
                    <a:pt x="0" y="0"/>
                  </a:moveTo>
                  <a:lnTo>
                    <a:pt x="1446580" y="0"/>
                  </a:lnTo>
                  <a:lnTo>
                    <a:pt x="1446580" y="630936"/>
                  </a:lnTo>
                  <a:lnTo>
                    <a:pt x="0" y="63093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5960" r="-5960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203" name="TextBox 203"/>
            <p:cNvSpPr txBox="1"/>
            <p:nvPr/>
          </p:nvSpPr>
          <p:spPr>
            <a:xfrm>
              <a:off x="0" y="-28575"/>
              <a:ext cx="1446581" cy="6595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noProof="0" dirty="0">
                  <a:solidFill>
                    <a:srgbClr val="8A7E6E"/>
                  </a:solidFill>
                  <a:latin typeface="Telegraf"/>
                  <a:ea typeface="Telegraf"/>
                  <a:cs typeface="Telegraf"/>
                  <a:sym typeface="Telegraf"/>
                </a:rPr>
                <a:t>5,5%</a:t>
              </a:r>
            </a:p>
          </p:txBody>
        </p:sp>
      </p:grpSp>
      <p:grpSp>
        <p:nvGrpSpPr>
          <p:cNvPr id="204" name="Group 204"/>
          <p:cNvGrpSpPr/>
          <p:nvPr/>
        </p:nvGrpSpPr>
        <p:grpSpPr>
          <a:xfrm>
            <a:off x="9326880" y="7261512"/>
            <a:ext cx="7749540" cy="473202"/>
            <a:chOff x="0" y="0"/>
            <a:chExt cx="10332720" cy="630936"/>
          </a:xfrm>
        </p:grpSpPr>
        <p:sp>
          <p:nvSpPr>
            <p:cNvPr id="205" name="Freeform 205"/>
            <p:cNvSpPr/>
            <p:nvPr/>
          </p:nvSpPr>
          <p:spPr>
            <a:xfrm>
              <a:off x="0" y="0"/>
              <a:ext cx="10332720" cy="630936"/>
            </a:xfrm>
            <a:custGeom>
              <a:avLst/>
              <a:gdLst/>
              <a:ahLst/>
              <a:cxnLst/>
              <a:rect l="l" t="t" r="r" b="b"/>
              <a:pathLst>
                <a:path w="10332720" h="630936">
                  <a:moveTo>
                    <a:pt x="0" y="0"/>
                  </a:moveTo>
                  <a:lnTo>
                    <a:pt x="10332720" y="0"/>
                  </a:lnTo>
                  <a:lnTo>
                    <a:pt x="10332720" y="630936"/>
                  </a:lnTo>
                  <a:lnTo>
                    <a:pt x="0" y="630936"/>
                  </a:lnTo>
                  <a:close/>
                </a:path>
              </a:pathLst>
            </a:custGeom>
            <a:solidFill>
              <a:srgbClr val="EFEAE1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206" name="Group 206"/>
          <p:cNvGrpSpPr/>
          <p:nvPr/>
        </p:nvGrpSpPr>
        <p:grpSpPr>
          <a:xfrm>
            <a:off x="9384982" y="7316153"/>
            <a:ext cx="2034540" cy="401003"/>
            <a:chOff x="0" y="0"/>
            <a:chExt cx="2712720" cy="534670"/>
          </a:xfrm>
        </p:grpSpPr>
        <p:sp>
          <p:nvSpPr>
            <p:cNvPr id="207" name="Freeform 207"/>
            <p:cNvSpPr/>
            <p:nvPr/>
          </p:nvSpPr>
          <p:spPr>
            <a:xfrm>
              <a:off x="41311" y="44584"/>
              <a:ext cx="2626698" cy="459847"/>
            </a:xfrm>
            <a:custGeom>
              <a:avLst/>
              <a:gdLst/>
              <a:ahLst/>
              <a:cxnLst/>
              <a:rect l="l" t="t" r="r" b="b"/>
              <a:pathLst>
                <a:path w="2626698" h="459847">
                  <a:moveTo>
                    <a:pt x="9489" y="157346"/>
                  </a:moveTo>
                  <a:cubicBezTo>
                    <a:pt x="1111849" y="72256"/>
                    <a:pt x="1200749" y="50666"/>
                    <a:pt x="1377279" y="40506"/>
                  </a:cubicBezTo>
                  <a:cubicBezTo>
                    <a:pt x="1645249" y="25266"/>
                    <a:pt x="2202779" y="58286"/>
                    <a:pt x="2389469" y="37966"/>
                  </a:cubicBezTo>
                  <a:cubicBezTo>
                    <a:pt x="2463129" y="30346"/>
                    <a:pt x="2503769" y="-16644"/>
                    <a:pt x="2540599" y="6216"/>
                  </a:cubicBezTo>
                  <a:cubicBezTo>
                    <a:pt x="2590129" y="35426"/>
                    <a:pt x="2647279" y="228466"/>
                    <a:pt x="2619339" y="274186"/>
                  </a:cubicBezTo>
                  <a:cubicBezTo>
                    <a:pt x="2600289" y="307206"/>
                    <a:pt x="2526629" y="297046"/>
                    <a:pt x="2477099" y="304666"/>
                  </a:cubicBezTo>
                  <a:cubicBezTo>
                    <a:pt x="2426299" y="312286"/>
                    <a:pt x="2395819" y="313556"/>
                    <a:pt x="2319619" y="317366"/>
                  </a:cubicBezTo>
                  <a:cubicBezTo>
                    <a:pt x="2130389" y="324986"/>
                    <a:pt x="1569049" y="307206"/>
                    <a:pt x="1320129" y="322446"/>
                  </a:cubicBezTo>
                  <a:cubicBezTo>
                    <a:pt x="1168999" y="332606"/>
                    <a:pt x="1087719" y="355466"/>
                    <a:pt x="960719" y="366896"/>
                  </a:cubicBezTo>
                  <a:cubicBezTo>
                    <a:pt x="818479" y="379596"/>
                    <a:pt x="660999" y="380866"/>
                    <a:pt x="508599" y="392296"/>
                  </a:cubicBezTo>
                  <a:cubicBezTo>
                    <a:pt x="352389" y="403726"/>
                    <a:pt x="108549" y="501516"/>
                    <a:pt x="33619" y="439286"/>
                  </a:cubicBezTo>
                  <a:cubicBezTo>
                    <a:pt x="-23531" y="391026"/>
                    <a:pt x="9489" y="157346"/>
                    <a:pt x="9489" y="157346"/>
                  </a:cubicBezTo>
                </a:path>
              </a:pathLst>
            </a:custGeom>
            <a:solidFill>
              <a:srgbClr val="0097B2">
                <a:alpha val="18431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208" name="Group 208"/>
          <p:cNvGrpSpPr/>
          <p:nvPr/>
        </p:nvGrpSpPr>
        <p:grpSpPr>
          <a:xfrm>
            <a:off x="9491472" y="7261512"/>
            <a:ext cx="4339742" cy="473202"/>
            <a:chOff x="0" y="0"/>
            <a:chExt cx="5786323" cy="630936"/>
          </a:xfrm>
        </p:grpSpPr>
        <p:sp>
          <p:nvSpPr>
            <p:cNvPr id="209" name="Freeform 209"/>
            <p:cNvSpPr/>
            <p:nvPr/>
          </p:nvSpPr>
          <p:spPr>
            <a:xfrm>
              <a:off x="0" y="0"/>
              <a:ext cx="5786324" cy="630936"/>
            </a:xfrm>
            <a:custGeom>
              <a:avLst/>
              <a:gdLst/>
              <a:ahLst/>
              <a:cxnLst/>
              <a:rect l="l" t="t" r="r" b="b"/>
              <a:pathLst>
                <a:path w="5786324" h="630936">
                  <a:moveTo>
                    <a:pt x="0" y="0"/>
                  </a:moveTo>
                  <a:lnTo>
                    <a:pt x="5786324" y="0"/>
                  </a:lnTo>
                  <a:lnTo>
                    <a:pt x="5786324" y="630936"/>
                  </a:lnTo>
                  <a:lnTo>
                    <a:pt x="0" y="63093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28697" b="-128697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210" name="TextBox 210"/>
            <p:cNvSpPr txBox="1"/>
            <p:nvPr/>
          </p:nvSpPr>
          <p:spPr>
            <a:xfrm>
              <a:off x="0" y="-28575"/>
              <a:ext cx="5786323" cy="6595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Boter 82% vet</a:t>
              </a:r>
            </a:p>
          </p:txBody>
        </p:sp>
      </p:grpSp>
      <p:grpSp>
        <p:nvGrpSpPr>
          <p:cNvPr id="211" name="Group 211"/>
          <p:cNvGrpSpPr/>
          <p:nvPr/>
        </p:nvGrpSpPr>
        <p:grpSpPr>
          <a:xfrm>
            <a:off x="14596567" y="7261512"/>
            <a:ext cx="1239926" cy="473202"/>
            <a:chOff x="0" y="0"/>
            <a:chExt cx="1653235" cy="630936"/>
          </a:xfrm>
        </p:grpSpPr>
        <p:sp>
          <p:nvSpPr>
            <p:cNvPr id="212" name="Freeform 212"/>
            <p:cNvSpPr/>
            <p:nvPr/>
          </p:nvSpPr>
          <p:spPr>
            <a:xfrm>
              <a:off x="0" y="0"/>
              <a:ext cx="1653236" cy="630936"/>
            </a:xfrm>
            <a:custGeom>
              <a:avLst/>
              <a:gdLst/>
              <a:ahLst/>
              <a:cxnLst/>
              <a:rect l="l" t="t" r="r" b="b"/>
              <a:pathLst>
                <a:path w="1653236" h="630936">
                  <a:moveTo>
                    <a:pt x="0" y="0"/>
                  </a:moveTo>
                  <a:lnTo>
                    <a:pt x="1653236" y="0"/>
                  </a:lnTo>
                  <a:lnTo>
                    <a:pt x="1653236" y="630936"/>
                  </a:lnTo>
                  <a:lnTo>
                    <a:pt x="0" y="63093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056" b="-1056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213" name="TextBox 213"/>
            <p:cNvSpPr txBox="1"/>
            <p:nvPr/>
          </p:nvSpPr>
          <p:spPr>
            <a:xfrm>
              <a:off x="0" y="-28575"/>
              <a:ext cx="1653235" cy="6595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235B6C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55</a:t>
              </a:r>
            </a:p>
          </p:txBody>
        </p:sp>
      </p:grpSp>
      <p:grpSp>
        <p:nvGrpSpPr>
          <p:cNvPr id="214" name="Group 214"/>
          <p:cNvGrpSpPr/>
          <p:nvPr/>
        </p:nvGrpSpPr>
        <p:grpSpPr>
          <a:xfrm>
            <a:off x="15913989" y="7261512"/>
            <a:ext cx="1084936" cy="473202"/>
            <a:chOff x="0" y="0"/>
            <a:chExt cx="1446581" cy="630936"/>
          </a:xfrm>
        </p:grpSpPr>
        <p:sp>
          <p:nvSpPr>
            <p:cNvPr id="215" name="Freeform 215"/>
            <p:cNvSpPr/>
            <p:nvPr/>
          </p:nvSpPr>
          <p:spPr>
            <a:xfrm>
              <a:off x="0" y="0"/>
              <a:ext cx="1446580" cy="630936"/>
            </a:xfrm>
            <a:custGeom>
              <a:avLst/>
              <a:gdLst/>
              <a:ahLst/>
              <a:cxnLst/>
              <a:rect l="l" t="t" r="r" b="b"/>
              <a:pathLst>
                <a:path w="1446580" h="630936">
                  <a:moveTo>
                    <a:pt x="0" y="0"/>
                  </a:moveTo>
                  <a:lnTo>
                    <a:pt x="1446580" y="0"/>
                  </a:lnTo>
                  <a:lnTo>
                    <a:pt x="1446580" y="630936"/>
                  </a:lnTo>
                  <a:lnTo>
                    <a:pt x="0" y="63093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5960" r="-5960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216" name="TextBox 216"/>
            <p:cNvSpPr txBox="1"/>
            <p:nvPr/>
          </p:nvSpPr>
          <p:spPr>
            <a:xfrm>
              <a:off x="0" y="-28575"/>
              <a:ext cx="1446581" cy="6595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noProof="0" dirty="0">
                  <a:solidFill>
                    <a:srgbClr val="8A7E6E"/>
                  </a:solidFill>
                  <a:latin typeface="Telegraf"/>
                  <a:ea typeface="Telegraf"/>
                  <a:cs typeface="Telegraf"/>
                  <a:sym typeface="Telegraf"/>
                </a:rPr>
                <a:t>3,8%</a:t>
              </a:r>
            </a:p>
          </p:txBody>
        </p:sp>
      </p:grpSp>
      <p:grpSp>
        <p:nvGrpSpPr>
          <p:cNvPr id="217" name="Group 217"/>
          <p:cNvGrpSpPr/>
          <p:nvPr/>
        </p:nvGrpSpPr>
        <p:grpSpPr>
          <a:xfrm>
            <a:off x="9491472" y="7734714"/>
            <a:ext cx="4339742" cy="473202"/>
            <a:chOff x="0" y="0"/>
            <a:chExt cx="5786323" cy="630936"/>
          </a:xfrm>
        </p:grpSpPr>
        <p:sp>
          <p:nvSpPr>
            <p:cNvPr id="218" name="Freeform 218"/>
            <p:cNvSpPr/>
            <p:nvPr/>
          </p:nvSpPr>
          <p:spPr>
            <a:xfrm>
              <a:off x="0" y="0"/>
              <a:ext cx="5786324" cy="630936"/>
            </a:xfrm>
            <a:custGeom>
              <a:avLst/>
              <a:gdLst/>
              <a:ahLst/>
              <a:cxnLst/>
              <a:rect l="l" t="t" r="r" b="b"/>
              <a:pathLst>
                <a:path w="5786324" h="630936">
                  <a:moveTo>
                    <a:pt x="0" y="0"/>
                  </a:moveTo>
                  <a:lnTo>
                    <a:pt x="5786324" y="0"/>
                  </a:lnTo>
                  <a:lnTo>
                    <a:pt x="5786324" y="630936"/>
                  </a:lnTo>
                  <a:lnTo>
                    <a:pt x="0" y="63093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28697" b="-128697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219" name="TextBox 219"/>
            <p:cNvSpPr txBox="1"/>
            <p:nvPr/>
          </p:nvSpPr>
          <p:spPr>
            <a:xfrm>
              <a:off x="0" y="-28575"/>
              <a:ext cx="5786323" cy="6595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Sinaasappelmarmelade</a:t>
              </a:r>
            </a:p>
          </p:txBody>
        </p:sp>
      </p:grpSp>
      <p:grpSp>
        <p:nvGrpSpPr>
          <p:cNvPr id="220" name="Group 220"/>
          <p:cNvGrpSpPr/>
          <p:nvPr/>
        </p:nvGrpSpPr>
        <p:grpSpPr>
          <a:xfrm>
            <a:off x="14596567" y="7734714"/>
            <a:ext cx="1239926" cy="473202"/>
            <a:chOff x="0" y="0"/>
            <a:chExt cx="1653235" cy="630936"/>
          </a:xfrm>
        </p:grpSpPr>
        <p:sp>
          <p:nvSpPr>
            <p:cNvPr id="221" name="Freeform 221"/>
            <p:cNvSpPr/>
            <p:nvPr/>
          </p:nvSpPr>
          <p:spPr>
            <a:xfrm>
              <a:off x="0" y="0"/>
              <a:ext cx="1653236" cy="630936"/>
            </a:xfrm>
            <a:custGeom>
              <a:avLst/>
              <a:gdLst/>
              <a:ahLst/>
              <a:cxnLst/>
              <a:rect l="l" t="t" r="r" b="b"/>
              <a:pathLst>
                <a:path w="1653236" h="630936">
                  <a:moveTo>
                    <a:pt x="0" y="0"/>
                  </a:moveTo>
                  <a:lnTo>
                    <a:pt x="1653236" y="0"/>
                  </a:lnTo>
                  <a:lnTo>
                    <a:pt x="1653236" y="630936"/>
                  </a:lnTo>
                  <a:lnTo>
                    <a:pt x="0" y="63093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056" b="-1056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222" name="TextBox 222"/>
            <p:cNvSpPr txBox="1"/>
            <p:nvPr/>
          </p:nvSpPr>
          <p:spPr>
            <a:xfrm>
              <a:off x="0" y="-28575"/>
              <a:ext cx="1653235" cy="6595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235B6C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110</a:t>
              </a:r>
            </a:p>
          </p:txBody>
        </p:sp>
      </p:grpSp>
      <p:grpSp>
        <p:nvGrpSpPr>
          <p:cNvPr id="223" name="Group 223"/>
          <p:cNvGrpSpPr/>
          <p:nvPr/>
        </p:nvGrpSpPr>
        <p:grpSpPr>
          <a:xfrm>
            <a:off x="15913989" y="7734714"/>
            <a:ext cx="1084936" cy="473202"/>
            <a:chOff x="0" y="0"/>
            <a:chExt cx="1446581" cy="630936"/>
          </a:xfrm>
        </p:grpSpPr>
        <p:sp>
          <p:nvSpPr>
            <p:cNvPr id="224" name="Freeform 224"/>
            <p:cNvSpPr/>
            <p:nvPr/>
          </p:nvSpPr>
          <p:spPr>
            <a:xfrm>
              <a:off x="0" y="0"/>
              <a:ext cx="1446580" cy="630936"/>
            </a:xfrm>
            <a:custGeom>
              <a:avLst/>
              <a:gdLst/>
              <a:ahLst/>
              <a:cxnLst/>
              <a:rect l="l" t="t" r="r" b="b"/>
              <a:pathLst>
                <a:path w="1446580" h="630936">
                  <a:moveTo>
                    <a:pt x="0" y="0"/>
                  </a:moveTo>
                  <a:lnTo>
                    <a:pt x="1446580" y="0"/>
                  </a:lnTo>
                  <a:lnTo>
                    <a:pt x="1446580" y="630936"/>
                  </a:lnTo>
                  <a:lnTo>
                    <a:pt x="0" y="63093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5960" r="-5960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225" name="TextBox 225"/>
            <p:cNvSpPr txBox="1"/>
            <p:nvPr/>
          </p:nvSpPr>
          <p:spPr>
            <a:xfrm>
              <a:off x="0" y="-28575"/>
              <a:ext cx="1446581" cy="6595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noProof="0" dirty="0">
                  <a:solidFill>
                    <a:srgbClr val="8A7E6E"/>
                  </a:solidFill>
                  <a:latin typeface="Telegraf"/>
                  <a:ea typeface="Telegraf"/>
                  <a:cs typeface="Telegraf"/>
                  <a:sym typeface="Telegraf"/>
                </a:rPr>
                <a:t>7,6%</a:t>
              </a:r>
            </a:p>
          </p:txBody>
        </p:sp>
      </p:grpSp>
      <p:grpSp>
        <p:nvGrpSpPr>
          <p:cNvPr id="226" name="Group 226"/>
          <p:cNvGrpSpPr/>
          <p:nvPr/>
        </p:nvGrpSpPr>
        <p:grpSpPr>
          <a:xfrm>
            <a:off x="9326880" y="8207916"/>
            <a:ext cx="7749540" cy="473202"/>
            <a:chOff x="0" y="0"/>
            <a:chExt cx="10332720" cy="630936"/>
          </a:xfrm>
        </p:grpSpPr>
        <p:sp>
          <p:nvSpPr>
            <p:cNvPr id="227" name="Freeform 227"/>
            <p:cNvSpPr/>
            <p:nvPr/>
          </p:nvSpPr>
          <p:spPr>
            <a:xfrm>
              <a:off x="0" y="0"/>
              <a:ext cx="10332720" cy="630936"/>
            </a:xfrm>
            <a:custGeom>
              <a:avLst/>
              <a:gdLst/>
              <a:ahLst/>
              <a:cxnLst/>
              <a:rect l="l" t="t" r="r" b="b"/>
              <a:pathLst>
                <a:path w="10332720" h="630936">
                  <a:moveTo>
                    <a:pt x="0" y="0"/>
                  </a:moveTo>
                  <a:lnTo>
                    <a:pt x="10332720" y="0"/>
                  </a:lnTo>
                  <a:lnTo>
                    <a:pt x="10332720" y="630936"/>
                  </a:lnTo>
                  <a:lnTo>
                    <a:pt x="0" y="630936"/>
                  </a:lnTo>
                  <a:close/>
                </a:path>
              </a:pathLst>
            </a:custGeom>
            <a:solidFill>
              <a:srgbClr val="EFEAE1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228" name="Group 228"/>
          <p:cNvGrpSpPr/>
          <p:nvPr/>
        </p:nvGrpSpPr>
        <p:grpSpPr>
          <a:xfrm>
            <a:off x="9491472" y="8207916"/>
            <a:ext cx="4339742" cy="473202"/>
            <a:chOff x="0" y="0"/>
            <a:chExt cx="5786323" cy="630936"/>
          </a:xfrm>
        </p:grpSpPr>
        <p:sp>
          <p:nvSpPr>
            <p:cNvPr id="229" name="Freeform 229"/>
            <p:cNvSpPr/>
            <p:nvPr/>
          </p:nvSpPr>
          <p:spPr>
            <a:xfrm>
              <a:off x="0" y="0"/>
              <a:ext cx="5786324" cy="630936"/>
            </a:xfrm>
            <a:custGeom>
              <a:avLst/>
              <a:gdLst/>
              <a:ahLst/>
              <a:cxnLst/>
              <a:rect l="l" t="t" r="r" b="b"/>
              <a:pathLst>
                <a:path w="5786324" h="630936">
                  <a:moveTo>
                    <a:pt x="0" y="0"/>
                  </a:moveTo>
                  <a:lnTo>
                    <a:pt x="5786324" y="0"/>
                  </a:lnTo>
                  <a:lnTo>
                    <a:pt x="5786324" y="630936"/>
                  </a:lnTo>
                  <a:lnTo>
                    <a:pt x="0" y="63093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28697" b="-128697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230" name="TextBox 230"/>
            <p:cNvSpPr txBox="1"/>
            <p:nvPr/>
          </p:nvSpPr>
          <p:spPr>
            <a:xfrm>
              <a:off x="0" y="-28575"/>
              <a:ext cx="5786323" cy="6595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Citroenzuur 50-50</a:t>
              </a:r>
            </a:p>
          </p:txBody>
        </p:sp>
      </p:grpSp>
      <p:grpSp>
        <p:nvGrpSpPr>
          <p:cNvPr id="231" name="Group 231"/>
          <p:cNvGrpSpPr/>
          <p:nvPr/>
        </p:nvGrpSpPr>
        <p:grpSpPr>
          <a:xfrm>
            <a:off x="14596567" y="8207916"/>
            <a:ext cx="1239926" cy="473202"/>
            <a:chOff x="0" y="0"/>
            <a:chExt cx="1653235" cy="630936"/>
          </a:xfrm>
        </p:grpSpPr>
        <p:sp>
          <p:nvSpPr>
            <p:cNvPr id="232" name="Freeform 232"/>
            <p:cNvSpPr/>
            <p:nvPr/>
          </p:nvSpPr>
          <p:spPr>
            <a:xfrm>
              <a:off x="0" y="0"/>
              <a:ext cx="1653236" cy="630936"/>
            </a:xfrm>
            <a:custGeom>
              <a:avLst/>
              <a:gdLst/>
              <a:ahLst/>
              <a:cxnLst/>
              <a:rect l="l" t="t" r="r" b="b"/>
              <a:pathLst>
                <a:path w="1653236" h="630936">
                  <a:moveTo>
                    <a:pt x="0" y="0"/>
                  </a:moveTo>
                  <a:lnTo>
                    <a:pt x="1653236" y="0"/>
                  </a:lnTo>
                  <a:lnTo>
                    <a:pt x="1653236" y="630936"/>
                  </a:lnTo>
                  <a:lnTo>
                    <a:pt x="0" y="63093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056" b="-1056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233" name="TextBox 233"/>
            <p:cNvSpPr txBox="1"/>
            <p:nvPr/>
          </p:nvSpPr>
          <p:spPr>
            <a:xfrm>
              <a:off x="0" y="-28575"/>
              <a:ext cx="1653235" cy="6595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235B6C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2</a:t>
              </a:r>
            </a:p>
          </p:txBody>
        </p:sp>
      </p:grpSp>
      <p:grpSp>
        <p:nvGrpSpPr>
          <p:cNvPr id="234" name="Group 234"/>
          <p:cNvGrpSpPr/>
          <p:nvPr/>
        </p:nvGrpSpPr>
        <p:grpSpPr>
          <a:xfrm>
            <a:off x="15913989" y="8207916"/>
            <a:ext cx="1084936" cy="473202"/>
            <a:chOff x="0" y="0"/>
            <a:chExt cx="1446581" cy="630936"/>
          </a:xfrm>
        </p:grpSpPr>
        <p:sp>
          <p:nvSpPr>
            <p:cNvPr id="235" name="Freeform 235"/>
            <p:cNvSpPr/>
            <p:nvPr/>
          </p:nvSpPr>
          <p:spPr>
            <a:xfrm>
              <a:off x="0" y="0"/>
              <a:ext cx="1446580" cy="630936"/>
            </a:xfrm>
            <a:custGeom>
              <a:avLst/>
              <a:gdLst/>
              <a:ahLst/>
              <a:cxnLst/>
              <a:rect l="l" t="t" r="r" b="b"/>
              <a:pathLst>
                <a:path w="1446580" h="630936">
                  <a:moveTo>
                    <a:pt x="0" y="0"/>
                  </a:moveTo>
                  <a:lnTo>
                    <a:pt x="1446580" y="0"/>
                  </a:lnTo>
                  <a:lnTo>
                    <a:pt x="1446580" y="630936"/>
                  </a:lnTo>
                  <a:lnTo>
                    <a:pt x="0" y="63093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5960" r="-5960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236" name="TextBox 236"/>
            <p:cNvSpPr txBox="1"/>
            <p:nvPr/>
          </p:nvSpPr>
          <p:spPr>
            <a:xfrm>
              <a:off x="0" y="-28575"/>
              <a:ext cx="1446581" cy="6595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noProof="0" dirty="0">
                  <a:solidFill>
                    <a:srgbClr val="8A7E6E"/>
                  </a:solidFill>
                  <a:latin typeface="Telegraf"/>
                  <a:ea typeface="Telegraf"/>
                  <a:cs typeface="Telegraf"/>
                  <a:sym typeface="Telegraf"/>
                </a:rPr>
                <a:t>0,1%</a:t>
              </a:r>
            </a:p>
          </p:txBody>
        </p:sp>
      </p:grpSp>
      <p:grpSp>
        <p:nvGrpSpPr>
          <p:cNvPr id="237" name="Group 237"/>
          <p:cNvGrpSpPr/>
          <p:nvPr/>
        </p:nvGrpSpPr>
        <p:grpSpPr>
          <a:xfrm>
            <a:off x="9326880" y="8681118"/>
            <a:ext cx="7749540" cy="493776"/>
            <a:chOff x="0" y="0"/>
            <a:chExt cx="10332720" cy="658368"/>
          </a:xfrm>
        </p:grpSpPr>
        <p:sp>
          <p:nvSpPr>
            <p:cNvPr id="238" name="Freeform 238"/>
            <p:cNvSpPr/>
            <p:nvPr/>
          </p:nvSpPr>
          <p:spPr>
            <a:xfrm>
              <a:off x="0" y="0"/>
              <a:ext cx="10332720" cy="658368"/>
            </a:xfrm>
            <a:custGeom>
              <a:avLst/>
              <a:gdLst/>
              <a:ahLst/>
              <a:cxnLst/>
              <a:rect l="l" t="t" r="r" b="b"/>
              <a:pathLst>
                <a:path w="10332720" h="658368">
                  <a:moveTo>
                    <a:pt x="0" y="0"/>
                  </a:moveTo>
                  <a:lnTo>
                    <a:pt x="10332720" y="0"/>
                  </a:lnTo>
                  <a:lnTo>
                    <a:pt x="10332720" y="658368"/>
                  </a:lnTo>
                  <a:lnTo>
                    <a:pt x="0" y="658368"/>
                  </a:lnTo>
                  <a:close/>
                </a:path>
              </a:pathLst>
            </a:custGeom>
            <a:solidFill>
              <a:srgbClr val="453434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239" name="Group 239"/>
          <p:cNvGrpSpPr/>
          <p:nvPr/>
        </p:nvGrpSpPr>
        <p:grpSpPr>
          <a:xfrm>
            <a:off x="9491472" y="8681118"/>
            <a:ext cx="4339742" cy="493776"/>
            <a:chOff x="0" y="0"/>
            <a:chExt cx="5786323" cy="658368"/>
          </a:xfrm>
        </p:grpSpPr>
        <p:sp>
          <p:nvSpPr>
            <p:cNvPr id="240" name="Freeform 240"/>
            <p:cNvSpPr/>
            <p:nvPr/>
          </p:nvSpPr>
          <p:spPr>
            <a:xfrm>
              <a:off x="0" y="0"/>
              <a:ext cx="5786324" cy="658368"/>
            </a:xfrm>
            <a:custGeom>
              <a:avLst/>
              <a:gdLst/>
              <a:ahLst/>
              <a:cxnLst/>
              <a:rect l="l" t="t" r="r" b="b"/>
              <a:pathLst>
                <a:path w="5786324" h="658368">
                  <a:moveTo>
                    <a:pt x="0" y="0"/>
                  </a:moveTo>
                  <a:lnTo>
                    <a:pt x="5786324" y="0"/>
                  </a:lnTo>
                  <a:lnTo>
                    <a:pt x="5786324" y="658368"/>
                  </a:lnTo>
                  <a:lnTo>
                    <a:pt x="0" y="65836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21251" b="-121251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241" name="TextBox 241"/>
            <p:cNvSpPr txBox="1"/>
            <p:nvPr/>
          </p:nvSpPr>
          <p:spPr>
            <a:xfrm>
              <a:off x="0" y="-28575"/>
              <a:ext cx="5786323" cy="68694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FFFFF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TOTAAL</a:t>
              </a:r>
            </a:p>
          </p:txBody>
        </p:sp>
      </p:grpSp>
      <p:grpSp>
        <p:nvGrpSpPr>
          <p:cNvPr id="242" name="Group 242"/>
          <p:cNvGrpSpPr/>
          <p:nvPr/>
        </p:nvGrpSpPr>
        <p:grpSpPr>
          <a:xfrm>
            <a:off x="12349201" y="8681118"/>
            <a:ext cx="3487293" cy="493776"/>
            <a:chOff x="0" y="0"/>
            <a:chExt cx="4649724" cy="658368"/>
          </a:xfrm>
        </p:grpSpPr>
        <p:sp>
          <p:nvSpPr>
            <p:cNvPr id="243" name="Freeform 243"/>
            <p:cNvSpPr/>
            <p:nvPr/>
          </p:nvSpPr>
          <p:spPr>
            <a:xfrm>
              <a:off x="0" y="0"/>
              <a:ext cx="4649724" cy="658368"/>
            </a:xfrm>
            <a:custGeom>
              <a:avLst/>
              <a:gdLst/>
              <a:ahLst/>
              <a:cxnLst/>
              <a:rect l="l" t="t" r="r" b="b"/>
              <a:pathLst>
                <a:path w="4649724" h="658368">
                  <a:moveTo>
                    <a:pt x="0" y="0"/>
                  </a:moveTo>
                  <a:lnTo>
                    <a:pt x="4649724" y="0"/>
                  </a:lnTo>
                  <a:lnTo>
                    <a:pt x="4649724" y="658368"/>
                  </a:lnTo>
                  <a:lnTo>
                    <a:pt x="0" y="65836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87613" b="-87613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244" name="TextBox 244"/>
            <p:cNvSpPr txBox="1"/>
            <p:nvPr/>
          </p:nvSpPr>
          <p:spPr>
            <a:xfrm>
              <a:off x="0" y="-28575"/>
              <a:ext cx="4649724" cy="68694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FFFFF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1451</a:t>
              </a:r>
            </a:p>
          </p:txBody>
        </p:sp>
      </p:grpSp>
      <p:grpSp>
        <p:nvGrpSpPr>
          <p:cNvPr id="245" name="Group 245"/>
          <p:cNvGrpSpPr/>
          <p:nvPr/>
        </p:nvGrpSpPr>
        <p:grpSpPr>
          <a:xfrm>
            <a:off x="17327423" y="9601200"/>
            <a:ext cx="685800" cy="411480"/>
            <a:chOff x="0" y="0"/>
            <a:chExt cx="914400" cy="548640"/>
          </a:xfrm>
        </p:grpSpPr>
        <p:sp>
          <p:nvSpPr>
            <p:cNvPr id="246" name="Freeform 246"/>
            <p:cNvSpPr/>
            <p:nvPr/>
          </p:nvSpPr>
          <p:spPr>
            <a:xfrm>
              <a:off x="0" y="0"/>
              <a:ext cx="914400" cy="548640"/>
            </a:xfrm>
            <a:custGeom>
              <a:avLst/>
              <a:gdLst/>
              <a:ahLst/>
              <a:cxnLst/>
              <a:rect l="l" t="t" r="r" b="b"/>
              <a:pathLst>
                <a:path w="914400" h="548640">
                  <a:moveTo>
                    <a:pt x="0" y="0"/>
                  </a:moveTo>
                  <a:lnTo>
                    <a:pt x="914400" y="0"/>
                  </a:lnTo>
                  <a:lnTo>
                    <a:pt x="914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26982" r="-26982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247" name="TextBox 247"/>
            <p:cNvSpPr txBox="1"/>
            <p:nvPr/>
          </p:nvSpPr>
          <p:spPr>
            <a:xfrm>
              <a:off x="0" y="-19050"/>
              <a:ext cx="914400" cy="5676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980"/>
                </a:lnSpc>
              </a:pPr>
              <a:r>
                <a:rPr lang="nl-BE" sz="1650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15</a:t>
              </a:r>
            </a:p>
          </p:txBody>
        </p:sp>
      </p:grpSp>
      <p:grpSp>
        <p:nvGrpSpPr>
          <p:cNvPr id="248" name="Group 248"/>
          <p:cNvGrpSpPr/>
          <p:nvPr/>
        </p:nvGrpSpPr>
        <p:grpSpPr>
          <a:xfrm>
            <a:off x="754380" y="617220"/>
            <a:ext cx="14401800" cy="480060"/>
            <a:chOff x="0" y="0"/>
            <a:chExt cx="19202400" cy="640080"/>
          </a:xfrm>
        </p:grpSpPr>
        <p:sp>
          <p:nvSpPr>
            <p:cNvPr id="249" name="Freeform 249"/>
            <p:cNvSpPr/>
            <p:nvPr/>
          </p:nvSpPr>
          <p:spPr>
            <a:xfrm>
              <a:off x="0" y="0"/>
              <a:ext cx="19202400" cy="640080"/>
            </a:xfrm>
            <a:custGeom>
              <a:avLst/>
              <a:gdLst/>
              <a:ahLst/>
              <a:cxnLst/>
              <a:rect l="l" t="t" r="r" b="b"/>
              <a:pathLst>
                <a:path w="19202400" h="640080">
                  <a:moveTo>
                    <a:pt x="0" y="0"/>
                  </a:moveTo>
                  <a:lnTo>
                    <a:pt x="19202400" y="0"/>
                  </a:lnTo>
                  <a:lnTo>
                    <a:pt x="1920240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534551" b="-534551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250" name="TextBox 250"/>
            <p:cNvSpPr txBox="1"/>
            <p:nvPr/>
          </p:nvSpPr>
          <p:spPr>
            <a:xfrm>
              <a:off x="0" y="-38100"/>
              <a:ext cx="19202400" cy="67818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340"/>
                </a:lnSpc>
              </a:pPr>
              <a:r>
                <a:rPr lang="nl-BE" sz="1950" b="1" spc="180" noProof="0" dirty="0">
                  <a:solidFill>
                    <a:srgbClr val="C28927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DE WETENSCHAP ACHTER CHOCOLADE</a:t>
              </a:r>
            </a:p>
          </p:txBody>
        </p:sp>
      </p:grpSp>
      <p:grpSp>
        <p:nvGrpSpPr>
          <p:cNvPr id="251" name="Group 251"/>
          <p:cNvGrpSpPr/>
          <p:nvPr/>
        </p:nvGrpSpPr>
        <p:grpSpPr>
          <a:xfrm>
            <a:off x="744855" y="826656"/>
            <a:ext cx="16468725" cy="1203352"/>
            <a:chOff x="0" y="0"/>
            <a:chExt cx="21958300" cy="1604470"/>
          </a:xfrm>
        </p:grpSpPr>
        <p:sp>
          <p:nvSpPr>
            <p:cNvPr id="252" name="Freeform 252"/>
            <p:cNvSpPr/>
            <p:nvPr/>
          </p:nvSpPr>
          <p:spPr>
            <a:xfrm>
              <a:off x="0" y="0"/>
              <a:ext cx="21958300" cy="1604470"/>
            </a:xfrm>
            <a:custGeom>
              <a:avLst/>
              <a:gdLst/>
              <a:ahLst/>
              <a:cxnLst/>
              <a:rect l="l" t="t" r="r" b="b"/>
              <a:pathLst>
                <a:path w="21958300" h="1604470">
                  <a:moveTo>
                    <a:pt x="0" y="0"/>
                  </a:moveTo>
                  <a:lnTo>
                    <a:pt x="21958300" y="0"/>
                  </a:lnTo>
                  <a:lnTo>
                    <a:pt x="21958300" y="1604470"/>
                  </a:lnTo>
                  <a:lnTo>
                    <a:pt x="0" y="160447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77524" b="-177524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253" name="TextBox 253"/>
            <p:cNvSpPr txBox="1"/>
            <p:nvPr/>
          </p:nvSpPr>
          <p:spPr>
            <a:xfrm>
              <a:off x="0" y="-57150"/>
              <a:ext cx="21958300" cy="16616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960"/>
                </a:lnSpc>
              </a:pPr>
              <a:r>
                <a:rPr lang="nl-BE" sz="5800" b="1" spc="-330" noProof="0" dirty="0">
                  <a:solidFill>
                    <a:srgbClr val="453434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Gegoten ganache versus omhulde ganache</a:t>
              </a:r>
            </a:p>
          </p:txBody>
        </p:sp>
      </p:grpSp>
      <p:grpSp>
        <p:nvGrpSpPr>
          <p:cNvPr id="254" name="Group 254"/>
          <p:cNvGrpSpPr/>
          <p:nvPr/>
        </p:nvGrpSpPr>
        <p:grpSpPr>
          <a:xfrm>
            <a:off x="744854" y="857250"/>
            <a:ext cx="9161145" cy="1885852"/>
            <a:chOff x="-1" y="0"/>
            <a:chExt cx="12214860" cy="2514469"/>
          </a:xfrm>
        </p:grpSpPr>
        <p:sp>
          <p:nvSpPr>
            <p:cNvPr id="255" name="Freeform 255"/>
            <p:cNvSpPr/>
            <p:nvPr/>
          </p:nvSpPr>
          <p:spPr>
            <a:xfrm>
              <a:off x="0" y="0"/>
              <a:ext cx="9253441" cy="2514469"/>
            </a:xfrm>
            <a:custGeom>
              <a:avLst/>
              <a:gdLst/>
              <a:ahLst/>
              <a:cxnLst/>
              <a:rect l="l" t="t" r="r" b="b"/>
              <a:pathLst>
                <a:path w="9253441" h="2514469">
                  <a:moveTo>
                    <a:pt x="0" y="0"/>
                  </a:moveTo>
                  <a:lnTo>
                    <a:pt x="9253441" y="0"/>
                  </a:lnTo>
                  <a:lnTo>
                    <a:pt x="9253441" y="2514469"/>
                  </a:lnTo>
                  <a:lnTo>
                    <a:pt x="0" y="2514469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39737" r="-125303" b="-83376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256" name="TextBox 256"/>
            <p:cNvSpPr txBox="1"/>
            <p:nvPr/>
          </p:nvSpPr>
          <p:spPr>
            <a:xfrm>
              <a:off x="-1" y="95251"/>
              <a:ext cx="12214860" cy="241921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336"/>
                </a:lnSpc>
              </a:pPr>
              <a:endParaRPr lang="nl-BE" noProof="0" dirty="0"/>
            </a:p>
            <a:p>
              <a:pPr algn="l">
                <a:lnSpc>
                  <a:spcPts val="5336"/>
                </a:lnSpc>
              </a:pPr>
              <a:r>
                <a:rPr lang="nl-BE" sz="5800" b="1" spc="-330" noProof="0" dirty="0">
                  <a:solidFill>
                    <a:srgbClr val="C28927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Vergelijking van recepten</a:t>
              </a:r>
            </a:p>
          </p:txBody>
        </p:sp>
      </p:grpSp>
      <p:sp>
        <p:nvSpPr>
          <p:cNvPr id="257" name="Freeform 257"/>
          <p:cNvSpPr/>
          <p:nvPr/>
        </p:nvSpPr>
        <p:spPr>
          <a:xfrm>
            <a:off x="15725062" y="865354"/>
            <a:ext cx="1631004" cy="1376418"/>
          </a:xfrm>
          <a:custGeom>
            <a:avLst/>
            <a:gdLst/>
            <a:ahLst/>
            <a:cxnLst/>
            <a:rect l="l" t="t" r="r" b="b"/>
            <a:pathLst>
              <a:path w="1631004" h="1376418">
                <a:moveTo>
                  <a:pt x="0" y="0"/>
                </a:moveTo>
                <a:lnTo>
                  <a:pt x="1631003" y="0"/>
                </a:lnTo>
                <a:lnTo>
                  <a:pt x="1631003" y="1376418"/>
                </a:lnTo>
                <a:lnTo>
                  <a:pt x="0" y="13764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nl-BE" noProof="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223531" y="3223260"/>
            <a:ext cx="3840480" cy="754380"/>
            <a:chOff x="0" y="0"/>
            <a:chExt cx="5120640" cy="10058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120640" cy="1005840"/>
            </a:xfrm>
            <a:custGeom>
              <a:avLst/>
              <a:gdLst/>
              <a:ahLst/>
              <a:cxnLst/>
              <a:rect l="l" t="t" r="r" b="b"/>
              <a:pathLst>
                <a:path w="5120640" h="1005840">
                  <a:moveTo>
                    <a:pt x="0" y="493776"/>
                  </a:moveTo>
                  <a:cubicBezTo>
                    <a:pt x="0" y="221107"/>
                    <a:pt x="221107" y="0"/>
                    <a:pt x="493776" y="0"/>
                  </a:cubicBezTo>
                  <a:lnTo>
                    <a:pt x="4626864" y="0"/>
                  </a:lnTo>
                  <a:cubicBezTo>
                    <a:pt x="4899533" y="0"/>
                    <a:pt x="5120640" y="221107"/>
                    <a:pt x="5120640" y="493776"/>
                  </a:cubicBezTo>
                  <a:lnTo>
                    <a:pt x="5120640" y="512064"/>
                  </a:lnTo>
                  <a:cubicBezTo>
                    <a:pt x="5120640" y="784733"/>
                    <a:pt x="4899533" y="1005840"/>
                    <a:pt x="4626864" y="1005840"/>
                  </a:cubicBezTo>
                  <a:lnTo>
                    <a:pt x="493776" y="1005840"/>
                  </a:lnTo>
                  <a:cubicBezTo>
                    <a:pt x="221107" y="1005840"/>
                    <a:pt x="0" y="784733"/>
                    <a:pt x="0" y="512064"/>
                  </a:cubicBezTo>
                  <a:close/>
                </a:path>
              </a:pathLst>
            </a:custGeom>
            <a:solidFill>
              <a:srgbClr val="BA3A2C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7223531" y="3223260"/>
            <a:ext cx="3840480" cy="754380"/>
            <a:chOff x="0" y="0"/>
            <a:chExt cx="5120640" cy="100584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120640" cy="1005840"/>
            </a:xfrm>
            <a:custGeom>
              <a:avLst/>
              <a:gdLst/>
              <a:ahLst/>
              <a:cxnLst/>
              <a:rect l="l" t="t" r="r" b="b"/>
              <a:pathLst>
                <a:path w="5120640" h="1005840">
                  <a:moveTo>
                    <a:pt x="0" y="0"/>
                  </a:moveTo>
                  <a:lnTo>
                    <a:pt x="5120640" y="0"/>
                  </a:lnTo>
                  <a:lnTo>
                    <a:pt x="512064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49196" b="-49196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5120640" cy="10344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700"/>
                </a:lnSpc>
              </a:pPr>
              <a:r>
                <a:rPr lang="nl-BE" sz="2250" b="1" spc="225" noProof="0" dirty="0">
                  <a:solidFill>
                    <a:srgbClr val="FFFFF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HOOFDSTUK 2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737360" y="4240530"/>
            <a:ext cx="14812823" cy="782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20"/>
              </a:lnSpc>
            </a:pPr>
            <a:r>
              <a:rPr lang="nl-BE" sz="5100" b="1" noProof="0" dirty="0">
                <a:solidFill>
                  <a:srgbClr val="453434"/>
                </a:solidFill>
                <a:latin typeface="Telegraf Bold"/>
                <a:ea typeface="Telegraf Bold"/>
                <a:cs typeface="Telegraf Bold"/>
                <a:sym typeface="Telegraf Bold"/>
              </a:rPr>
              <a:t>Een ganacherecept herformuleren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577996" y="8611429"/>
            <a:ext cx="1132008" cy="1126931"/>
            <a:chOff x="0" y="0"/>
            <a:chExt cx="1509344" cy="150257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509395" cy="1502537"/>
            </a:xfrm>
            <a:custGeom>
              <a:avLst/>
              <a:gdLst/>
              <a:ahLst/>
              <a:cxnLst/>
              <a:rect l="l" t="t" r="r" b="b"/>
              <a:pathLst>
                <a:path w="1509395" h="1502537">
                  <a:moveTo>
                    <a:pt x="0" y="0"/>
                  </a:moveTo>
                  <a:lnTo>
                    <a:pt x="1509395" y="0"/>
                  </a:lnTo>
                  <a:lnTo>
                    <a:pt x="1509395" y="1502537"/>
                  </a:lnTo>
                  <a:lnTo>
                    <a:pt x="0" y="15025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3" b="-2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54380" y="2057400"/>
            <a:ext cx="16733520" cy="1028700"/>
            <a:chOff x="0" y="0"/>
            <a:chExt cx="22311360" cy="13716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311361" cy="1371600"/>
            </a:xfrm>
            <a:custGeom>
              <a:avLst/>
              <a:gdLst/>
              <a:ahLst/>
              <a:cxnLst/>
              <a:rect l="l" t="t" r="r" b="b"/>
              <a:pathLst>
                <a:path w="22311361" h="1371600">
                  <a:moveTo>
                    <a:pt x="0" y="0"/>
                  </a:moveTo>
                  <a:lnTo>
                    <a:pt x="22311361" y="0"/>
                  </a:lnTo>
                  <a:lnTo>
                    <a:pt x="22311361" y="1371600"/>
                  </a:lnTo>
                  <a:lnTo>
                    <a:pt x="0" y="137160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66956" b="-266956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22311360" cy="140017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ct val="100000"/>
                </a:lnSpc>
              </a:pPr>
              <a:r>
                <a:rPr lang="nl-BE" sz="2400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Een ganacherecept optimaliseren door de verhoudingen tussen de ingrediënten aan te passen om de gewenste textuur, structuur, stabiliteit en verwerkingseigenschappen te bereiken, met behoud van het beoogde smaakprofiel.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44855" y="4080924"/>
            <a:ext cx="7724925" cy="4217256"/>
            <a:chOff x="0" y="0"/>
            <a:chExt cx="10299901" cy="562300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299901" cy="5623008"/>
            </a:xfrm>
            <a:custGeom>
              <a:avLst/>
              <a:gdLst/>
              <a:ahLst/>
              <a:cxnLst/>
              <a:rect l="l" t="t" r="r" b="b"/>
              <a:pathLst>
                <a:path w="10299901" h="5623008">
                  <a:moveTo>
                    <a:pt x="0" y="182317"/>
                  </a:moveTo>
                  <a:cubicBezTo>
                    <a:pt x="0" y="81590"/>
                    <a:pt x="108538" y="0"/>
                    <a:pt x="242532" y="0"/>
                  </a:cubicBezTo>
                  <a:lnTo>
                    <a:pt x="10057369" y="0"/>
                  </a:lnTo>
                  <a:cubicBezTo>
                    <a:pt x="10191363" y="0"/>
                    <a:pt x="10299901" y="81590"/>
                    <a:pt x="10299901" y="182317"/>
                  </a:cubicBezTo>
                  <a:lnTo>
                    <a:pt x="10299901" y="5440691"/>
                  </a:lnTo>
                  <a:cubicBezTo>
                    <a:pt x="10299901" y="5541418"/>
                    <a:pt x="10191363" y="5623008"/>
                    <a:pt x="10057369" y="5623008"/>
                  </a:cubicBezTo>
                  <a:lnTo>
                    <a:pt x="242532" y="5623008"/>
                  </a:lnTo>
                  <a:cubicBezTo>
                    <a:pt x="108538" y="5623008"/>
                    <a:pt x="0" y="5541417"/>
                    <a:pt x="0" y="5440691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D3A24E"/>
              </a:solidFill>
              <a:prstDash val="solid"/>
              <a:miter/>
            </a:ln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165860" y="3706401"/>
            <a:ext cx="4114800" cy="768096"/>
            <a:chOff x="0" y="0"/>
            <a:chExt cx="5486400" cy="102412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5486400" cy="1024128"/>
            </a:xfrm>
            <a:custGeom>
              <a:avLst/>
              <a:gdLst/>
              <a:ahLst/>
              <a:cxnLst/>
              <a:rect l="l" t="t" r="r" b="b"/>
              <a:pathLst>
                <a:path w="5486400" h="1024128">
                  <a:moveTo>
                    <a:pt x="0" y="512064"/>
                  </a:moveTo>
                  <a:cubicBezTo>
                    <a:pt x="0" y="229235"/>
                    <a:pt x="229235" y="0"/>
                    <a:pt x="512064" y="0"/>
                  </a:cubicBezTo>
                  <a:lnTo>
                    <a:pt x="4974336" y="0"/>
                  </a:lnTo>
                  <a:cubicBezTo>
                    <a:pt x="5257165" y="0"/>
                    <a:pt x="5486400" y="229235"/>
                    <a:pt x="5486400" y="512064"/>
                  </a:cubicBezTo>
                  <a:cubicBezTo>
                    <a:pt x="5486400" y="794893"/>
                    <a:pt x="5257165" y="1024128"/>
                    <a:pt x="4974336" y="1024128"/>
                  </a:cubicBezTo>
                  <a:lnTo>
                    <a:pt x="512064" y="1024128"/>
                  </a:lnTo>
                  <a:cubicBezTo>
                    <a:pt x="229235" y="1024128"/>
                    <a:pt x="0" y="794893"/>
                    <a:pt x="0" y="512064"/>
                  </a:cubicBezTo>
                  <a:close/>
                </a:path>
              </a:pathLst>
            </a:custGeom>
            <a:solidFill>
              <a:srgbClr val="C28927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165860" y="3706401"/>
            <a:ext cx="4114800" cy="768096"/>
            <a:chOff x="0" y="0"/>
            <a:chExt cx="5486400" cy="102412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486400" cy="1024128"/>
            </a:xfrm>
            <a:custGeom>
              <a:avLst/>
              <a:gdLst/>
              <a:ahLst/>
              <a:cxnLst/>
              <a:rect l="l" t="t" r="r" b="b"/>
              <a:pathLst>
                <a:path w="5486400" h="1024128">
                  <a:moveTo>
                    <a:pt x="0" y="0"/>
                  </a:moveTo>
                  <a:lnTo>
                    <a:pt x="5486400" y="0"/>
                  </a:lnTo>
                  <a:lnTo>
                    <a:pt x="5486400" y="1024128"/>
                  </a:lnTo>
                  <a:lnTo>
                    <a:pt x="0" y="102412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54384" b="-54384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5486400" cy="106222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120"/>
                </a:lnSpc>
              </a:pPr>
              <a:r>
                <a:rPr lang="nl-BE" sz="2600" b="1" noProof="0" dirty="0">
                  <a:solidFill>
                    <a:srgbClr val="FFFFF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VERSE GANACHE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87688" y="4457700"/>
            <a:ext cx="6867592" cy="3840480"/>
            <a:chOff x="0" y="0"/>
            <a:chExt cx="9156790" cy="512064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9156789" cy="5120640"/>
            </a:xfrm>
            <a:custGeom>
              <a:avLst/>
              <a:gdLst/>
              <a:ahLst/>
              <a:cxnLst/>
              <a:rect l="l" t="t" r="r" b="b"/>
              <a:pathLst>
                <a:path w="9156789" h="5120640">
                  <a:moveTo>
                    <a:pt x="0" y="0"/>
                  </a:moveTo>
                  <a:lnTo>
                    <a:pt x="9156789" y="0"/>
                  </a:lnTo>
                  <a:lnTo>
                    <a:pt x="9156789" y="5120640"/>
                  </a:lnTo>
                  <a:lnTo>
                    <a:pt x="0" y="51206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27811" r="-15688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9156790" cy="51587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488632" lvl="1" indent="-244316" algn="l">
                <a:lnSpc>
                  <a:spcPts val="3240"/>
                </a:lnSpc>
                <a:buFont typeface="Arial"/>
                <a:buChar char="•"/>
              </a:pPr>
              <a:r>
                <a:rPr lang="nl-BE" sz="2700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Zeer </a:t>
              </a:r>
              <a:r>
                <a:rPr lang="nl-BE" sz="2700" b="1" noProof="0" dirty="0">
                  <a:solidFill>
                    <a:srgbClr val="A6220A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zachte textuur</a:t>
              </a:r>
              <a:r>
                <a:rPr lang="nl-BE" sz="2700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, glad mondgevoel en uitstekende </a:t>
              </a:r>
              <a:r>
                <a:rPr lang="nl-BE" sz="2700" b="1" noProof="0" dirty="0">
                  <a:solidFill>
                    <a:srgbClr val="A6220A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smaakbeleving</a:t>
              </a:r>
              <a:r>
                <a:rPr lang="nl-BE" sz="2700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.</a:t>
              </a:r>
            </a:p>
            <a:p>
              <a:pPr algn="l">
                <a:lnSpc>
                  <a:spcPts val="3240"/>
                </a:lnSpc>
              </a:pPr>
              <a:endParaRPr lang="nl-BE" sz="2700" noProof="0" dirty="0">
                <a:solidFill>
                  <a:srgbClr val="453434"/>
                </a:solidFill>
                <a:latin typeface="Telegraf"/>
                <a:ea typeface="Telegraf"/>
                <a:cs typeface="Telegraf"/>
                <a:sym typeface="Telegraf"/>
              </a:endParaRPr>
            </a:p>
            <a:p>
              <a:pPr marL="488632" lvl="1" indent="-244316" algn="l">
                <a:lnSpc>
                  <a:spcPts val="3240"/>
                </a:lnSpc>
                <a:buFont typeface="Arial"/>
                <a:buChar char="•"/>
              </a:pPr>
              <a:r>
                <a:rPr lang="nl-BE" sz="2700" b="1" noProof="0" dirty="0">
                  <a:solidFill>
                    <a:srgbClr val="A6220A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De hoge wateractiviteit </a:t>
              </a:r>
              <a:r>
                <a:rPr lang="nl-BE" sz="2700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beperkt de houdbaarheid en vermindert de stabiliteit na verloop van tijd.</a:t>
              </a:r>
            </a:p>
            <a:p>
              <a:pPr marL="488632" lvl="1" indent="-244316" algn="l">
                <a:lnSpc>
                  <a:spcPts val="3240"/>
                </a:lnSpc>
                <a:buFont typeface="Arial"/>
                <a:buChar char="•"/>
              </a:pPr>
              <a:endParaRPr lang="nl-BE" sz="2700" noProof="0" dirty="0">
                <a:solidFill>
                  <a:srgbClr val="453434"/>
                </a:solidFill>
                <a:latin typeface="Telegraf"/>
                <a:ea typeface="Telegraf"/>
                <a:cs typeface="Telegraf"/>
                <a:sym typeface="Telegraf"/>
              </a:endParaRP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467907" y="4080924"/>
            <a:ext cx="7745673" cy="4217256"/>
            <a:chOff x="0" y="0"/>
            <a:chExt cx="10327564" cy="5623008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0327564" cy="5623008"/>
            </a:xfrm>
            <a:custGeom>
              <a:avLst/>
              <a:gdLst/>
              <a:ahLst/>
              <a:cxnLst/>
              <a:rect l="l" t="t" r="r" b="b"/>
              <a:pathLst>
                <a:path w="10327564" h="5623008">
                  <a:moveTo>
                    <a:pt x="0" y="182317"/>
                  </a:moveTo>
                  <a:cubicBezTo>
                    <a:pt x="0" y="81590"/>
                    <a:pt x="108829" y="0"/>
                    <a:pt x="243183" y="0"/>
                  </a:cubicBezTo>
                  <a:lnTo>
                    <a:pt x="10084381" y="0"/>
                  </a:lnTo>
                  <a:cubicBezTo>
                    <a:pt x="10218734" y="0"/>
                    <a:pt x="10327564" y="81590"/>
                    <a:pt x="10327564" y="182317"/>
                  </a:cubicBezTo>
                  <a:lnTo>
                    <a:pt x="10327564" y="5440691"/>
                  </a:lnTo>
                  <a:cubicBezTo>
                    <a:pt x="10327564" y="5541418"/>
                    <a:pt x="10218734" y="5623008"/>
                    <a:pt x="10084381" y="5623008"/>
                  </a:cubicBezTo>
                  <a:lnTo>
                    <a:pt x="243183" y="5623008"/>
                  </a:lnTo>
                  <a:cubicBezTo>
                    <a:pt x="108829" y="5623008"/>
                    <a:pt x="0" y="5541417"/>
                    <a:pt x="0" y="5440691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D7C9AE"/>
              </a:solidFill>
              <a:prstDash val="solid"/>
              <a:miter/>
            </a:ln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888912" y="3706401"/>
            <a:ext cx="4114800" cy="768096"/>
            <a:chOff x="0" y="0"/>
            <a:chExt cx="5486400" cy="1024128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5486400" cy="1024128"/>
            </a:xfrm>
            <a:custGeom>
              <a:avLst/>
              <a:gdLst/>
              <a:ahLst/>
              <a:cxnLst/>
              <a:rect l="l" t="t" r="r" b="b"/>
              <a:pathLst>
                <a:path w="5486400" h="1024128">
                  <a:moveTo>
                    <a:pt x="0" y="512064"/>
                  </a:moveTo>
                  <a:cubicBezTo>
                    <a:pt x="0" y="229235"/>
                    <a:pt x="229235" y="0"/>
                    <a:pt x="512064" y="0"/>
                  </a:cubicBezTo>
                  <a:lnTo>
                    <a:pt x="4974336" y="0"/>
                  </a:lnTo>
                  <a:cubicBezTo>
                    <a:pt x="5257165" y="0"/>
                    <a:pt x="5486400" y="229235"/>
                    <a:pt x="5486400" y="512064"/>
                  </a:cubicBezTo>
                  <a:cubicBezTo>
                    <a:pt x="5486400" y="794893"/>
                    <a:pt x="5257165" y="1024128"/>
                    <a:pt x="4974336" y="1024128"/>
                  </a:cubicBezTo>
                  <a:lnTo>
                    <a:pt x="512064" y="1024128"/>
                  </a:lnTo>
                  <a:cubicBezTo>
                    <a:pt x="229235" y="1024128"/>
                    <a:pt x="0" y="794893"/>
                    <a:pt x="0" y="512064"/>
                  </a:cubicBezTo>
                  <a:close/>
                </a:path>
              </a:pathLst>
            </a:custGeom>
            <a:solidFill>
              <a:srgbClr val="235B6C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888912" y="3706401"/>
            <a:ext cx="4114800" cy="768096"/>
            <a:chOff x="0" y="0"/>
            <a:chExt cx="5486400" cy="1024128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5486400" cy="1024128"/>
            </a:xfrm>
            <a:custGeom>
              <a:avLst/>
              <a:gdLst/>
              <a:ahLst/>
              <a:cxnLst/>
              <a:rect l="l" t="t" r="r" b="b"/>
              <a:pathLst>
                <a:path w="5486400" h="1024128">
                  <a:moveTo>
                    <a:pt x="0" y="0"/>
                  </a:moveTo>
                  <a:lnTo>
                    <a:pt x="5486400" y="0"/>
                  </a:lnTo>
                  <a:lnTo>
                    <a:pt x="5486400" y="1024128"/>
                  </a:lnTo>
                  <a:lnTo>
                    <a:pt x="0" y="102412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54384" b="-54384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38100"/>
              <a:ext cx="5486400" cy="106222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120"/>
                </a:lnSpc>
              </a:pPr>
              <a:r>
                <a:rPr lang="nl-BE" sz="2600" b="1" noProof="0" dirty="0">
                  <a:solidFill>
                    <a:srgbClr val="FFFFF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STABIELE GANACHE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869386" y="4229100"/>
            <a:ext cx="6806674" cy="3840480"/>
            <a:chOff x="0" y="0"/>
            <a:chExt cx="9075565" cy="512064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9075565" cy="5120640"/>
            </a:xfrm>
            <a:custGeom>
              <a:avLst/>
              <a:gdLst/>
              <a:ahLst/>
              <a:cxnLst/>
              <a:rect l="l" t="t" r="r" b="b"/>
              <a:pathLst>
                <a:path w="9075565" h="5120640">
                  <a:moveTo>
                    <a:pt x="0" y="0"/>
                  </a:moveTo>
                  <a:lnTo>
                    <a:pt x="9075565" y="0"/>
                  </a:lnTo>
                  <a:lnTo>
                    <a:pt x="9075565" y="5120640"/>
                  </a:lnTo>
                  <a:lnTo>
                    <a:pt x="0" y="51206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28060" r="-16723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38100"/>
              <a:ext cx="9075565" cy="51587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488632" lvl="1" indent="-244316">
                <a:lnSpc>
                  <a:spcPts val="3240"/>
                </a:lnSpc>
                <a:buFont typeface="Arial"/>
                <a:buChar char="•"/>
              </a:pPr>
              <a:endParaRPr lang="nl-BE" sz="2700" noProof="0" dirty="0">
                <a:solidFill>
                  <a:srgbClr val="453434"/>
                </a:solidFill>
                <a:latin typeface="Telegraf"/>
                <a:ea typeface="Telegraf"/>
                <a:cs typeface="Telegraf"/>
                <a:sym typeface="Telegraf"/>
              </a:endParaRPr>
            </a:p>
            <a:p>
              <a:pPr marL="488632" lvl="1" indent="-244316">
                <a:lnSpc>
                  <a:spcPts val="3240"/>
                </a:lnSpc>
                <a:buFont typeface="Arial"/>
                <a:buChar char="•"/>
              </a:pPr>
              <a:r>
                <a:rPr lang="nl-BE" sz="2700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Bevat specifieke </a:t>
              </a:r>
              <a:r>
                <a:rPr lang="nl-BE" sz="2700" b="1" noProof="0" dirty="0">
                  <a:solidFill>
                    <a:srgbClr val="A6220A"/>
                  </a:solidFill>
                  <a:latin typeface="Telegraf Bold"/>
                  <a:sym typeface="Telegraf"/>
                </a:rPr>
                <a:t>suikers en polyolen die de stabiliteit verbeteren</a:t>
              </a:r>
              <a:r>
                <a:rPr lang="nl-BE" sz="2700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, met behoud van het gewenste smaakprofiel.</a:t>
              </a:r>
            </a:p>
            <a:p>
              <a:pPr marL="488632" lvl="1" indent="-244316">
                <a:lnSpc>
                  <a:spcPts val="3240"/>
                </a:lnSpc>
                <a:buFont typeface="Arial"/>
                <a:buChar char="•"/>
              </a:pPr>
              <a:endParaRPr lang="nl-BE" sz="2700" noProof="0" dirty="0">
                <a:solidFill>
                  <a:srgbClr val="453434"/>
                </a:solidFill>
                <a:latin typeface="Telegraf"/>
                <a:ea typeface="Telegraf"/>
                <a:cs typeface="Telegraf"/>
                <a:sym typeface="Telegraf"/>
              </a:endParaRPr>
            </a:p>
            <a:p>
              <a:pPr marL="488632" lvl="1" indent="-244316" algn="l">
                <a:lnSpc>
                  <a:spcPts val="3240"/>
                </a:lnSpc>
                <a:buFont typeface="Arial"/>
                <a:buChar char="•"/>
              </a:pPr>
              <a:r>
                <a:rPr lang="nl-BE" sz="2700" b="1" noProof="0" dirty="0">
                  <a:solidFill>
                    <a:srgbClr val="A6220A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Verlaagt de wateractiviteit</a:t>
              </a:r>
              <a:r>
                <a:rPr lang="nl-BE" sz="2700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, verlengt de houdbaarheid en verbetert de voedselveiligheid zonder afbreuk te doen aan textuur en smaak.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7327423" y="9601200"/>
            <a:ext cx="685800" cy="411480"/>
            <a:chOff x="0" y="0"/>
            <a:chExt cx="914400" cy="54864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914400" cy="548640"/>
            </a:xfrm>
            <a:custGeom>
              <a:avLst/>
              <a:gdLst/>
              <a:ahLst/>
              <a:cxnLst/>
              <a:rect l="l" t="t" r="r" b="b"/>
              <a:pathLst>
                <a:path w="914400" h="548640">
                  <a:moveTo>
                    <a:pt x="0" y="0"/>
                  </a:moveTo>
                  <a:lnTo>
                    <a:pt x="914400" y="0"/>
                  </a:lnTo>
                  <a:lnTo>
                    <a:pt x="914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26982" r="-26982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19050"/>
              <a:ext cx="914400" cy="5676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980"/>
                </a:lnSpc>
              </a:pPr>
              <a:r>
                <a:rPr lang="nl-BE" sz="1650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17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754380" y="617220"/>
            <a:ext cx="14401800" cy="480060"/>
            <a:chOff x="0" y="0"/>
            <a:chExt cx="19202400" cy="64008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9202400" cy="640080"/>
            </a:xfrm>
            <a:custGeom>
              <a:avLst/>
              <a:gdLst/>
              <a:ahLst/>
              <a:cxnLst/>
              <a:rect l="l" t="t" r="r" b="b"/>
              <a:pathLst>
                <a:path w="19202400" h="640080">
                  <a:moveTo>
                    <a:pt x="0" y="0"/>
                  </a:moveTo>
                  <a:lnTo>
                    <a:pt x="19202400" y="0"/>
                  </a:lnTo>
                  <a:lnTo>
                    <a:pt x="1920240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534551" b="-534551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38100"/>
              <a:ext cx="19202400" cy="67818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340"/>
                </a:lnSpc>
              </a:pPr>
              <a:r>
                <a:rPr lang="nl-BE" sz="1950" b="1" spc="180" noProof="0" dirty="0">
                  <a:solidFill>
                    <a:srgbClr val="C28927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DE WETENSCHAP ACHTER CHOCOLADE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744855" y="826656"/>
            <a:ext cx="16468725" cy="1203352"/>
            <a:chOff x="0" y="0"/>
            <a:chExt cx="21958300" cy="160447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21958300" cy="1604470"/>
            </a:xfrm>
            <a:custGeom>
              <a:avLst/>
              <a:gdLst/>
              <a:ahLst/>
              <a:cxnLst/>
              <a:rect l="l" t="t" r="r" b="b"/>
              <a:pathLst>
                <a:path w="21958300" h="1604470">
                  <a:moveTo>
                    <a:pt x="0" y="0"/>
                  </a:moveTo>
                  <a:lnTo>
                    <a:pt x="21958300" y="0"/>
                  </a:lnTo>
                  <a:lnTo>
                    <a:pt x="21958300" y="1604470"/>
                  </a:lnTo>
                  <a:lnTo>
                    <a:pt x="0" y="160447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77524" b="-177524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57150"/>
              <a:ext cx="21958300" cy="16616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960"/>
                </a:lnSpc>
              </a:pPr>
              <a:r>
                <a:rPr lang="nl-BE" sz="5800" b="1" spc="-330" noProof="0" dirty="0">
                  <a:solidFill>
                    <a:srgbClr val="453434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Een ganacherecept herformuleren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175490" y="8611429"/>
            <a:ext cx="1132008" cy="1126931"/>
            <a:chOff x="0" y="0"/>
            <a:chExt cx="1509344" cy="1502575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509395" cy="1502537"/>
            </a:xfrm>
            <a:custGeom>
              <a:avLst/>
              <a:gdLst/>
              <a:ahLst/>
              <a:cxnLst/>
              <a:rect l="l" t="t" r="r" b="b"/>
              <a:pathLst>
                <a:path w="1509395" h="1502537">
                  <a:moveTo>
                    <a:pt x="0" y="0"/>
                  </a:moveTo>
                  <a:lnTo>
                    <a:pt x="1509395" y="0"/>
                  </a:lnTo>
                  <a:lnTo>
                    <a:pt x="1509395" y="1502537"/>
                  </a:lnTo>
                  <a:lnTo>
                    <a:pt x="0" y="15025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3" b="-2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</p:grpSp>
      <p:sp>
        <p:nvSpPr>
          <p:cNvPr id="36" name="Freeform 36"/>
          <p:cNvSpPr/>
          <p:nvPr/>
        </p:nvSpPr>
        <p:spPr>
          <a:xfrm rot="501368">
            <a:off x="15188178" y="2835570"/>
            <a:ext cx="2980294" cy="1862684"/>
          </a:xfrm>
          <a:custGeom>
            <a:avLst/>
            <a:gdLst/>
            <a:ahLst/>
            <a:cxnLst/>
            <a:rect l="l" t="t" r="r" b="b"/>
            <a:pathLst>
              <a:path w="2980294" h="1862684">
                <a:moveTo>
                  <a:pt x="0" y="0"/>
                </a:moveTo>
                <a:lnTo>
                  <a:pt x="2980294" y="0"/>
                </a:lnTo>
                <a:lnTo>
                  <a:pt x="2980294" y="1862683"/>
                </a:lnTo>
                <a:lnTo>
                  <a:pt x="0" y="18626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BE" noProof="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327423" y="9601200"/>
            <a:ext cx="685800" cy="411480"/>
            <a:chOff x="0" y="0"/>
            <a:chExt cx="914400" cy="5486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14400" cy="548640"/>
            </a:xfrm>
            <a:custGeom>
              <a:avLst/>
              <a:gdLst/>
              <a:ahLst/>
              <a:cxnLst/>
              <a:rect l="l" t="t" r="r" b="b"/>
              <a:pathLst>
                <a:path w="914400" h="548640">
                  <a:moveTo>
                    <a:pt x="0" y="0"/>
                  </a:moveTo>
                  <a:lnTo>
                    <a:pt x="914400" y="0"/>
                  </a:lnTo>
                  <a:lnTo>
                    <a:pt x="914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26982" r="-26982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914400" cy="5676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980"/>
                </a:lnSpc>
              </a:pPr>
              <a:r>
                <a:rPr lang="nl-BE" sz="1650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18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54380" y="617220"/>
            <a:ext cx="14401800" cy="480060"/>
            <a:chOff x="0" y="0"/>
            <a:chExt cx="19202400" cy="64008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9202400" cy="640080"/>
            </a:xfrm>
            <a:custGeom>
              <a:avLst/>
              <a:gdLst/>
              <a:ahLst/>
              <a:cxnLst/>
              <a:rect l="l" t="t" r="r" b="b"/>
              <a:pathLst>
                <a:path w="19202400" h="640080">
                  <a:moveTo>
                    <a:pt x="0" y="0"/>
                  </a:moveTo>
                  <a:lnTo>
                    <a:pt x="19202400" y="0"/>
                  </a:lnTo>
                  <a:lnTo>
                    <a:pt x="1920240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534551" b="-534551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9202400" cy="67818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340"/>
                </a:lnSpc>
              </a:pPr>
              <a:r>
                <a:rPr lang="nl-BE" sz="1950" b="1" spc="180" noProof="0" dirty="0">
                  <a:solidFill>
                    <a:srgbClr val="C28927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DE WETENSCHAP ACHTER CHOCOLADE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44855" y="826656"/>
            <a:ext cx="16468725" cy="1203352"/>
            <a:chOff x="0" y="0"/>
            <a:chExt cx="21958300" cy="160447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958300" cy="1604470"/>
            </a:xfrm>
            <a:custGeom>
              <a:avLst/>
              <a:gdLst/>
              <a:ahLst/>
              <a:cxnLst/>
              <a:rect l="l" t="t" r="r" b="b"/>
              <a:pathLst>
                <a:path w="21958300" h="1604470">
                  <a:moveTo>
                    <a:pt x="0" y="0"/>
                  </a:moveTo>
                  <a:lnTo>
                    <a:pt x="21958300" y="0"/>
                  </a:lnTo>
                  <a:lnTo>
                    <a:pt x="21958300" y="1604470"/>
                  </a:lnTo>
                  <a:lnTo>
                    <a:pt x="0" y="160447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77524" b="-177524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21958300" cy="16616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960"/>
                </a:lnSpc>
              </a:pPr>
              <a:r>
                <a:rPr lang="nl-BE" sz="5800" b="1" spc="-330" noProof="0" dirty="0">
                  <a:solidFill>
                    <a:srgbClr val="453434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Een ganacherecept herformuleren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175490" y="8611429"/>
            <a:ext cx="1132008" cy="1126931"/>
            <a:chOff x="0" y="0"/>
            <a:chExt cx="1509344" cy="150257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509395" cy="1502537"/>
            </a:xfrm>
            <a:custGeom>
              <a:avLst/>
              <a:gdLst/>
              <a:ahLst/>
              <a:cxnLst/>
              <a:rect l="l" t="t" r="r" b="b"/>
              <a:pathLst>
                <a:path w="1509395" h="1502537">
                  <a:moveTo>
                    <a:pt x="0" y="0"/>
                  </a:moveTo>
                  <a:lnTo>
                    <a:pt x="1509395" y="0"/>
                  </a:lnTo>
                  <a:lnTo>
                    <a:pt x="1509395" y="1502537"/>
                  </a:lnTo>
                  <a:lnTo>
                    <a:pt x="0" y="15025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3" b="-2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744855" y="1028700"/>
            <a:ext cx="12736967" cy="1814414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algn="l">
              <a:lnSpc>
                <a:spcPts val="5336"/>
              </a:lnSpc>
            </a:pPr>
            <a:endParaRPr lang="nl-BE" noProof="0" dirty="0"/>
          </a:p>
          <a:p>
            <a:pPr algn="l">
              <a:lnSpc>
                <a:spcPts val="5336"/>
              </a:lnSpc>
            </a:pPr>
            <a:r>
              <a:rPr lang="nl-BE" sz="5800" b="1" spc="-330" noProof="0" dirty="0">
                <a:solidFill>
                  <a:srgbClr val="C28927"/>
                </a:solidFill>
                <a:latin typeface="Telegraf Bold"/>
                <a:ea typeface="Telegraf Bold"/>
                <a:cs typeface="Telegraf Bold"/>
                <a:sym typeface="Telegraf Bold"/>
              </a:rPr>
              <a:t>Wateractiviteit in ganachevullingen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12091035" y="4782503"/>
            <a:ext cx="4502468" cy="319088"/>
            <a:chOff x="0" y="0"/>
            <a:chExt cx="6003290" cy="425450"/>
          </a:xfrm>
        </p:grpSpPr>
        <p:sp>
          <p:nvSpPr>
            <p:cNvPr id="17" name="Freeform 17"/>
            <p:cNvSpPr/>
            <p:nvPr/>
          </p:nvSpPr>
          <p:spPr>
            <a:xfrm>
              <a:off x="18627" y="5861"/>
              <a:ext cx="5984981" cy="463252"/>
            </a:xfrm>
            <a:custGeom>
              <a:avLst/>
              <a:gdLst/>
              <a:ahLst/>
              <a:cxnLst/>
              <a:rect l="l" t="t" r="r" b="b"/>
              <a:pathLst>
                <a:path w="5984981" h="463252">
                  <a:moveTo>
                    <a:pt x="32173" y="44939"/>
                  </a:moveTo>
                  <a:cubicBezTo>
                    <a:pt x="3123353" y="53829"/>
                    <a:pt x="3170343" y="76689"/>
                    <a:pt x="3424343" y="86849"/>
                  </a:cubicBezTo>
                  <a:cubicBezTo>
                    <a:pt x="3960283" y="107169"/>
                    <a:pt x="5723043" y="-120161"/>
                    <a:pt x="5932593" y="89389"/>
                  </a:cubicBezTo>
                  <a:cubicBezTo>
                    <a:pt x="6002443" y="159239"/>
                    <a:pt x="6002443" y="298939"/>
                    <a:pt x="5932593" y="368789"/>
                  </a:cubicBezTo>
                  <a:cubicBezTo>
                    <a:pt x="5723043" y="578339"/>
                    <a:pt x="3857413" y="375139"/>
                    <a:pt x="3417993" y="366249"/>
                  </a:cubicBezTo>
                  <a:cubicBezTo>
                    <a:pt x="3261783" y="362439"/>
                    <a:pt x="3198283" y="361169"/>
                    <a:pt x="3100493" y="353549"/>
                  </a:cubicBezTo>
                  <a:cubicBezTo>
                    <a:pt x="3016673" y="347199"/>
                    <a:pt x="2987463" y="331959"/>
                    <a:pt x="2865543" y="324339"/>
                  </a:cubicBezTo>
                  <a:cubicBezTo>
                    <a:pt x="2442633" y="297669"/>
                    <a:pt x="258233" y="552939"/>
                    <a:pt x="32173" y="326879"/>
                  </a:cubicBezTo>
                  <a:cubicBezTo>
                    <a:pt x="-40217" y="255759"/>
                    <a:pt x="32173" y="44939"/>
                    <a:pt x="32173" y="44939"/>
                  </a:cubicBezTo>
                </a:path>
              </a:pathLst>
            </a:custGeom>
            <a:solidFill>
              <a:srgbClr val="D3A24E">
                <a:alpha val="18431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193482" y="5047297"/>
            <a:ext cx="1391602" cy="419100"/>
            <a:chOff x="0" y="0"/>
            <a:chExt cx="1855470" cy="558800"/>
          </a:xfrm>
        </p:grpSpPr>
        <p:sp>
          <p:nvSpPr>
            <p:cNvPr id="19" name="Freeform 19"/>
            <p:cNvSpPr/>
            <p:nvPr/>
          </p:nvSpPr>
          <p:spPr>
            <a:xfrm>
              <a:off x="50409" y="50711"/>
              <a:ext cx="1758482" cy="467953"/>
            </a:xfrm>
            <a:custGeom>
              <a:avLst/>
              <a:gdLst/>
              <a:ahLst/>
              <a:cxnLst/>
              <a:rect l="l" t="t" r="r" b="b"/>
              <a:pathLst>
                <a:path w="1758482" h="467953">
                  <a:moveTo>
                    <a:pt x="391" y="177889"/>
                  </a:moveTo>
                  <a:cubicBezTo>
                    <a:pt x="1180221" y="30569"/>
                    <a:pt x="1213241" y="24219"/>
                    <a:pt x="1291981" y="20409"/>
                  </a:cubicBezTo>
                  <a:cubicBezTo>
                    <a:pt x="1393581" y="14059"/>
                    <a:pt x="1599321" y="30569"/>
                    <a:pt x="1642501" y="15329"/>
                  </a:cubicBezTo>
                  <a:cubicBezTo>
                    <a:pt x="1652661" y="11519"/>
                    <a:pt x="1652661" y="-1181"/>
                    <a:pt x="1659011" y="89"/>
                  </a:cubicBezTo>
                  <a:cubicBezTo>
                    <a:pt x="1683141" y="6439"/>
                    <a:pt x="1779661" y="218529"/>
                    <a:pt x="1754261" y="264249"/>
                  </a:cubicBezTo>
                  <a:cubicBezTo>
                    <a:pt x="1733941" y="298539"/>
                    <a:pt x="1655201" y="287109"/>
                    <a:pt x="1591701" y="293459"/>
                  </a:cubicBezTo>
                  <a:cubicBezTo>
                    <a:pt x="1500261" y="303619"/>
                    <a:pt x="1398661" y="290919"/>
                    <a:pt x="1258961" y="301079"/>
                  </a:cubicBezTo>
                  <a:cubicBezTo>
                    <a:pt x="1021471" y="317589"/>
                    <a:pt x="513471" y="382359"/>
                    <a:pt x="296301" y="414109"/>
                  </a:cubicBezTo>
                  <a:cubicBezTo>
                    <a:pt x="185811" y="429349"/>
                    <a:pt x="95641" y="492849"/>
                    <a:pt x="44841" y="457289"/>
                  </a:cubicBezTo>
                  <a:cubicBezTo>
                    <a:pt x="-7229" y="419189"/>
                    <a:pt x="391" y="177889"/>
                    <a:pt x="391" y="177889"/>
                  </a:cubicBezTo>
                </a:path>
              </a:pathLst>
            </a:custGeom>
            <a:solidFill>
              <a:srgbClr val="D3A24E">
                <a:alpha val="18431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469708" y="5421630"/>
            <a:ext cx="1598295" cy="340995"/>
            <a:chOff x="0" y="0"/>
            <a:chExt cx="2131060" cy="454660"/>
          </a:xfrm>
        </p:grpSpPr>
        <p:sp>
          <p:nvSpPr>
            <p:cNvPr id="21" name="Freeform 21"/>
            <p:cNvSpPr/>
            <p:nvPr/>
          </p:nvSpPr>
          <p:spPr>
            <a:xfrm>
              <a:off x="22578" y="19789"/>
              <a:ext cx="2095320" cy="445942"/>
            </a:xfrm>
            <a:custGeom>
              <a:avLst/>
              <a:gdLst/>
              <a:ahLst/>
              <a:cxnLst/>
              <a:rect l="l" t="t" r="r" b="b"/>
              <a:pathLst>
                <a:path w="2095320" h="445942">
                  <a:moveTo>
                    <a:pt x="28222" y="100861"/>
                  </a:moveTo>
                  <a:cubicBezTo>
                    <a:pt x="1303302" y="97051"/>
                    <a:pt x="1329972" y="93241"/>
                    <a:pt x="1387122" y="84351"/>
                  </a:cubicBezTo>
                  <a:cubicBezTo>
                    <a:pt x="1450622" y="74191"/>
                    <a:pt x="1503962" y="48791"/>
                    <a:pt x="1583972" y="39901"/>
                  </a:cubicBezTo>
                  <a:cubicBezTo>
                    <a:pt x="1707162" y="24661"/>
                    <a:pt x="1989102" y="-36299"/>
                    <a:pt x="2057682" y="31011"/>
                  </a:cubicBezTo>
                  <a:cubicBezTo>
                    <a:pt x="2109752" y="83081"/>
                    <a:pt x="2105942" y="262151"/>
                    <a:pt x="2057682" y="310411"/>
                  </a:cubicBezTo>
                  <a:cubicBezTo>
                    <a:pt x="2004342" y="365021"/>
                    <a:pt x="1841782" y="302791"/>
                    <a:pt x="1718592" y="311681"/>
                  </a:cubicBezTo>
                  <a:cubicBezTo>
                    <a:pt x="1568732" y="321841"/>
                    <a:pt x="1423952" y="366291"/>
                    <a:pt x="1222022" y="380261"/>
                  </a:cubicBezTo>
                  <a:cubicBezTo>
                    <a:pt x="910872" y="403121"/>
                    <a:pt x="157762" y="513611"/>
                    <a:pt x="28222" y="384071"/>
                  </a:cubicBezTo>
                  <a:cubicBezTo>
                    <a:pt x="-35278" y="320571"/>
                    <a:pt x="28222" y="100861"/>
                    <a:pt x="28222" y="100861"/>
                  </a:cubicBezTo>
                </a:path>
              </a:pathLst>
            </a:custGeom>
            <a:solidFill>
              <a:srgbClr val="D3A24E">
                <a:alpha val="18431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6554153" y="5595938"/>
            <a:ext cx="2238375" cy="288608"/>
            <a:chOff x="0" y="0"/>
            <a:chExt cx="2984500" cy="384810"/>
          </a:xfrm>
        </p:grpSpPr>
        <p:sp>
          <p:nvSpPr>
            <p:cNvPr id="23" name="Freeform 23"/>
            <p:cNvSpPr/>
            <p:nvPr/>
          </p:nvSpPr>
          <p:spPr>
            <a:xfrm>
              <a:off x="19191" y="50800"/>
              <a:ext cx="2932332" cy="452125"/>
            </a:xfrm>
            <a:custGeom>
              <a:avLst/>
              <a:gdLst/>
              <a:ahLst/>
              <a:cxnLst/>
              <a:rect l="l" t="t" r="r" b="b"/>
              <a:pathLst>
                <a:path w="2932332" h="452125">
                  <a:moveTo>
                    <a:pt x="31609" y="0"/>
                  </a:moveTo>
                  <a:cubicBezTo>
                    <a:pt x="2985629" y="71120"/>
                    <a:pt x="2985629" y="208280"/>
                    <a:pt x="2914509" y="279400"/>
                  </a:cubicBezTo>
                  <a:cubicBezTo>
                    <a:pt x="2685909" y="508000"/>
                    <a:pt x="260209" y="510540"/>
                    <a:pt x="31609" y="281940"/>
                  </a:cubicBezTo>
                  <a:cubicBezTo>
                    <a:pt x="-39511" y="210820"/>
                    <a:pt x="31609" y="0"/>
                    <a:pt x="31609" y="0"/>
                  </a:cubicBezTo>
                </a:path>
              </a:pathLst>
            </a:custGeom>
            <a:solidFill>
              <a:srgbClr val="D3A24E">
                <a:alpha val="18431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728788" y="6789420"/>
            <a:ext cx="4019550" cy="321945"/>
            <a:chOff x="0" y="0"/>
            <a:chExt cx="5359400" cy="429260"/>
          </a:xfrm>
        </p:grpSpPr>
        <p:sp>
          <p:nvSpPr>
            <p:cNvPr id="25" name="Freeform 25"/>
            <p:cNvSpPr/>
            <p:nvPr/>
          </p:nvSpPr>
          <p:spPr>
            <a:xfrm>
              <a:off x="19756" y="-40553"/>
              <a:ext cx="5340280" cy="512373"/>
            </a:xfrm>
            <a:custGeom>
              <a:avLst/>
              <a:gdLst/>
              <a:ahLst/>
              <a:cxnLst/>
              <a:rect l="l" t="t" r="r" b="b"/>
              <a:pathLst>
                <a:path w="5340280" h="512373">
                  <a:moveTo>
                    <a:pt x="31044" y="135803"/>
                  </a:moveTo>
                  <a:cubicBezTo>
                    <a:pt x="2503734" y="128183"/>
                    <a:pt x="2544374" y="110403"/>
                    <a:pt x="2629464" y="102783"/>
                  </a:cubicBezTo>
                  <a:cubicBezTo>
                    <a:pt x="2715824" y="96433"/>
                    <a:pt x="2760274" y="96433"/>
                    <a:pt x="2891084" y="93893"/>
                  </a:cubicBezTo>
                  <a:cubicBezTo>
                    <a:pt x="3287324" y="86273"/>
                    <a:pt x="5085644" y="-111847"/>
                    <a:pt x="5288844" y="91353"/>
                  </a:cubicBezTo>
                  <a:cubicBezTo>
                    <a:pt x="5357424" y="161203"/>
                    <a:pt x="5357424" y="300903"/>
                    <a:pt x="5288844" y="370753"/>
                  </a:cubicBezTo>
                  <a:cubicBezTo>
                    <a:pt x="5085644" y="573953"/>
                    <a:pt x="3279704" y="365673"/>
                    <a:pt x="2897434" y="373293"/>
                  </a:cubicBezTo>
                  <a:cubicBezTo>
                    <a:pt x="2776784" y="374563"/>
                    <a:pt x="2741224" y="374563"/>
                    <a:pt x="2658674" y="380913"/>
                  </a:cubicBezTo>
                  <a:cubicBezTo>
                    <a:pt x="2568504" y="388533"/>
                    <a:pt x="2517704" y="406313"/>
                    <a:pt x="2378004" y="415203"/>
                  </a:cubicBezTo>
                  <a:cubicBezTo>
                    <a:pt x="1975414" y="439333"/>
                    <a:pt x="232974" y="619673"/>
                    <a:pt x="31044" y="417743"/>
                  </a:cubicBezTo>
                  <a:cubicBezTo>
                    <a:pt x="-38806" y="347893"/>
                    <a:pt x="31044" y="135803"/>
                    <a:pt x="31044" y="135803"/>
                  </a:cubicBezTo>
                </a:path>
              </a:pathLst>
            </a:custGeom>
            <a:solidFill>
              <a:srgbClr val="D3A24E">
                <a:alpha val="18431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4513897" y="7082790"/>
            <a:ext cx="3424238" cy="512445"/>
            <a:chOff x="0" y="0"/>
            <a:chExt cx="4565650" cy="683260"/>
          </a:xfrm>
        </p:grpSpPr>
        <p:sp>
          <p:nvSpPr>
            <p:cNvPr id="27" name="Freeform 27"/>
            <p:cNvSpPr/>
            <p:nvPr/>
          </p:nvSpPr>
          <p:spPr>
            <a:xfrm>
              <a:off x="47779" y="43053"/>
              <a:ext cx="4486115" cy="609353"/>
            </a:xfrm>
            <a:custGeom>
              <a:avLst/>
              <a:gdLst/>
              <a:ahLst/>
              <a:cxnLst/>
              <a:rect l="l" t="t" r="r" b="b"/>
              <a:pathLst>
                <a:path w="4486115" h="609353">
                  <a:moveTo>
                    <a:pt x="3021" y="310007"/>
                  </a:moveTo>
                  <a:cubicBezTo>
                    <a:pt x="723111" y="212217"/>
                    <a:pt x="786611" y="191897"/>
                    <a:pt x="867891" y="180467"/>
                  </a:cubicBezTo>
                  <a:cubicBezTo>
                    <a:pt x="945361" y="169037"/>
                    <a:pt x="1002511" y="171577"/>
                    <a:pt x="1097761" y="158877"/>
                  </a:cubicBezTo>
                  <a:cubicBezTo>
                    <a:pt x="1260321" y="137287"/>
                    <a:pt x="1560041" y="64897"/>
                    <a:pt x="1749271" y="44577"/>
                  </a:cubicBezTo>
                  <a:cubicBezTo>
                    <a:pt x="1895321" y="29337"/>
                    <a:pt x="1957551" y="33147"/>
                    <a:pt x="2139161" y="29337"/>
                  </a:cubicBezTo>
                  <a:cubicBezTo>
                    <a:pt x="2569691" y="20447"/>
                    <a:pt x="4011141" y="50927"/>
                    <a:pt x="4303241" y="29337"/>
                  </a:cubicBezTo>
                  <a:cubicBezTo>
                    <a:pt x="4378171" y="22987"/>
                    <a:pt x="4413731" y="-16383"/>
                    <a:pt x="4442941" y="7747"/>
                  </a:cubicBezTo>
                  <a:cubicBezTo>
                    <a:pt x="4484851" y="39497"/>
                    <a:pt x="4502631" y="240157"/>
                    <a:pt x="4467071" y="285877"/>
                  </a:cubicBezTo>
                  <a:cubicBezTo>
                    <a:pt x="4437861" y="321437"/>
                    <a:pt x="4390871" y="302387"/>
                    <a:pt x="4303241" y="308737"/>
                  </a:cubicBezTo>
                  <a:cubicBezTo>
                    <a:pt x="3964151" y="332867"/>
                    <a:pt x="2328391" y="271907"/>
                    <a:pt x="1800071" y="318897"/>
                  </a:cubicBezTo>
                  <a:cubicBezTo>
                    <a:pt x="1551151" y="341757"/>
                    <a:pt x="1429231" y="390017"/>
                    <a:pt x="1255241" y="415417"/>
                  </a:cubicBezTo>
                  <a:cubicBezTo>
                    <a:pt x="1097761" y="438277"/>
                    <a:pt x="908531" y="447167"/>
                    <a:pt x="800581" y="467487"/>
                  </a:cubicBezTo>
                  <a:cubicBezTo>
                    <a:pt x="739621" y="478917"/>
                    <a:pt x="724381" y="491617"/>
                    <a:pt x="660881" y="504317"/>
                  </a:cubicBezTo>
                  <a:cubicBezTo>
                    <a:pt x="528801" y="530987"/>
                    <a:pt x="142721" y="659257"/>
                    <a:pt x="47471" y="588137"/>
                  </a:cubicBezTo>
                  <a:cubicBezTo>
                    <a:pt x="-17299" y="541147"/>
                    <a:pt x="3021" y="310007"/>
                    <a:pt x="3021" y="310007"/>
                  </a:cubicBezTo>
                </a:path>
              </a:pathLst>
            </a:custGeom>
            <a:solidFill>
              <a:srgbClr val="D3A24E">
                <a:alpha val="18431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754380" y="3085792"/>
            <a:ext cx="16733521" cy="5154372"/>
            <a:chOff x="0" y="-38100"/>
            <a:chExt cx="22311361" cy="6872496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22311361" cy="6834396"/>
            </a:xfrm>
            <a:custGeom>
              <a:avLst/>
              <a:gdLst/>
              <a:ahLst/>
              <a:cxnLst/>
              <a:rect l="l" t="t" r="r" b="b"/>
              <a:pathLst>
                <a:path w="22311361" h="6834396">
                  <a:moveTo>
                    <a:pt x="0" y="0"/>
                  </a:moveTo>
                  <a:lnTo>
                    <a:pt x="22311361" y="0"/>
                  </a:lnTo>
                  <a:lnTo>
                    <a:pt x="22311361" y="6834396"/>
                  </a:lnTo>
                  <a:lnTo>
                    <a:pt x="0" y="683439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403" b="-23817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38100"/>
              <a:ext cx="20431760" cy="687249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r>
                <a:rPr lang="nl-BE" sz="2700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De wateractiviteit (</a:t>
              </a:r>
              <a:r>
                <a:rPr lang="nl-BE" sz="2700" b="1" noProof="0" dirty="0">
                  <a:solidFill>
                    <a:srgbClr val="A6220A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AW = Activity of Water</a:t>
              </a:r>
              <a:r>
                <a:rPr lang="nl-BE" sz="2700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) is een maat voor de </a:t>
              </a:r>
              <a:r>
                <a:rPr lang="nl-BE" sz="2700" b="1" noProof="0" dirty="0">
                  <a:solidFill>
                    <a:srgbClr val="A6220A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hoeveelheid vrij water in een product </a:t>
              </a:r>
              <a:r>
                <a:rPr lang="nl-BE" sz="2700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dat microbiële groei kan ondersteunen en chemische en fysische veranderingen kan beïnvloeden.</a:t>
              </a:r>
            </a:p>
            <a:p>
              <a:pPr algn="l">
                <a:lnSpc>
                  <a:spcPts val="3240"/>
                </a:lnSpc>
              </a:pPr>
              <a:endParaRPr lang="nl-BE" sz="2700" noProof="0" dirty="0">
                <a:solidFill>
                  <a:srgbClr val="453434"/>
                </a:solidFill>
                <a:latin typeface="Telegraf"/>
                <a:ea typeface="Telegraf"/>
                <a:cs typeface="Telegraf"/>
                <a:sym typeface="Telegraf"/>
              </a:endParaRPr>
            </a:p>
            <a:p>
              <a:pPr marL="488632" lvl="1" indent="-244316" algn="l">
                <a:lnSpc>
                  <a:spcPts val="3240"/>
                </a:lnSpc>
                <a:buFont typeface="Arial"/>
                <a:buChar char="•"/>
              </a:pPr>
              <a:r>
                <a:rPr lang="nl-BE" sz="2700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In ganachevullingen is de wateractiviteit bepalend voor de houdbaarheid, voedselveiligheid, textuur en stabiliteit. Een </a:t>
              </a:r>
              <a:r>
                <a:rPr lang="nl-BE" sz="2700" b="1" noProof="0" dirty="0">
                  <a:solidFill>
                    <a:srgbClr val="A6220A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hogere AW </a:t>
              </a:r>
              <a:r>
                <a:rPr lang="nl-BE" sz="2700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leidt doorgaans tot een zachtere textuur en gunstigere omstandigheden voor </a:t>
              </a:r>
              <a:r>
                <a:rPr lang="nl-BE" sz="2700" b="1" noProof="0" dirty="0">
                  <a:solidFill>
                    <a:srgbClr val="A6220A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de groei van micro-organismen</a:t>
              </a:r>
              <a:r>
                <a:rPr lang="nl-BE" sz="2700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, </a:t>
              </a:r>
              <a:r>
                <a:rPr lang="nl-BE" sz="2700" noProof="0" dirty="0">
                  <a:solidFill>
                    <a:srgbClr val="453434"/>
                  </a:solidFill>
                  <a:latin typeface="Telegraf"/>
                  <a:sym typeface="Telegraf Bold"/>
                </a:rPr>
                <a:t>waardoor </a:t>
              </a:r>
              <a:r>
                <a:rPr lang="nl-BE" sz="2700" noProof="0" dirty="0">
                  <a:solidFill>
                    <a:srgbClr val="453434"/>
                  </a:solidFill>
                  <a:latin typeface="Telegraf"/>
                  <a:sym typeface="Telegraf"/>
                </a:rPr>
                <a:t>de stabiliteit </a:t>
              </a:r>
              <a:r>
                <a:rPr lang="nl-BE" sz="2700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afneemt.</a:t>
              </a:r>
            </a:p>
            <a:p>
              <a:pPr algn="l">
                <a:lnSpc>
                  <a:spcPts val="3240"/>
                </a:lnSpc>
              </a:pPr>
              <a:endParaRPr lang="nl-BE" sz="2700" noProof="0" dirty="0">
                <a:solidFill>
                  <a:srgbClr val="453434"/>
                </a:solidFill>
                <a:latin typeface="Telegraf"/>
                <a:ea typeface="Telegraf"/>
                <a:cs typeface="Telegraf"/>
                <a:sym typeface="Telegraf"/>
              </a:endParaRPr>
            </a:p>
            <a:p>
              <a:pPr marL="488632" lvl="1" indent="-244316" algn="l">
                <a:lnSpc>
                  <a:spcPts val="3240"/>
                </a:lnSpc>
                <a:buFont typeface="Arial"/>
                <a:buChar char="•"/>
              </a:pPr>
              <a:r>
                <a:rPr lang="nl-BE" sz="2700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Door de wateractiviteit te controleren met behulp van </a:t>
              </a:r>
              <a:r>
                <a:rPr lang="nl-BE" sz="2700" b="1" noProof="0" dirty="0">
                  <a:solidFill>
                    <a:srgbClr val="A6220A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suikers</a:t>
              </a:r>
              <a:r>
                <a:rPr lang="nl-BE" sz="2700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, </a:t>
              </a:r>
              <a:r>
                <a:rPr lang="nl-BE" sz="2700" b="1" noProof="0" dirty="0">
                  <a:solidFill>
                    <a:srgbClr val="A6220A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polyolen</a:t>
              </a:r>
              <a:r>
                <a:rPr lang="nl-BE" sz="2700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, </a:t>
              </a:r>
              <a:r>
                <a:rPr lang="nl-BE" sz="2700" b="1" noProof="0" dirty="0">
                  <a:solidFill>
                    <a:srgbClr val="A6220A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vezels </a:t>
              </a:r>
              <a:r>
                <a:rPr lang="nl-BE" sz="2700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en geoptimaliseerde </a:t>
              </a:r>
              <a:r>
                <a:rPr lang="nl-BE" sz="2700" b="1" noProof="0" dirty="0">
                  <a:solidFill>
                    <a:srgbClr val="A6220A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vet-waterverhoudingen </a:t>
              </a:r>
              <a:r>
                <a:rPr lang="nl-BE" sz="2700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kan je een stabielere ganache maken die langer houdbaar is en toch de gewenste zintuiglijke eigenschappen behoudt.</a:t>
              </a:r>
            </a:p>
          </p:txBody>
        </p:sp>
      </p:grpSp>
      <p:sp>
        <p:nvSpPr>
          <p:cNvPr id="31" name="Freeform 31"/>
          <p:cNvSpPr/>
          <p:nvPr/>
        </p:nvSpPr>
        <p:spPr>
          <a:xfrm>
            <a:off x="14841158" y="21669"/>
            <a:ext cx="3457879" cy="4386442"/>
          </a:xfrm>
          <a:custGeom>
            <a:avLst/>
            <a:gdLst/>
            <a:ahLst/>
            <a:cxnLst/>
            <a:rect l="l" t="t" r="r" b="b"/>
            <a:pathLst>
              <a:path w="3457879" h="4386442">
                <a:moveTo>
                  <a:pt x="0" y="0"/>
                </a:moveTo>
                <a:lnTo>
                  <a:pt x="3457879" y="0"/>
                </a:lnTo>
                <a:lnTo>
                  <a:pt x="3457879" y="4386442"/>
                </a:lnTo>
                <a:lnTo>
                  <a:pt x="0" y="438644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79079" r="-72546" b="-8535"/>
            </a:stretch>
          </a:blipFill>
        </p:spPr>
        <p:txBody>
          <a:bodyPr/>
          <a:lstStyle/>
          <a:p>
            <a:endParaRPr lang="nl-BE" noProof="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54380" y="2948940"/>
            <a:ext cx="12344400" cy="685800"/>
            <a:chOff x="0" y="0"/>
            <a:chExt cx="16459200" cy="9144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459200" cy="914400"/>
            </a:xfrm>
            <a:custGeom>
              <a:avLst/>
              <a:gdLst/>
              <a:ahLst/>
              <a:cxnLst/>
              <a:rect l="l" t="t" r="r" b="b"/>
              <a:pathLst>
                <a:path w="16459200" h="914400">
                  <a:moveTo>
                    <a:pt x="0" y="0"/>
                  </a:moveTo>
                  <a:lnTo>
                    <a:pt x="16459200" y="0"/>
                  </a:lnTo>
                  <a:lnTo>
                    <a:pt x="16459200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00730" b="-300730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6459200" cy="9620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600"/>
                </a:lnSpc>
              </a:pPr>
              <a:r>
                <a:rPr lang="nl-BE" sz="3000" b="1" noProof="0" dirty="0">
                  <a:solidFill>
                    <a:srgbClr val="453434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Hazelnoot-vanilleganache nr. 1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60120" y="4504596"/>
            <a:ext cx="6858000" cy="603504"/>
            <a:chOff x="0" y="0"/>
            <a:chExt cx="9144000" cy="80467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9144000" cy="804672"/>
            </a:xfrm>
            <a:custGeom>
              <a:avLst/>
              <a:gdLst/>
              <a:ahLst/>
              <a:cxnLst/>
              <a:rect l="l" t="t" r="r" b="b"/>
              <a:pathLst>
                <a:path w="9144000" h="804672">
                  <a:moveTo>
                    <a:pt x="0" y="0"/>
                  </a:moveTo>
                  <a:lnTo>
                    <a:pt x="9144000" y="0"/>
                  </a:lnTo>
                  <a:lnTo>
                    <a:pt x="9144000" y="804672"/>
                  </a:lnTo>
                  <a:lnTo>
                    <a:pt x="0" y="80467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71420" b="-171420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9144000" cy="8332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Room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749540" y="4504596"/>
            <a:ext cx="3566160" cy="603504"/>
            <a:chOff x="0" y="0"/>
            <a:chExt cx="4754880" cy="80467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754880" cy="804672"/>
            </a:xfrm>
            <a:custGeom>
              <a:avLst/>
              <a:gdLst/>
              <a:ahLst/>
              <a:cxnLst/>
              <a:rect l="l" t="t" r="r" b="b"/>
              <a:pathLst>
                <a:path w="4754880" h="804672">
                  <a:moveTo>
                    <a:pt x="0" y="0"/>
                  </a:moveTo>
                  <a:lnTo>
                    <a:pt x="4754880" y="0"/>
                  </a:lnTo>
                  <a:lnTo>
                    <a:pt x="4754880" y="804672"/>
                  </a:lnTo>
                  <a:lnTo>
                    <a:pt x="0" y="80467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5138" b="-65138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4754880" cy="8332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C28927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 420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54380" y="5108100"/>
            <a:ext cx="10835640" cy="603504"/>
            <a:chOff x="0" y="0"/>
            <a:chExt cx="14447520" cy="80467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4447520" cy="804672"/>
            </a:xfrm>
            <a:custGeom>
              <a:avLst/>
              <a:gdLst/>
              <a:ahLst/>
              <a:cxnLst/>
              <a:rect l="l" t="t" r="r" b="b"/>
              <a:pathLst>
                <a:path w="14447520" h="804672">
                  <a:moveTo>
                    <a:pt x="0" y="0"/>
                  </a:moveTo>
                  <a:lnTo>
                    <a:pt x="14447520" y="0"/>
                  </a:lnTo>
                  <a:lnTo>
                    <a:pt x="14447520" y="804672"/>
                  </a:lnTo>
                  <a:lnTo>
                    <a:pt x="0" y="804672"/>
                  </a:lnTo>
                  <a:close/>
                </a:path>
              </a:pathLst>
            </a:custGeom>
            <a:solidFill>
              <a:srgbClr val="EFEAE1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60120" y="5108100"/>
            <a:ext cx="6858000" cy="603504"/>
            <a:chOff x="0" y="0"/>
            <a:chExt cx="9144000" cy="80467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9144000" cy="804672"/>
            </a:xfrm>
            <a:custGeom>
              <a:avLst/>
              <a:gdLst/>
              <a:ahLst/>
              <a:cxnLst/>
              <a:rect l="l" t="t" r="r" b="b"/>
              <a:pathLst>
                <a:path w="9144000" h="804672">
                  <a:moveTo>
                    <a:pt x="0" y="0"/>
                  </a:moveTo>
                  <a:lnTo>
                    <a:pt x="9144000" y="0"/>
                  </a:lnTo>
                  <a:lnTo>
                    <a:pt x="9144000" y="804672"/>
                  </a:lnTo>
                  <a:lnTo>
                    <a:pt x="0" y="80467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71420" b="-171420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9144000" cy="8332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Vanillestokjes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7749540" y="5108100"/>
            <a:ext cx="3566160" cy="603504"/>
            <a:chOff x="0" y="0"/>
            <a:chExt cx="4754880" cy="804672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4754880" cy="804672"/>
            </a:xfrm>
            <a:custGeom>
              <a:avLst/>
              <a:gdLst/>
              <a:ahLst/>
              <a:cxnLst/>
              <a:rect l="l" t="t" r="r" b="b"/>
              <a:pathLst>
                <a:path w="4754880" h="804672">
                  <a:moveTo>
                    <a:pt x="0" y="0"/>
                  </a:moveTo>
                  <a:lnTo>
                    <a:pt x="4754880" y="0"/>
                  </a:lnTo>
                  <a:lnTo>
                    <a:pt x="4754880" y="804672"/>
                  </a:lnTo>
                  <a:lnTo>
                    <a:pt x="0" y="80467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5138" b="-65138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28575"/>
              <a:ext cx="4754880" cy="8332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C28927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 5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60120" y="5711604"/>
            <a:ext cx="6858000" cy="603504"/>
            <a:chOff x="0" y="0"/>
            <a:chExt cx="9144000" cy="804672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9144000" cy="804672"/>
            </a:xfrm>
            <a:custGeom>
              <a:avLst/>
              <a:gdLst/>
              <a:ahLst/>
              <a:cxnLst/>
              <a:rect l="l" t="t" r="r" b="b"/>
              <a:pathLst>
                <a:path w="9144000" h="804672">
                  <a:moveTo>
                    <a:pt x="0" y="0"/>
                  </a:moveTo>
                  <a:lnTo>
                    <a:pt x="9144000" y="0"/>
                  </a:lnTo>
                  <a:lnTo>
                    <a:pt x="9144000" y="804672"/>
                  </a:lnTo>
                  <a:lnTo>
                    <a:pt x="0" y="80467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71420" b="-171420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28575"/>
              <a:ext cx="9144000" cy="8332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Glucosestroop 60DE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7749540" y="5711604"/>
            <a:ext cx="3566160" cy="603504"/>
            <a:chOff x="0" y="0"/>
            <a:chExt cx="4754880" cy="804672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4754880" cy="804672"/>
            </a:xfrm>
            <a:custGeom>
              <a:avLst/>
              <a:gdLst/>
              <a:ahLst/>
              <a:cxnLst/>
              <a:rect l="l" t="t" r="r" b="b"/>
              <a:pathLst>
                <a:path w="4754880" h="804672">
                  <a:moveTo>
                    <a:pt x="0" y="0"/>
                  </a:moveTo>
                  <a:lnTo>
                    <a:pt x="4754880" y="0"/>
                  </a:lnTo>
                  <a:lnTo>
                    <a:pt x="4754880" y="804672"/>
                  </a:lnTo>
                  <a:lnTo>
                    <a:pt x="0" y="80467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5138" b="-65138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28575"/>
              <a:ext cx="4754880" cy="8332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C28927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 75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754380" y="6315108"/>
            <a:ext cx="10835640" cy="603504"/>
            <a:chOff x="0" y="0"/>
            <a:chExt cx="14447520" cy="804672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4447520" cy="804672"/>
            </a:xfrm>
            <a:custGeom>
              <a:avLst/>
              <a:gdLst/>
              <a:ahLst/>
              <a:cxnLst/>
              <a:rect l="l" t="t" r="r" b="b"/>
              <a:pathLst>
                <a:path w="14447520" h="804672">
                  <a:moveTo>
                    <a:pt x="0" y="0"/>
                  </a:moveTo>
                  <a:lnTo>
                    <a:pt x="14447520" y="0"/>
                  </a:lnTo>
                  <a:lnTo>
                    <a:pt x="14447520" y="804672"/>
                  </a:lnTo>
                  <a:lnTo>
                    <a:pt x="0" y="804672"/>
                  </a:lnTo>
                  <a:close/>
                </a:path>
              </a:pathLst>
            </a:custGeom>
            <a:solidFill>
              <a:srgbClr val="EFEAE1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960120" y="6315108"/>
            <a:ext cx="6858000" cy="603504"/>
            <a:chOff x="0" y="0"/>
            <a:chExt cx="9144000" cy="804672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9144000" cy="804672"/>
            </a:xfrm>
            <a:custGeom>
              <a:avLst/>
              <a:gdLst/>
              <a:ahLst/>
              <a:cxnLst/>
              <a:rect l="l" t="t" r="r" b="b"/>
              <a:pathLst>
                <a:path w="9144000" h="804672">
                  <a:moveTo>
                    <a:pt x="0" y="0"/>
                  </a:moveTo>
                  <a:lnTo>
                    <a:pt x="9144000" y="0"/>
                  </a:lnTo>
                  <a:lnTo>
                    <a:pt x="9144000" y="804672"/>
                  </a:lnTo>
                  <a:lnTo>
                    <a:pt x="0" y="80467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71420" b="-171420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-28575"/>
              <a:ext cx="9144000" cy="8332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Donkere chocolade 55%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7749540" y="6315108"/>
            <a:ext cx="3566160" cy="603504"/>
            <a:chOff x="0" y="0"/>
            <a:chExt cx="4754880" cy="804672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4754880" cy="804672"/>
            </a:xfrm>
            <a:custGeom>
              <a:avLst/>
              <a:gdLst/>
              <a:ahLst/>
              <a:cxnLst/>
              <a:rect l="l" t="t" r="r" b="b"/>
              <a:pathLst>
                <a:path w="4754880" h="804672">
                  <a:moveTo>
                    <a:pt x="0" y="0"/>
                  </a:moveTo>
                  <a:lnTo>
                    <a:pt x="4754880" y="0"/>
                  </a:lnTo>
                  <a:lnTo>
                    <a:pt x="4754880" y="804672"/>
                  </a:lnTo>
                  <a:lnTo>
                    <a:pt x="0" y="80467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5138" b="-65138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28575"/>
              <a:ext cx="4754880" cy="8332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C28927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 420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60120" y="6918612"/>
            <a:ext cx="6858000" cy="603504"/>
            <a:chOff x="0" y="0"/>
            <a:chExt cx="9144000" cy="804672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9144000" cy="804672"/>
            </a:xfrm>
            <a:custGeom>
              <a:avLst/>
              <a:gdLst/>
              <a:ahLst/>
              <a:cxnLst/>
              <a:rect l="l" t="t" r="r" b="b"/>
              <a:pathLst>
                <a:path w="9144000" h="804672">
                  <a:moveTo>
                    <a:pt x="0" y="0"/>
                  </a:moveTo>
                  <a:lnTo>
                    <a:pt x="9144000" y="0"/>
                  </a:lnTo>
                  <a:lnTo>
                    <a:pt x="9144000" y="804672"/>
                  </a:lnTo>
                  <a:lnTo>
                    <a:pt x="0" y="80467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71420" b="-171420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28575"/>
              <a:ext cx="9144000" cy="8332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Pure hazelnootpasta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7749540" y="6918612"/>
            <a:ext cx="3566160" cy="603504"/>
            <a:chOff x="0" y="0"/>
            <a:chExt cx="4754880" cy="804672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4754880" cy="804672"/>
            </a:xfrm>
            <a:custGeom>
              <a:avLst/>
              <a:gdLst/>
              <a:ahLst/>
              <a:cxnLst/>
              <a:rect l="l" t="t" r="r" b="b"/>
              <a:pathLst>
                <a:path w="4754880" h="804672">
                  <a:moveTo>
                    <a:pt x="0" y="0"/>
                  </a:moveTo>
                  <a:lnTo>
                    <a:pt x="4754880" y="0"/>
                  </a:lnTo>
                  <a:lnTo>
                    <a:pt x="4754880" y="804672"/>
                  </a:lnTo>
                  <a:lnTo>
                    <a:pt x="0" y="80467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5138" b="-65138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0" y="-28575"/>
              <a:ext cx="4754880" cy="8332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C28927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150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754380" y="7522116"/>
            <a:ext cx="10835640" cy="603504"/>
            <a:chOff x="0" y="0"/>
            <a:chExt cx="14447520" cy="804672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4447520" cy="804672"/>
            </a:xfrm>
            <a:custGeom>
              <a:avLst/>
              <a:gdLst/>
              <a:ahLst/>
              <a:cxnLst/>
              <a:rect l="l" t="t" r="r" b="b"/>
              <a:pathLst>
                <a:path w="14447520" h="804672">
                  <a:moveTo>
                    <a:pt x="0" y="0"/>
                  </a:moveTo>
                  <a:lnTo>
                    <a:pt x="14447520" y="0"/>
                  </a:lnTo>
                  <a:lnTo>
                    <a:pt x="14447520" y="804672"/>
                  </a:lnTo>
                  <a:lnTo>
                    <a:pt x="0" y="804672"/>
                  </a:lnTo>
                  <a:close/>
                </a:path>
              </a:pathLst>
            </a:custGeom>
            <a:solidFill>
              <a:srgbClr val="453434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960120" y="7522116"/>
            <a:ext cx="6858000" cy="603504"/>
            <a:chOff x="0" y="0"/>
            <a:chExt cx="9144000" cy="804672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9144000" cy="804672"/>
            </a:xfrm>
            <a:custGeom>
              <a:avLst/>
              <a:gdLst/>
              <a:ahLst/>
              <a:cxnLst/>
              <a:rect l="l" t="t" r="r" b="b"/>
              <a:pathLst>
                <a:path w="9144000" h="804672">
                  <a:moveTo>
                    <a:pt x="0" y="0"/>
                  </a:moveTo>
                  <a:lnTo>
                    <a:pt x="9144000" y="0"/>
                  </a:lnTo>
                  <a:lnTo>
                    <a:pt x="9144000" y="804672"/>
                  </a:lnTo>
                  <a:lnTo>
                    <a:pt x="0" y="80467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71420" b="-171420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0" y="-28575"/>
              <a:ext cx="9144000" cy="8332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FFFFF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TOTAAL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7749540" y="7522116"/>
            <a:ext cx="3566160" cy="603504"/>
            <a:chOff x="0" y="0"/>
            <a:chExt cx="4754880" cy="804672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4754880" cy="804672"/>
            </a:xfrm>
            <a:custGeom>
              <a:avLst/>
              <a:gdLst/>
              <a:ahLst/>
              <a:cxnLst/>
              <a:rect l="l" t="t" r="r" b="b"/>
              <a:pathLst>
                <a:path w="4754880" h="804672">
                  <a:moveTo>
                    <a:pt x="0" y="0"/>
                  </a:moveTo>
                  <a:lnTo>
                    <a:pt x="4754880" y="0"/>
                  </a:lnTo>
                  <a:lnTo>
                    <a:pt x="4754880" y="804672"/>
                  </a:lnTo>
                  <a:lnTo>
                    <a:pt x="0" y="80467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5138" b="-65138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0" y="-28575"/>
              <a:ext cx="4754880" cy="8332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C28927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1070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12138660" y="4984656"/>
            <a:ext cx="5349240" cy="2057400"/>
            <a:chOff x="0" y="0"/>
            <a:chExt cx="7132320" cy="2743200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7132320" cy="2743200"/>
            </a:xfrm>
            <a:custGeom>
              <a:avLst/>
              <a:gdLst/>
              <a:ahLst/>
              <a:cxnLst/>
              <a:rect l="l" t="t" r="r" b="b"/>
              <a:pathLst>
                <a:path w="7132320" h="2743200">
                  <a:moveTo>
                    <a:pt x="0" y="219456"/>
                  </a:moveTo>
                  <a:cubicBezTo>
                    <a:pt x="0" y="98298"/>
                    <a:pt x="98298" y="0"/>
                    <a:pt x="219456" y="0"/>
                  </a:cubicBezTo>
                  <a:lnTo>
                    <a:pt x="6912864" y="0"/>
                  </a:lnTo>
                  <a:cubicBezTo>
                    <a:pt x="7034022" y="0"/>
                    <a:pt x="7132320" y="98298"/>
                    <a:pt x="7132320" y="219456"/>
                  </a:cubicBezTo>
                  <a:lnTo>
                    <a:pt x="7132320" y="2523744"/>
                  </a:lnTo>
                  <a:cubicBezTo>
                    <a:pt x="7132320" y="2644902"/>
                    <a:pt x="7034022" y="2743200"/>
                    <a:pt x="6912864" y="2743200"/>
                  </a:cubicBezTo>
                  <a:lnTo>
                    <a:pt x="219456" y="2743200"/>
                  </a:lnTo>
                  <a:cubicBezTo>
                    <a:pt x="98298" y="2743200"/>
                    <a:pt x="0" y="2644902"/>
                    <a:pt x="0" y="2523744"/>
                  </a:cubicBezTo>
                  <a:close/>
                </a:path>
              </a:pathLst>
            </a:custGeom>
            <a:solidFill>
              <a:srgbClr val="C28927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12138660" y="5258976"/>
            <a:ext cx="5349240" cy="1043940"/>
            <a:chOff x="0" y="0"/>
            <a:chExt cx="7132320" cy="1391920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7132320" cy="1391920"/>
            </a:xfrm>
            <a:custGeom>
              <a:avLst/>
              <a:gdLst/>
              <a:ahLst/>
              <a:cxnLst/>
              <a:rect l="l" t="t" r="r" b="b"/>
              <a:pathLst>
                <a:path w="7132320" h="1391920">
                  <a:moveTo>
                    <a:pt x="0" y="0"/>
                  </a:moveTo>
                  <a:lnTo>
                    <a:pt x="7132320" y="0"/>
                  </a:lnTo>
                  <a:lnTo>
                    <a:pt x="7132320" y="1391920"/>
                  </a:lnTo>
                  <a:lnTo>
                    <a:pt x="0" y="1391920"/>
                  </a:lnTo>
                  <a:close/>
                </a:path>
              </a:pathLst>
            </a:custGeom>
            <a:solidFill>
              <a:srgbClr val="FFFFFF">
                <a:alpha val="0"/>
              </a:srgbClr>
            </a:solid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0" y="-66675"/>
              <a:ext cx="7132320" cy="145859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6000"/>
                </a:lnSpc>
              </a:pPr>
              <a:r>
                <a:rPr lang="nl-BE" sz="5000" b="1" noProof="0" dirty="0">
                  <a:solidFill>
                    <a:srgbClr val="FFFFF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AW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12138660" y="5876196"/>
            <a:ext cx="5349240" cy="960120"/>
            <a:chOff x="0" y="0"/>
            <a:chExt cx="7132320" cy="1280160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7132320" cy="1280160"/>
            </a:xfrm>
            <a:custGeom>
              <a:avLst/>
              <a:gdLst/>
              <a:ahLst/>
              <a:cxnLst/>
              <a:rect l="l" t="t" r="r" b="b"/>
              <a:pathLst>
                <a:path w="7132320" h="1280160">
                  <a:moveTo>
                    <a:pt x="0" y="0"/>
                  </a:moveTo>
                  <a:lnTo>
                    <a:pt x="7132320" y="0"/>
                  </a:lnTo>
                  <a:lnTo>
                    <a:pt x="7132320" y="1280160"/>
                  </a:lnTo>
                  <a:lnTo>
                    <a:pt x="0" y="128016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58559" b="-58559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0" y="-47625"/>
              <a:ext cx="7132320" cy="132778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680"/>
                </a:lnSpc>
              </a:pPr>
              <a:r>
                <a:rPr lang="nl-BE" sz="3900" b="1" noProof="0" dirty="0">
                  <a:solidFill>
                    <a:srgbClr val="FFFFF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=  ____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17327423" y="9601200"/>
            <a:ext cx="685800" cy="411480"/>
            <a:chOff x="0" y="0"/>
            <a:chExt cx="914400" cy="548640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914400" cy="548640"/>
            </a:xfrm>
            <a:custGeom>
              <a:avLst/>
              <a:gdLst/>
              <a:ahLst/>
              <a:cxnLst/>
              <a:rect l="l" t="t" r="r" b="b"/>
              <a:pathLst>
                <a:path w="914400" h="548640">
                  <a:moveTo>
                    <a:pt x="0" y="0"/>
                  </a:moveTo>
                  <a:lnTo>
                    <a:pt x="914400" y="0"/>
                  </a:lnTo>
                  <a:lnTo>
                    <a:pt x="914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26982" r="-26982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0" y="-19050"/>
              <a:ext cx="914400" cy="5676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980"/>
                </a:lnSpc>
              </a:pPr>
              <a:r>
                <a:rPr lang="nl-BE" sz="1650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19</a:t>
              </a:r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754380" y="617220"/>
            <a:ext cx="14401800" cy="480060"/>
            <a:chOff x="0" y="0"/>
            <a:chExt cx="19202400" cy="640080"/>
          </a:xfrm>
        </p:grpSpPr>
        <p:sp>
          <p:nvSpPr>
            <p:cNvPr id="59" name="Freeform 59"/>
            <p:cNvSpPr/>
            <p:nvPr/>
          </p:nvSpPr>
          <p:spPr>
            <a:xfrm>
              <a:off x="0" y="0"/>
              <a:ext cx="19202400" cy="640080"/>
            </a:xfrm>
            <a:custGeom>
              <a:avLst/>
              <a:gdLst/>
              <a:ahLst/>
              <a:cxnLst/>
              <a:rect l="l" t="t" r="r" b="b"/>
              <a:pathLst>
                <a:path w="19202400" h="640080">
                  <a:moveTo>
                    <a:pt x="0" y="0"/>
                  </a:moveTo>
                  <a:lnTo>
                    <a:pt x="19202400" y="0"/>
                  </a:lnTo>
                  <a:lnTo>
                    <a:pt x="1920240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534551" b="-534551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60" name="TextBox 60"/>
            <p:cNvSpPr txBox="1"/>
            <p:nvPr/>
          </p:nvSpPr>
          <p:spPr>
            <a:xfrm>
              <a:off x="0" y="-38100"/>
              <a:ext cx="19202400" cy="67818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340"/>
                </a:lnSpc>
              </a:pPr>
              <a:r>
                <a:rPr lang="nl-BE" sz="1950" b="1" spc="180" noProof="0" dirty="0">
                  <a:solidFill>
                    <a:srgbClr val="C28927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DE WETENSCHAP ACHTER CHOCOLADE</a:t>
              </a:r>
            </a:p>
          </p:txBody>
        </p:sp>
      </p:grpSp>
      <p:grpSp>
        <p:nvGrpSpPr>
          <p:cNvPr id="61" name="Group 61"/>
          <p:cNvGrpSpPr/>
          <p:nvPr/>
        </p:nvGrpSpPr>
        <p:grpSpPr>
          <a:xfrm>
            <a:off x="744855" y="826656"/>
            <a:ext cx="16468725" cy="1203352"/>
            <a:chOff x="0" y="0"/>
            <a:chExt cx="21958300" cy="1604470"/>
          </a:xfrm>
        </p:grpSpPr>
        <p:sp>
          <p:nvSpPr>
            <p:cNvPr id="62" name="Freeform 62"/>
            <p:cNvSpPr/>
            <p:nvPr/>
          </p:nvSpPr>
          <p:spPr>
            <a:xfrm>
              <a:off x="0" y="0"/>
              <a:ext cx="21958300" cy="1604470"/>
            </a:xfrm>
            <a:custGeom>
              <a:avLst/>
              <a:gdLst/>
              <a:ahLst/>
              <a:cxnLst/>
              <a:rect l="l" t="t" r="r" b="b"/>
              <a:pathLst>
                <a:path w="21958300" h="1604470">
                  <a:moveTo>
                    <a:pt x="0" y="0"/>
                  </a:moveTo>
                  <a:lnTo>
                    <a:pt x="21958300" y="0"/>
                  </a:lnTo>
                  <a:lnTo>
                    <a:pt x="21958300" y="1604470"/>
                  </a:lnTo>
                  <a:lnTo>
                    <a:pt x="0" y="160447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77524" b="-177524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63" name="TextBox 63"/>
            <p:cNvSpPr txBox="1"/>
            <p:nvPr/>
          </p:nvSpPr>
          <p:spPr>
            <a:xfrm>
              <a:off x="0" y="-57150"/>
              <a:ext cx="21958300" cy="16616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960"/>
                </a:lnSpc>
              </a:pPr>
              <a:r>
                <a:rPr lang="nl-BE" sz="5800" b="1" spc="-330" noProof="0" dirty="0">
                  <a:solidFill>
                    <a:srgbClr val="453434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Een ganacherecept herformuleren</a:t>
              </a:r>
            </a:p>
          </p:txBody>
        </p:sp>
      </p:grpSp>
      <p:grpSp>
        <p:nvGrpSpPr>
          <p:cNvPr id="64" name="Group 64"/>
          <p:cNvGrpSpPr/>
          <p:nvPr/>
        </p:nvGrpSpPr>
        <p:grpSpPr>
          <a:xfrm>
            <a:off x="744855" y="2071136"/>
            <a:ext cx="4114800" cy="768096"/>
            <a:chOff x="0" y="0"/>
            <a:chExt cx="5486400" cy="1024128"/>
          </a:xfrm>
        </p:grpSpPr>
        <p:sp>
          <p:nvSpPr>
            <p:cNvPr id="65" name="Freeform 65"/>
            <p:cNvSpPr/>
            <p:nvPr/>
          </p:nvSpPr>
          <p:spPr>
            <a:xfrm>
              <a:off x="0" y="0"/>
              <a:ext cx="5486400" cy="1024128"/>
            </a:xfrm>
            <a:custGeom>
              <a:avLst/>
              <a:gdLst/>
              <a:ahLst/>
              <a:cxnLst/>
              <a:rect l="l" t="t" r="r" b="b"/>
              <a:pathLst>
                <a:path w="5486400" h="1024128">
                  <a:moveTo>
                    <a:pt x="0" y="512064"/>
                  </a:moveTo>
                  <a:cubicBezTo>
                    <a:pt x="0" y="229235"/>
                    <a:pt x="229235" y="0"/>
                    <a:pt x="512064" y="0"/>
                  </a:cubicBezTo>
                  <a:lnTo>
                    <a:pt x="4974336" y="0"/>
                  </a:lnTo>
                  <a:cubicBezTo>
                    <a:pt x="5257165" y="0"/>
                    <a:pt x="5486400" y="229235"/>
                    <a:pt x="5486400" y="512064"/>
                  </a:cubicBezTo>
                  <a:cubicBezTo>
                    <a:pt x="5486400" y="794893"/>
                    <a:pt x="5257165" y="1024128"/>
                    <a:pt x="4974336" y="1024128"/>
                  </a:cubicBezTo>
                  <a:lnTo>
                    <a:pt x="512064" y="1024128"/>
                  </a:lnTo>
                  <a:cubicBezTo>
                    <a:pt x="229235" y="1024128"/>
                    <a:pt x="0" y="794893"/>
                    <a:pt x="0" y="512064"/>
                  </a:cubicBezTo>
                  <a:close/>
                </a:path>
              </a:pathLst>
            </a:custGeom>
            <a:solidFill>
              <a:srgbClr val="C28927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66" name="Group 66"/>
          <p:cNvGrpSpPr/>
          <p:nvPr/>
        </p:nvGrpSpPr>
        <p:grpSpPr>
          <a:xfrm>
            <a:off x="744855" y="2071136"/>
            <a:ext cx="4114800" cy="768096"/>
            <a:chOff x="0" y="0"/>
            <a:chExt cx="5486400" cy="1024128"/>
          </a:xfrm>
        </p:grpSpPr>
        <p:sp>
          <p:nvSpPr>
            <p:cNvPr id="67" name="Freeform 67"/>
            <p:cNvSpPr/>
            <p:nvPr/>
          </p:nvSpPr>
          <p:spPr>
            <a:xfrm>
              <a:off x="0" y="0"/>
              <a:ext cx="5486400" cy="1024128"/>
            </a:xfrm>
            <a:custGeom>
              <a:avLst/>
              <a:gdLst/>
              <a:ahLst/>
              <a:cxnLst/>
              <a:rect l="l" t="t" r="r" b="b"/>
              <a:pathLst>
                <a:path w="5486400" h="1024128">
                  <a:moveTo>
                    <a:pt x="0" y="0"/>
                  </a:moveTo>
                  <a:lnTo>
                    <a:pt x="5486400" y="0"/>
                  </a:lnTo>
                  <a:lnTo>
                    <a:pt x="5486400" y="1024128"/>
                  </a:lnTo>
                  <a:lnTo>
                    <a:pt x="0" y="102412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54384" b="-54384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68" name="TextBox 68"/>
            <p:cNvSpPr txBox="1"/>
            <p:nvPr/>
          </p:nvSpPr>
          <p:spPr>
            <a:xfrm>
              <a:off x="0" y="-38100"/>
              <a:ext cx="5486400" cy="106222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120"/>
                </a:lnSpc>
              </a:pPr>
              <a:r>
                <a:rPr lang="nl-BE" sz="2600" b="1" noProof="0" dirty="0">
                  <a:solidFill>
                    <a:srgbClr val="FFFFF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VERSE GANACHE</a:t>
              </a:r>
            </a:p>
          </p:txBody>
        </p:sp>
      </p:grpSp>
      <p:grpSp>
        <p:nvGrpSpPr>
          <p:cNvPr id="69" name="Group 69"/>
          <p:cNvGrpSpPr/>
          <p:nvPr/>
        </p:nvGrpSpPr>
        <p:grpSpPr>
          <a:xfrm>
            <a:off x="744855" y="4120548"/>
            <a:ext cx="10845165" cy="384048"/>
            <a:chOff x="0" y="0"/>
            <a:chExt cx="14460220" cy="512064"/>
          </a:xfrm>
        </p:grpSpPr>
        <p:sp>
          <p:nvSpPr>
            <p:cNvPr id="70" name="Freeform 70"/>
            <p:cNvSpPr/>
            <p:nvPr/>
          </p:nvSpPr>
          <p:spPr>
            <a:xfrm>
              <a:off x="0" y="0"/>
              <a:ext cx="14460220" cy="512064"/>
            </a:xfrm>
            <a:custGeom>
              <a:avLst/>
              <a:gdLst/>
              <a:ahLst/>
              <a:cxnLst/>
              <a:rect l="l" t="t" r="r" b="b"/>
              <a:pathLst>
                <a:path w="14460220" h="512064">
                  <a:moveTo>
                    <a:pt x="0" y="0"/>
                  </a:moveTo>
                  <a:lnTo>
                    <a:pt x="14460220" y="0"/>
                  </a:lnTo>
                  <a:lnTo>
                    <a:pt x="14460220" y="512064"/>
                  </a:lnTo>
                  <a:lnTo>
                    <a:pt x="0" y="512064"/>
                  </a:lnTo>
                  <a:close/>
                </a:path>
              </a:pathLst>
            </a:custGeom>
            <a:solidFill>
              <a:srgbClr val="453434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71" name="Group 71"/>
          <p:cNvGrpSpPr/>
          <p:nvPr/>
        </p:nvGrpSpPr>
        <p:grpSpPr>
          <a:xfrm>
            <a:off x="909447" y="4120548"/>
            <a:ext cx="4339742" cy="457428"/>
            <a:chOff x="0" y="0"/>
            <a:chExt cx="5786323" cy="609905"/>
          </a:xfrm>
        </p:grpSpPr>
        <p:sp>
          <p:nvSpPr>
            <p:cNvPr id="72" name="Freeform 72"/>
            <p:cNvSpPr/>
            <p:nvPr/>
          </p:nvSpPr>
          <p:spPr>
            <a:xfrm>
              <a:off x="0" y="0"/>
              <a:ext cx="5786324" cy="609905"/>
            </a:xfrm>
            <a:custGeom>
              <a:avLst/>
              <a:gdLst/>
              <a:ahLst/>
              <a:cxnLst/>
              <a:rect l="l" t="t" r="r" b="b"/>
              <a:pathLst>
                <a:path w="5786324" h="609905">
                  <a:moveTo>
                    <a:pt x="0" y="0"/>
                  </a:moveTo>
                  <a:lnTo>
                    <a:pt x="5786324" y="0"/>
                  </a:lnTo>
                  <a:lnTo>
                    <a:pt x="5786324" y="609905"/>
                  </a:lnTo>
                  <a:lnTo>
                    <a:pt x="0" y="609905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42880" b="-126838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73" name="TextBox 73"/>
            <p:cNvSpPr txBox="1"/>
            <p:nvPr/>
          </p:nvSpPr>
          <p:spPr>
            <a:xfrm>
              <a:off x="0" y="-28575"/>
              <a:ext cx="5786323" cy="63848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FFFFF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Ingrediënt</a:t>
              </a:r>
            </a:p>
          </p:txBody>
        </p:sp>
      </p:grpSp>
      <p:grpSp>
        <p:nvGrpSpPr>
          <p:cNvPr id="74" name="Group 74"/>
          <p:cNvGrpSpPr/>
          <p:nvPr/>
        </p:nvGrpSpPr>
        <p:grpSpPr>
          <a:xfrm>
            <a:off x="9840501" y="4120548"/>
            <a:ext cx="1239926" cy="457428"/>
            <a:chOff x="0" y="0"/>
            <a:chExt cx="1653235" cy="609905"/>
          </a:xfrm>
        </p:grpSpPr>
        <p:sp>
          <p:nvSpPr>
            <p:cNvPr id="75" name="Freeform 75"/>
            <p:cNvSpPr/>
            <p:nvPr/>
          </p:nvSpPr>
          <p:spPr>
            <a:xfrm>
              <a:off x="0" y="0"/>
              <a:ext cx="1653236" cy="609905"/>
            </a:xfrm>
            <a:custGeom>
              <a:avLst/>
              <a:gdLst/>
              <a:ahLst/>
              <a:cxnLst/>
              <a:rect l="l" t="t" r="r" b="b"/>
              <a:pathLst>
                <a:path w="1653236" h="609905">
                  <a:moveTo>
                    <a:pt x="0" y="0"/>
                  </a:moveTo>
                  <a:lnTo>
                    <a:pt x="1653236" y="0"/>
                  </a:lnTo>
                  <a:lnTo>
                    <a:pt x="1653236" y="609905"/>
                  </a:lnTo>
                  <a:lnTo>
                    <a:pt x="0" y="609905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0838" b="5203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76" name="TextBox 76"/>
            <p:cNvSpPr txBox="1"/>
            <p:nvPr/>
          </p:nvSpPr>
          <p:spPr>
            <a:xfrm>
              <a:off x="0" y="-28575"/>
              <a:ext cx="1653235" cy="63848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FFFFF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g</a:t>
              </a:r>
            </a:p>
          </p:txBody>
        </p:sp>
      </p:grpSp>
      <p:grpSp>
        <p:nvGrpSpPr>
          <p:cNvPr id="77" name="Group 77"/>
          <p:cNvGrpSpPr/>
          <p:nvPr/>
        </p:nvGrpSpPr>
        <p:grpSpPr>
          <a:xfrm>
            <a:off x="1175490" y="8611429"/>
            <a:ext cx="1132008" cy="1126931"/>
            <a:chOff x="0" y="0"/>
            <a:chExt cx="1509344" cy="1502575"/>
          </a:xfrm>
        </p:grpSpPr>
        <p:sp>
          <p:nvSpPr>
            <p:cNvPr id="78" name="Freeform 78"/>
            <p:cNvSpPr/>
            <p:nvPr/>
          </p:nvSpPr>
          <p:spPr>
            <a:xfrm>
              <a:off x="0" y="0"/>
              <a:ext cx="1509395" cy="1502537"/>
            </a:xfrm>
            <a:custGeom>
              <a:avLst/>
              <a:gdLst/>
              <a:ahLst/>
              <a:cxnLst/>
              <a:rect l="l" t="t" r="r" b="b"/>
              <a:pathLst>
                <a:path w="1509395" h="1502537">
                  <a:moveTo>
                    <a:pt x="0" y="0"/>
                  </a:moveTo>
                  <a:lnTo>
                    <a:pt x="1509395" y="0"/>
                  </a:lnTo>
                  <a:lnTo>
                    <a:pt x="1509395" y="1502537"/>
                  </a:lnTo>
                  <a:lnTo>
                    <a:pt x="0" y="15025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3" b="-2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</p:grpSp>
      <p:sp>
        <p:nvSpPr>
          <p:cNvPr id="79" name="Freeform 79"/>
          <p:cNvSpPr/>
          <p:nvPr/>
        </p:nvSpPr>
        <p:spPr>
          <a:xfrm>
            <a:off x="15725062" y="865354"/>
            <a:ext cx="1631004" cy="1376418"/>
          </a:xfrm>
          <a:custGeom>
            <a:avLst/>
            <a:gdLst/>
            <a:ahLst/>
            <a:cxnLst/>
            <a:rect l="l" t="t" r="r" b="b"/>
            <a:pathLst>
              <a:path w="1631004" h="1376418">
                <a:moveTo>
                  <a:pt x="0" y="0"/>
                </a:moveTo>
                <a:lnTo>
                  <a:pt x="1631003" y="0"/>
                </a:lnTo>
                <a:lnTo>
                  <a:pt x="1631003" y="1376418"/>
                </a:lnTo>
                <a:lnTo>
                  <a:pt x="0" y="137641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nl-BE" noProof="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499048" y="8167302"/>
            <a:ext cx="4628463" cy="561823"/>
            <a:chOff x="0" y="0"/>
            <a:chExt cx="6171284" cy="74909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171285" cy="749097"/>
            </a:xfrm>
            <a:custGeom>
              <a:avLst/>
              <a:gdLst/>
              <a:ahLst/>
              <a:cxnLst/>
              <a:rect l="l" t="t" r="r" b="b"/>
              <a:pathLst>
                <a:path w="6171285" h="749097">
                  <a:moveTo>
                    <a:pt x="0" y="0"/>
                  </a:moveTo>
                  <a:lnTo>
                    <a:pt x="6171285" y="0"/>
                  </a:lnTo>
                  <a:lnTo>
                    <a:pt x="6171285" y="749097"/>
                  </a:lnTo>
                  <a:lnTo>
                    <a:pt x="0" y="749097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85402" r="-166706" b="-370849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6171284" cy="78719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240"/>
                </a:lnSpc>
              </a:pPr>
              <a:r>
                <a:rPr lang="nl-BE" sz="2700" i="1" noProof="0" dirty="0">
                  <a:solidFill>
                    <a:srgbClr val="C28927"/>
                  </a:solidFill>
                  <a:latin typeface="Telegraf"/>
                  <a:ea typeface="Telegraf"/>
                  <a:cs typeface="Telegraf"/>
                  <a:sym typeface="Telegraf"/>
                </a:rPr>
                <a:t>Combinatie van verschillende suikers en polyolen.</a:t>
              </a:r>
              <a:endParaRPr lang="nl-BE" sz="2700" i="1" noProof="0" dirty="0">
                <a:solidFill>
                  <a:srgbClr val="C28927"/>
                </a:solidFill>
                <a:highlight>
                  <a:srgbClr val="FFFF00"/>
                </a:highlight>
                <a:latin typeface="Telegraf"/>
                <a:ea typeface="Telegraf"/>
                <a:cs typeface="Telegraf"/>
                <a:sym typeface="Telegraf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60120" y="4169664"/>
            <a:ext cx="6858000" cy="603504"/>
            <a:chOff x="0" y="0"/>
            <a:chExt cx="9144000" cy="80467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9144000" cy="804672"/>
            </a:xfrm>
            <a:custGeom>
              <a:avLst/>
              <a:gdLst/>
              <a:ahLst/>
              <a:cxnLst/>
              <a:rect l="l" t="t" r="r" b="b"/>
              <a:pathLst>
                <a:path w="9144000" h="804672">
                  <a:moveTo>
                    <a:pt x="0" y="0"/>
                  </a:moveTo>
                  <a:lnTo>
                    <a:pt x="9144000" y="0"/>
                  </a:lnTo>
                  <a:lnTo>
                    <a:pt x="9144000" y="804672"/>
                  </a:lnTo>
                  <a:lnTo>
                    <a:pt x="0" y="80467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71420" b="-171420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9144000" cy="8332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Room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749540" y="4169664"/>
            <a:ext cx="3566160" cy="603504"/>
            <a:chOff x="0" y="0"/>
            <a:chExt cx="4754880" cy="80467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754880" cy="804672"/>
            </a:xfrm>
            <a:custGeom>
              <a:avLst/>
              <a:gdLst/>
              <a:ahLst/>
              <a:cxnLst/>
              <a:rect l="l" t="t" r="r" b="b"/>
              <a:pathLst>
                <a:path w="4754880" h="804672">
                  <a:moveTo>
                    <a:pt x="0" y="0"/>
                  </a:moveTo>
                  <a:lnTo>
                    <a:pt x="4754880" y="0"/>
                  </a:lnTo>
                  <a:lnTo>
                    <a:pt x="4754880" y="804672"/>
                  </a:lnTo>
                  <a:lnTo>
                    <a:pt x="0" y="80467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5138" b="-65138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4754880" cy="8332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235B6C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 330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54380" y="4773168"/>
            <a:ext cx="10835640" cy="603504"/>
            <a:chOff x="0" y="0"/>
            <a:chExt cx="14447520" cy="80467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4447520" cy="804672"/>
            </a:xfrm>
            <a:custGeom>
              <a:avLst/>
              <a:gdLst/>
              <a:ahLst/>
              <a:cxnLst/>
              <a:rect l="l" t="t" r="r" b="b"/>
              <a:pathLst>
                <a:path w="14447520" h="804672">
                  <a:moveTo>
                    <a:pt x="0" y="0"/>
                  </a:moveTo>
                  <a:lnTo>
                    <a:pt x="14447520" y="0"/>
                  </a:lnTo>
                  <a:lnTo>
                    <a:pt x="14447520" y="804672"/>
                  </a:lnTo>
                  <a:lnTo>
                    <a:pt x="0" y="804672"/>
                  </a:lnTo>
                  <a:close/>
                </a:path>
              </a:pathLst>
            </a:custGeom>
            <a:solidFill>
              <a:srgbClr val="EFEAE1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60120" y="4773168"/>
            <a:ext cx="6858000" cy="603504"/>
            <a:chOff x="0" y="0"/>
            <a:chExt cx="9144000" cy="80467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9144000" cy="804672"/>
            </a:xfrm>
            <a:custGeom>
              <a:avLst/>
              <a:gdLst/>
              <a:ahLst/>
              <a:cxnLst/>
              <a:rect l="l" t="t" r="r" b="b"/>
              <a:pathLst>
                <a:path w="9144000" h="804672">
                  <a:moveTo>
                    <a:pt x="0" y="0"/>
                  </a:moveTo>
                  <a:lnTo>
                    <a:pt x="9144000" y="0"/>
                  </a:lnTo>
                  <a:lnTo>
                    <a:pt x="9144000" y="804672"/>
                  </a:lnTo>
                  <a:lnTo>
                    <a:pt x="0" y="80467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71420" b="-171420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9144000" cy="8332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Vanillestokjes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7749540" y="4773168"/>
            <a:ext cx="3566160" cy="603504"/>
            <a:chOff x="0" y="0"/>
            <a:chExt cx="4754880" cy="804672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4754880" cy="804672"/>
            </a:xfrm>
            <a:custGeom>
              <a:avLst/>
              <a:gdLst/>
              <a:ahLst/>
              <a:cxnLst/>
              <a:rect l="l" t="t" r="r" b="b"/>
              <a:pathLst>
                <a:path w="4754880" h="804672">
                  <a:moveTo>
                    <a:pt x="0" y="0"/>
                  </a:moveTo>
                  <a:lnTo>
                    <a:pt x="4754880" y="0"/>
                  </a:lnTo>
                  <a:lnTo>
                    <a:pt x="4754880" y="804672"/>
                  </a:lnTo>
                  <a:lnTo>
                    <a:pt x="0" y="80467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5138" b="-65138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28575"/>
              <a:ext cx="4754880" cy="8332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235B6C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5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60120" y="5376672"/>
            <a:ext cx="6858000" cy="603504"/>
            <a:chOff x="0" y="0"/>
            <a:chExt cx="9144000" cy="804672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9144000" cy="804672"/>
            </a:xfrm>
            <a:custGeom>
              <a:avLst/>
              <a:gdLst/>
              <a:ahLst/>
              <a:cxnLst/>
              <a:rect l="l" t="t" r="r" b="b"/>
              <a:pathLst>
                <a:path w="9144000" h="804672">
                  <a:moveTo>
                    <a:pt x="0" y="0"/>
                  </a:moveTo>
                  <a:lnTo>
                    <a:pt x="9144000" y="0"/>
                  </a:lnTo>
                  <a:lnTo>
                    <a:pt x="9144000" y="804672"/>
                  </a:lnTo>
                  <a:lnTo>
                    <a:pt x="0" y="80467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71420" b="-171420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28575"/>
              <a:ext cx="9144000" cy="8332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Glucosestroop 60DE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7749540" y="5376672"/>
            <a:ext cx="3566160" cy="603504"/>
            <a:chOff x="0" y="0"/>
            <a:chExt cx="4754880" cy="804672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4754880" cy="804672"/>
            </a:xfrm>
            <a:custGeom>
              <a:avLst/>
              <a:gdLst/>
              <a:ahLst/>
              <a:cxnLst/>
              <a:rect l="l" t="t" r="r" b="b"/>
              <a:pathLst>
                <a:path w="4754880" h="804672">
                  <a:moveTo>
                    <a:pt x="0" y="0"/>
                  </a:moveTo>
                  <a:lnTo>
                    <a:pt x="4754880" y="0"/>
                  </a:lnTo>
                  <a:lnTo>
                    <a:pt x="4754880" y="804672"/>
                  </a:lnTo>
                  <a:lnTo>
                    <a:pt x="0" y="80467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5138" b="-65138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28575"/>
              <a:ext cx="4754880" cy="8332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235B6C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75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754380" y="5980176"/>
            <a:ext cx="10835640" cy="603504"/>
            <a:chOff x="0" y="0"/>
            <a:chExt cx="14447520" cy="804672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4447520" cy="804672"/>
            </a:xfrm>
            <a:custGeom>
              <a:avLst/>
              <a:gdLst/>
              <a:ahLst/>
              <a:cxnLst/>
              <a:rect l="l" t="t" r="r" b="b"/>
              <a:pathLst>
                <a:path w="14447520" h="804672">
                  <a:moveTo>
                    <a:pt x="0" y="0"/>
                  </a:moveTo>
                  <a:lnTo>
                    <a:pt x="14447520" y="0"/>
                  </a:lnTo>
                  <a:lnTo>
                    <a:pt x="14447520" y="804672"/>
                  </a:lnTo>
                  <a:lnTo>
                    <a:pt x="0" y="804672"/>
                  </a:lnTo>
                  <a:close/>
                </a:path>
              </a:pathLst>
            </a:custGeom>
            <a:solidFill>
              <a:srgbClr val="EFEAE1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824865" y="6096348"/>
            <a:ext cx="3288983" cy="355282"/>
            <a:chOff x="0" y="0"/>
            <a:chExt cx="4385310" cy="473710"/>
          </a:xfrm>
        </p:grpSpPr>
        <p:sp>
          <p:nvSpPr>
            <p:cNvPr id="28" name="Freeform 28"/>
            <p:cNvSpPr/>
            <p:nvPr/>
          </p:nvSpPr>
          <p:spPr>
            <a:xfrm>
              <a:off x="18062" y="18843"/>
              <a:ext cx="4348917" cy="522237"/>
            </a:xfrm>
            <a:custGeom>
              <a:avLst/>
              <a:gdLst/>
              <a:ahLst/>
              <a:cxnLst/>
              <a:rect l="l" t="t" r="r" b="b"/>
              <a:pathLst>
                <a:path w="4348917" h="522237">
                  <a:moveTo>
                    <a:pt x="32738" y="120857"/>
                  </a:moveTo>
                  <a:cubicBezTo>
                    <a:pt x="3748758" y="101807"/>
                    <a:pt x="4169128" y="-69643"/>
                    <a:pt x="4289778" y="31957"/>
                  </a:cubicBezTo>
                  <a:cubicBezTo>
                    <a:pt x="4355818" y="86567"/>
                    <a:pt x="4369788" y="244047"/>
                    <a:pt x="4315178" y="310087"/>
                  </a:cubicBezTo>
                  <a:cubicBezTo>
                    <a:pt x="4211038" y="434547"/>
                    <a:pt x="3757648" y="381207"/>
                    <a:pt x="3334738" y="400257"/>
                  </a:cubicBezTo>
                  <a:cubicBezTo>
                    <a:pt x="2558768" y="437087"/>
                    <a:pt x="281658" y="652987"/>
                    <a:pt x="32738" y="404067"/>
                  </a:cubicBezTo>
                  <a:cubicBezTo>
                    <a:pt x="-40922" y="330407"/>
                    <a:pt x="32738" y="120857"/>
                    <a:pt x="32738" y="120857"/>
                  </a:cubicBezTo>
                </a:path>
              </a:pathLst>
            </a:custGeom>
            <a:solidFill>
              <a:srgbClr val="0097B2">
                <a:alpha val="18431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960120" y="5980176"/>
            <a:ext cx="6858000" cy="603504"/>
            <a:chOff x="0" y="0"/>
            <a:chExt cx="9144000" cy="804672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9144000" cy="804672"/>
            </a:xfrm>
            <a:custGeom>
              <a:avLst/>
              <a:gdLst/>
              <a:ahLst/>
              <a:cxnLst/>
              <a:rect l="l" t="t" r="r" b="b"/>
              <a:pathLst>
                <a:path w="9144000" h="804672">
                  <a:moveTo>
                    <a:pt x="0" y="0"/>
                  </a:moveTo>
                  <a:lnTo>
                    <a:pt x="9144000" y="0"/>
                  </a:lnTo>
                  <a:lnTo>
                    <a:pt x="9144000" y="804672"/>
                  </a:lnTo>
                  <a:lnTo>
                    <a:pt x="0" y="80467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71420" b="-171420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28575"/>
              <a:ext cx="9144000" cy="8332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Invertsuiker in pasta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7749540" y="5980176"/>
            <a:ext cx="3566160" cy="603504"/>
            <a:chOff x="0" y="0"/>
            <a:chExt cx="4754880" cy="804672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4754880" cy="804672"/>
            </a:xfrm>
            <a:custGeom>
              <a:avLst/>
              <a:gdLst/>
              <a:ahLst/>
              <a:cxnLst/>
              <a:rect l="l" t="t" r="r" b="b"/>
              <a:pathLst>
                <a:path w="4754880" h="804672">
                  <a:moveTo>
                    <a:pt x="0" y="0"/>
                  </a:moveTo>
                  <a:lnTo>
                    <a:pt x="4754880" y="0"/>
                  </a:lnTo>
                  <a:lnTo>
                    <a:pt x="4754880" y="804672"/>
                  </a:lnTo>
                  <a:lnTo>
                    <a:pt x="0" y="80467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5138" b="-65138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28575"/>
              <a:ext cx="4754880" cy="8332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235B6C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35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757238" y="6758335"/>
            <a:ext cx="2771775" cy="370522"/>
            <a:chOff x="0" y="0"/>
            <a:chExt cx="3695700" cy="494030"/>
          </a:xfrm>
        </p:grpSpPr>
        <p:sp>
          <p:nvSpPr>
            <p:cNvPr id="36" name="Freeform 36"/>
            <p:cNvSpPr/>
            <p:nvPr/>
          </p:nvSpPr>
          <p:spPr>
            <a:xfrm>
              <a:off x="28222" y="50800"/>
              <a:ext cx="3664938" cy="461172"/>
            </a:xfrm>
            <a:custGeom>
              <a:avLst/>
              <a:gdLst/>
              <a:ahLst/>
              <a:cxnLst/>
              <a:rect l="l" t="t" r="r" b="b"/>
              <a:pathLst>
                <a:path w="3664938" h="461172">
                  <a:moveTo>
                    <a:pt x="22578" y="0"/>
                  </a:moveTo>
                  <a:cubicBezTo>
                    <a:pt x="548358" y="3810"/>
                    <a:pt x="685518" y="22860"/>
                    <a:pt x="831568" y="30480"/>
                  </a:cubicBezTo>
                  <a:cubicBezTo>
                    <a:pt x="989048" y="38100"/>
                    <a:pt x="1171928" y="34290"/>
                    <a:pt x="1325598" y="40640"/>
                  </a:cubicBezTo>
                  <a:cubicBezTo>
                    <a:pt x="1457678" y="45720"/>
                    <a:pt x="1603728" y="52070"/>
                    <a:pt x="1698978" y="63500"/>
                  </a:cubicBezTo>
                  <a:cubicBezTo>
                    <a:pt x="1756128" y="69850"/>
                    <a:pt x="1765018" y="80010"/>
                    <a:pt x="1838678" y="86360"/>
                  </a:cubicBezTo>
                  <a:cubicBezTo>
                    <a:pt x="2099028" y="109220"/>
                    <a:pt x="3446498" y="-59690"/>
                    <a:pt x="3615408" y="111760"/>
                  </a:cubicBezTo>
                  <a:cubicBezTo>
                    <a:pt x="3681448" y="179070"/>
                    <a:pt x="3681448" y="325120"/>
                    <a:pt x="3615408" y="391160"/>
                  </a:cubicBezTo>
                  <a:cubicBezTo>
                    <a:pt x="3450308" y="552450"/>
                    <a:pt x="2318738" y="387350"/>
                    <a:pt x="1898368" y="367030"/>
                  </a:cubicBezTo>
                  <a:cubicBezTo>
                    <a:pt x="1654528" y="355600"/>
                    <a:pt x="1508478" y="330200"/>
                    <a:pt x="1321788" y="320040"/>
                  </a:cubicBezTo>
                  <a:cubicBezTo>
                    <a:pt x="1145258" y="311150"/>
                    <a:pt x="967458" y="316230"/>
                    <a:pt x="807438" y="308610"/>
                  </a:cubicBezTo>
                  <a:cubicBezTo>
                    <a:pt x="666468" y="302260"/>
                    <a:pt x="542008" y="283210"/>
                    <a:pt x="409928" y="279400"/>
                  </a:cubicBezTo>
                  <a:cubicBezTo>
                    <a:pt x="280388" y="274320"/>
                    <a:pt x="80998" y="340360"/>
                    <a:pt x="22578" y="281940"/>
                  </a:cubicBezTo>
                  <a:cubicBezTo>
                    <a:pt x="-28222" y="231140"/>
                    <a:pt x="22578" y="0"/>
                    <a:pt x="22578" y="0"/>
                  </a:cubicBezTo>
                </a:path>
              </a:pathLst>
            </a:custGeom>
            <a:solidFill>
              <a:srgbClr val="0097B2">
                <a:alpha val="18431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960120" y="6583680"/>
            <a:ext cx="6858000" cy="603504"/>
            <a:chOff x="0" y="0"/>
            <a:chExt cx="9144000" cy="804672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9144000" cy="804672"/>
            </a:xfrm>
            <a:custGeom>
              <a:avLst/>
              <a:gdLst/>
              <a:ahLst/>
              <a:cxnLst/>
              <a:rect l="l" t="t" r="r" b="b"/>
              <a:pathLst>
                <a:path w="9144000" h="804672">
                  <a:moveTo>
                    <a:pt x="0" y="0"/>
                  </a:moveTo>
                  <a:lnTo>
                    <a:pt x="9144000" y="0"/>
                  </a:lnTo>
                  <a:lnTo>
                    <a:pt x="9144000" y="804672"/>
                  </a:lnTo>
                  <a:lnTo>
                    <a:pt x="0" y="80467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71420" b="-171420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0" y="-28575"/>
              <a:ext cx="9144000" cy="8332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Sorbitolpoeder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7749540" y="6583680"/>
            <a:ext cx="3566160" cy="603504"/>
            <a:chOff x="0" y="0"/>
            <a:chExt cx="4754880" cy="804672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4754880" cy="804672"/>
            </a:xfrm>
            <a:custGeom>
              <a:avLst/>
              <a:gdLst/>
              <a:ahLst/>
              <a:cxnLst/>
              <a:rect l="l" t="t" r="r" b="b"/>
              <a:pathLst>
                <a:path w="4754880" h="804672">
                  <a:moveTo>
                    <a:pt x="0" y="0"/>
                  </a:moveTo>
                  <a:lnTo>
                    <a:pt x="4754880" y="0"/>
                  </a:lnTo>
                  <a:lnTo>
                    <a:pt x="4754880" y="804672"/>
                  </a:lnTo>
                  <a:lnTo>
                    <a:pt x="0" y="80467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5138" b="-65138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0" y="-28575"/>
              <a:ext cx="4754880" cy="8332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235B6C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55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54380" y="7187184"/>
            <a:ext cx="10835640" cy="603504"/>
            <a:chOff x="0" y="0"/>
            <a:chExt cx="14447520" cy="804672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4447520" cy="804672"/>
            </a:xfrm>
            <a:custGeom>
              <a:avLst/>
              <a:gdLst/>
              <a:ahLst/>
              <a:cxnLst/>
              <a:rect l="l" t="t" r="r" b="b"/>
              <a:pathLst>
                <a:path w="14447520" h="804672">
                  <a:moveTo>
                    <a:pt x="0" y="0"/>
                  </a:moveTo>
                  <a:lnTo>
                    <a:pt x="14447520" y="0"/>
                  </a:lnTo>
                  <a:lnTo>
                    <a:pt x="14447520" y="804672"/>
                  </a:lnTo>
                  <a:lnTo>
                    <a:pt x="0" y="804672"/>
                  </a:lnTo>
                  <a:close/>
                </a:path>
              </a:pathLst>
            </a:custGeom>
            <a:solidFill>
              <a:srgbClr val="EFEAE1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960120" y="7187184"/>
            <a:ext cx="6858000" cy="603504"/>
            <a:chOff x="0" y="0"/>
            <a:chExt cx="9144000" cy="804672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9144000" cy="804672"/>
            </a:xfrm>
            <a:custGeom>
              <a:avLst/>
              <a:gdLst/>
              <a:ahLst/>
              <a:cxnLst/>
              <a:rect l="l" t="t" r="r" b="b"/>
              <a:pathLst>
                <a:path w="9144000" h="804672">
                  <a:moveTo>
                    <a:pt x="0" y="0"/>
                  </a:moveTo>
                  <a:lnTo>
                    <a:pt x="9144000" y="0"/>
                  </a:lnTo>
                  <a:lnTo>
                    <a:pt x="9144000" y="804672"/>
                  </a:lnTo>
                  <a:lnTo>
                    <a:pt x="0" y="80467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71420" b="-171420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0" y="-28575"/>
              <a:ext cx="9144000" cy="8332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Donkere chocolade 55%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7749540" y="7187184"/>
            <a:ext cx="3566160" cy="603504"/>
            <a:chOff x="0" y="0"/>
            <a:chExt cx="4754880" cy="804672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4754880" cy="804672"/>
            </a:xfrm>
            <a:custGeom>
              <a:avLst/>
              <a:gdLst/>
              <a:ahLst/>
              <a:cxnLst/>
              <a:rect l="l" t="t" r="r" b="b"/>
              <a:pathLst>
                <a:path w="4754880" h="804672">
                  <a:moveTo>
                    <a:pt x="0" y="0"/>
                  </a:moveTo>
                  <a:lnTo>
                    <a:pt x="4754880" y="0"/>
                  </a:lnTo>
                  <a:lnTo>
                    <a:pt x="4754880" y="804672"/>
                  </a:lnTo>
                  <a:lnTo>
                    <a:pt x="0" y="80467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5138" b="-65138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28575"/>
              <a:ext cx="4754880" cy="8332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235B6C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420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960120" y="7790688"/>
            <a:ext cx="6858000" cy="603504"/>
            <a:chOff x="0" y="0"/>
            <a:chExt cx="9144000" cy="804672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9144000" cy="804672"/>
            </a:xfrm>
            <a:custGeom>
              <a:avLst/>
              <a:gdLst/>
              <a:ahLst/>
              <a:cxnLst/>
              <a:rect l="l" t="t" r="r" b="b"/>
              <a:pathLst>
                <a:path w="9144000" h="804672">
                  <a:moveTo>
                    <a:pt x="0" y="0"/>
                  </a:moveTo>
                  <a:lnTo>
                    <a:pt x="9144000" y="0"/>
                  </a:lnTo>
                  <a:lnTo>
                    <a:pt x="9144000" y="804672"/>
                  </a:lnTo>
                  <a:lnTo>
                    <a:pt x="0" y="80467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71420" b="-171420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0" y="-28575"/>
              <a:ext cx="9144000" cy="8332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Pure hazelnootpasta</a:t>
              </a:r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7749540" y="7790688"/>
            <a:ext cx="3566160" cy="603504"/>
            <a:chOff x="0" y="0"/>
            <a:chExt cx="4754880" cy="804672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4754880" cy="804672"/>
            </a:xfrm>
            <a:custGeom>
              <a:avLst/>
              <a:gdLst/>
              <a:ahLst/>
              <a:cxnLst/>
              <a:rect l="l" t="t" r="r" b="b"/>
              <a:pathLst>
                <a:path w="4754880" h="804672">
                  <a:moveTo>
                    <a:pt x="0" y="0"/>
                  </a:moveTo>
                  <a:lnTo>
                    <a:pt x="4754880" y="0"/>
                  </a:lnTo>
                  <a:lnTo>
                    <a:pt x="4754880" y="804672"/>
                  </a:lnTo>
                  <a:lnTo>
                    <a:pt x="0" y="80467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5138" b="-65138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0" y="-28575"/>
              <a:ext cx="4754880" cy="8332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235B6C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150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754380" y="8394192"/>
            <a:ext cx="10835640" cy="603504"/>
            <a:chOff x="0" y="0"/>
            <a:chExt cx="14447520" cy="804672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14447520" cy="804672"/>
            </a:xfrm>
            <a:custGeom>
              <a:avLst/>
              <a:gdLst/>
              <a:ahLst/>
              <a:cxnLst/>
              <a:rect l="l" t="t" r="r" b="b"/>
              <a:pathLst>
                <a:path w="14447520" h="804672">
                  <a:moveTo>
                    <a:pt x="0" y="0"/>
                  </a:moveTo>
                  <a:lnTo>
                    <a:pt x="14447520" y="0"/>
                  </a:lnTo>
                  <a:lnTo>
                    <a:pt x="14447520" y="804672"/>
                  </a:lnTo>
                  <a:lnTo>
                    <a:pt x="0" y="804672"/>
                  </a:lnTo>
                  <a:close/>
                </a:path>
              </a:pathLst>
            </a:custGeom>
            <a:solidFill>
              <a:srgbClr val="EFEAE1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758190" y="8488680"/>
            <a:ext cx="1798320" cy="462915"/>
            <a:chOff x="0" y="0"/>
            <a:chExt cx="2397760" cy="617220"/>
          </a:xfrm>
        </p:grpSpPr>
        <p:sp>
          <p:nvSpPr>
            <p:cNvPr id="60" name="Freeform 60"/>
            <p:cNvSpPr/>
            <p:nvPr/>
          </p:nvSpPr>
          <p:spPr>
            <a:xfrm>
              <a:off x="45736" y="50800"/>
              <a:ext cx="2337592" cy="538717"/>
            </a:xfrm>
            <a:custGeom>
              <a:avLst/>
              <a:gdLst/>
              <a:ahLst/>
              <a:cxnLst/>
              <a:rect l="l" t="t" r="r" b="b"/>
              <a:pathLst>
                <a:path w="2337592" h="538717">
                  <a:moveTo>
                    <a:pt x="82534" y="0"/>
                  </a:moveTo>
                  <a:cubicBezTo>
                    <a:pt x="349234" y="71120"/>
                    <a:pt x="406384" y="78740"/>
                    <a:pt x="506714" y="90170"/>
                  </a:cubicBezTo>
                  <a:cubicBezTo>
                    <a:pt x="694674" y="110490"/>
                    <a:pt x="1071864" y="119380"/>
                    <a:pt x="1323324" y="143510"/>
                  </a:cubicBezTo>
                  <a:cubicBezTo>
                    <a:pt x="1540494" y="165100"/>
                    <a:pt x="1750044" y="204470"/>
                    <a:pt x="1927844" y="219710"/>
                  </a:cubicBezTo>
                  <a:cubicBezTo>
                    <a:pt x="2067544" y="231140"/>
                    <a:pt x="2244074" y="175260"/>
                    <a:pt x="2301224" y="234950"/>
                  </a:cubicBezTo>
                  <a:cubicBezTo>
                    <a:pt x="2350754" y="287020"/>
                    <a:pt x="2349484" y="466090"/>
                    <a:pt x="2298684" y="514350"/>
                  </a:cubicBezTo>
                  <a:cubicBezTo>
                    <a:pt x="2237724" y="572770"/>
                    <a:pt x="2045954" y="509270"/>
                    <a:pt x="1901174" y="497840"/>
                  </a:cubicBezTo>
                  <a:cubicBezTo>
                    <a:pt x="1722104" y="482600"/>
                    <a:pt x="1521444" y="443230"/>
                    <a:pt x="1304274" y="422910"/>
                  </a:cubicBezTo>
                  <a:cubicBezTo>
                    <a:pt x="1049004" y="397510"/>
                    <a:pt x="664194" y="388620"/>
                    <a:pt x="463534" y="365760"/>
                  </a:cubicBezTo>
                  <a:cubicBezTo>
                    <a:pt x="350504" y="353060"/>
                    <a:pt x="280654" y="340360"/>
                    <a:pt x="199374" y="323850"/>
                  </a:cubicBezTo>
                  <a:cubicBezTo>
                    <a:pt x="129524" y="308610"/>
                    <a:pt x="30464" y="316230"/>
                    <a:pt x="5064" y="271780"/>
                  </a:cubicBezTo>
                  <a:cubicBezTo>
                    <a:pt x="-24146" y="218440"/>
                    <a:pt x="82534" y="0"/>
                    <a:pt x="82534" y="0"/>
                  </a:cubicBezTo>
                </a:path>
              </a:pathLst>
            </a:custGeom>
            <a:solidFill>
              <a:srgbClr val="0097B2">
                <a:alpha val="18431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61" name="Group 61"/>
          <p:cNvGrpSpPr/>
          <p:nvPr/>
        </p:nvGrpSpPr>
        <p:grpSpPr>
          <a:xfrm>
            <a:off x="960120" y="8394192"/>
            <a:ext cx="6858000" cy="603504"/>
            <a:chOff x="0" y="0"/>
            <a:chExt cx="9144000" cy="804672"/>
          </a:xfrm>
        </p:grpSpPr>
        <p:sp>
          <p:nvSpPr>
            <p:cNvPr id="62" name="Freeform 62"/>
            <p:cNvSpPr/>
            <p:nvPr/>
          </p:nvSpPr>
          <p:spPr>
            <a:xfrm>
              <a:off x="0" y="0"/>
              <a:ext cx="9144000" cy="804672"/>
            </a:xfrm>
            <a:custGeom>
              <a:avLst/>
              <a:gdLst/>
              <a:ahLst/>
              <a:cxnLst/>
              <a:rect l="l" t="t" r="r" b="b"/>
              <a:pathLst>
                <a:path w="9144000" h="804672">
                  <a:moveTo>
                    <a:pt x="0" y="0"/>
                  </a:moveTo>
                  <a:lnTo>
                    <a:pt x="9144000" y="0"/>
                  </a:lnTo>
                  <a:lnTo>
                    <a:pt x="9144000" y="804672"/>
                  </a:lnTo>
                  <a:lnTo>
                    <a:pt x="0" y="80467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71420" b="-171420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63" name="TextBox 63"/>
            <p:cNvSpPr txBox="1"/>
            <p:nvPr/>
          </p:nvSpPr>
          <p:spPr>
            <a:xfrm>
              <a:off x="0" y="-28575"/>
              <a:ext cx="9144000" cy="8332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Fleur de sel</a:t>
              </a:r>
            </a:p>
          </p:txBody>
        </p:sp>
      </p:grpSp>
      <p:grpSp>
        <p:nvGrpSpPr>
          <p:cNvPr id="64" name="Group 64"/>
          <p:cNvGrpSpPr/>
          <p:nvPr/>
        </p:nvGrpSpPr>
        <p:grpSpPr>
          <a:xfrm>
            <a:off x="7749540" y="8394192"/>
            <a:ext cx="3566160" cy="603504"/>
            <a:chOff x="0" y="0"/>
            <a:chExt cx="4754880" cy="804672"/>
          </a:xfrm>
        </p:grpSpPr>
        <p:sp>
          <p:nvSpPr>
            <p:cNvPr id="65" name="Freeform 65"/>
            <p:cNvSpPr/>
            <p:nvPr/>
          </p:nvSpPr>
          <p:spPr>
            <a:xfrm>
              <a:off x="0" y="0"/>
              <a:ext cx="4754880" cy="804672"/>
            </a:xfrm>
            <a:custGeom>
              <a:avLst/>
              <a:gdLst/>
              <a:ahLst/>
              <a:cxnLst/>
              <a:rect l="l" t="t" r="r" b="b"/>
              <a:pathLst>
                <a:path w="4754880" h="804672">
                  <a:moveTo>
                    <a:pt x="0" y="0"/>
                  </a:moveTo>
                  <a:lnTo>
                    <a:pt x="4754880" y="0"/>
                  </a:lnTo>
                  <a:lnTo>
                    <a:pt x="4754880" y="804672"/>
                  </a:lnTo>
                  <a:lnTo>
                    <a:pt x="0" y="80467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5138" b="-65138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66" name="TextBox 66"/>
            <p:cNvSpPr txBox="1"/>
            <p:nvPr/>
          </p:nvSpPr>
          <p:spPr>
            <a:xfrm>
              <a:off x="0" y="-28575"/>
              <a:ext cx="4754880" cy="8332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235B6C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 2</a:t>
              </a:r>
            </a:p>
          </p:txBody>
        </p:sp>
      </p:grpSp>
      <p:grpSp>
        <p:nvGrpSpPr>
          <p:cNvPr id="67" name="Group 67"/>
          <p:cNvGrpSpPr/>
          <p:nvPr/>
        </p:nvGrpSpPr>
        <p:grpSpPr>
          <a:xfrm>
            <a:off x="754380" y="8997696"/>
            <a:ext cx="10835640" cy="603504"/>
            <a:chOff x="0" y="0"/>
            <a:chExt cx="14447520" cy="804672"/>
          </a:xfrm>
        </p:grpSpPr>
        <p:sp>
          <p:nvSpPr>
            <p:cNvPr id="68" name="Freeform 68"/>
            <p:cNvSpPr/>
            <p:nvPr/>
          </p:nvSpPr>
          <p:spPr>
            <a:xfrm>
              <a:off x="0" y="0"/>
              <a:ext cx="14447520" cy="804672"/>
            </a:xfrm>
            <a:custGeom>
              <a:avLst/>
              <a:gdLst/>
              <a:ahLst/>
              <a:cxnLst/>
              <a:rect l="l" t="t" r="r" b="b"/>
              <a:pathLst>
                <a:path w="14447520" h="804672">
                  <a:moveTo>
                    <a:pt x="0" y="0"/>
                  </a:moveTo>
                  <a:lnTo>
                    <a:pt x="14447520" y="0"/>
                  </a:lnTo>
                  <a:lnTo>
                    <a:pt x="14447520" y="804672"/>
                  </a:lnTo>
                  <a:lnTo>
                    <a:pt x="0" y="804672"/>
                  </a:lnTo>
                  <a:close/>
                </a:path>
              </a:pathLst>
            </a:custGeom>
            <a:solidFill>
              <a:srgbClr val="453434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69" name="Group 69"/>
          <p:cNvGrpSpPr/>
          <p:nvPr/>
        </p:nvGrpSpPr>
        <p:grpSpPr>
          <a:xfrm>
            <a:off x="960120" y="8997696"/>
            <a:ext cx="6858000" cy="603504"/>
            <a:chOff x="0" y="0"/>
            <a:chExt cx="9144000" cy="804672"/>
          </a:xfrm>
        </p:grpSpPr>
        <p:sp>
          <p:nvSpPr>
            <p:cNvPr id="70" name="Freeform 70"/>
            <p:cNvSpPr/>
            <p:nvPr/>
          </p:nvSpPr>
          <p:spPr>
            <a:xfrm>
              <a:off x="0" y="0"/>
              <a:ext cx="9144000" cy="804672"/>
            </a:xfrm>
            <a:custGeom>
              <a:avLst/>
              <a:gdLst/>
              <a:ahLst/>
              <a:cxnLst/>
              <a:rect l="l" t="t" r="r" b="b"/>
              <a:pathLst>
                <a:path w="9144000" h="804672">
                  <a:moveTo>
                    <a:pt x="0" y="0"/>
                  </a:moveTo>
                  <a:lnTo>
                    <a:pt x="9144000" y="0"/>
                  </a:lnTo>
                  <a:lnTo>
                    <a:pt x="9144000" y="804672"/>
                  </a:lnTo>
                  <a:lnTo>
                    <a:pt x="0" y="80467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71420" b="-171420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71" name="TextBox 71"/>
            <p:cNvSpPr txBox="1"/>
            <p:nvPr/>
          </p:nvSpPr>
          <p:spPr>
            <a:xfrm>
              <a:off x="0" y="-28575"/>
              <a:ext cx="9144000" cy="8332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FFFFF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TOTAAL</a:t>
              </a:r>
            </a:p>
          </p:txBody>
        </p:sp>
      </p:grpSp>
      <p:grpSp>
        <p:nvGrpSpPr>
          <p:cNvPr id="72" name="Group 72"/>
          <p:cNvGrpSpPr/>
          <p:nvPr/>
        </p:nvGrpSpPr>
        <p:grpSpPr>
          <a:xfrm>
            <a:off x="7749540" y="8997696"/>
            <a:ext cx="3566160" cy="603504"/>
            <a:chOff x="0" y="0"/>
            <a:chExt cx="4754880" cy="804672"/>
          </a:xfrm>
        </p:grpSpPr>
        <p:sp>
          <p:nvSpPr>
            <p:cNvPr id="73" name="Freeform 73"/>
            <p:cNvSpPr/>
            <p:nvPr/>
          </p:nvSpPr>
          <p:spPr>
            <a:xfrm>
              <a:off x="0" y="0"/>
              <a:ext cx="4754880" cy="804672"/>
            </a:xfrm>
            <a:custGeom>
              <a:avLst/>
              <a:gdLst/>
              <a:ahLst/>
              <a:cxnLst/>
              <a:rect l="l" t="t" r="r" b="b"/>
              <a:pathLst>
                <a:path w="4754880" h="804672">
                  <a:moveTo>
                    <a:pt x="0" y="0"/>
                  </a:moveTo>
                  <a:lnTo>
                    <a:pt x="4754880" y="0"/>
                  </a:lnTo>
                  <a:lnTo>
                    <a:pt x="4754880" y="804672"/>
                  </a:lnTo>
                  <a:lnTo>
                    <a:pt x="0" y="80467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5138" b="-65138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74" name="TextBox 74"/>
            <p:cNvSpPr txBox="1"/>
            <p:nvPr/>
          </p:nvSpPr>
          <p:spPr>
            <a:xfrm>
              <a:off x="0" y="-28575"/>
              <a:ext cx="4754880" cy="8332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C28927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1072</a:t>
              </a:r>
            </a:p>
          </p:txBody>
        </p:sp>
      </p:grpSp>
      <p:grpSp>
        <p:nvGrpSpPr>
          <p:cNvPr id="75" name="Group 75"/>
          <p:cNvGrpSpPr/>
          <p:nvPr/>
        </p:nvGrpSpPr>
        <p:grpSpPr>
          <a:xfrm>
            <a:off x="17327423" y="9601200"/>
            <a:ext cx="685800" cy="411480"/>
            <a:chOff x="0" y="0"/>
            <a:chExt cx="914400" cy="548640"/>
          </a:xfrm>
        </p:grpSpPr>
        <p:sp>
          <p:nvSpPr>
            <p:cNvPr id="76" name="Freeform 76"/>
            <p:cNvSpPr/>
            <p:nvPr/>
          </p:nvSpPr>
          <p:spPr>
            <a:xfrm>
              <a:off x="0" y="0"/>
              <a:ext cx="914400" cy="548640"/>
            </a:xfrm>
            <a:custGeom>
              <a:avLst/>
              <a:gdLst/>
              <a:ahLst/>
              <a:cxnLst/>
              <a:rect l="l" t="t" r="r" b="b"/>
              <a:pathLst>
                <a:path w="914400" h="548640">
                  <a:moveTo>
                    <a:pt x="0" y="0"/>
                  </a:moveTo>
                  <a:lnTo>
                    <a:pt x="914400" y="0"/>
                  </a:lnTo>
                  <a:lnTo>
                    <a:pt x="914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26982" r="-26982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77" name="TextBox 77"/>
            <p:cNvSpPr txBox="1"/>
            <p:nvPr/>
          </p:nvSpPr>
          <p:spPr>
            <a:xfrm>
              <a:off x="0" y="-19050"/>
              <a:ext cx="914400" cy="5676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980"/>
                </a:lnSpc>
              </a:pPr>
              <a:r>
                <a:rPr lang="nl-BE" sz="1650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20</a:t>
              </a:r>
            </a:p>
          </p:txBody>
        </p:sp>
      </p:grpSp>
      <p:grpSp>
        <p:nvGrpSpPr>
          <p:cNvPr id="78" name="Group 78"/>
          <p:cNvGrpSpPr/>
          <p:nvPr/>
        </p:nvGrpSpPr>
        <p:grpSpPr>
          <a:xfrm>
            <a:off x="754380" y="2948940"/>
            <a:ext cx="12344400" cy="685800"/>
            <a:chOff x="0" y="0"/>
            <a:chExt cx="16459200" cy="914400"/>
          </a:xfrm>
        </p:grpSpPr>
        <p:sp>
          <p:nvSpPr>
            <p:cNvPr id="79" name="Freeform 79"/>
            <p:cNvSpPr/>
            <p:nvPr/>
          </p:nvSpPr>
          <p:spPr>
            <a:xfrm>
              <a:off x="0" y="0"/>
              <a:ext cx="16459200" cy="914400"/>
            </a:xfrm>
            <a:custGeom>
              <a:avLst/>
              <a:gdLst/>
              <a:ahLst/>
              <a:cxnLst/>
              <a:rect l="l" t="t" r="r" b="b"/>
              <a:pathLst>
                <a:path w="16459200" h="914400">
                  <a:moveTo>
                    <a:pt x="0" y="0"/>
                  </a:moveTo>
                  <a:lnTo>
                    <a:pt x="16459200" y="0"/>
                  </a:lnTo>
                  <a:lnTo>
                    <a:pt x="16459200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00730" b="-300730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80" name="TextBox 80"/>
            <p:cNvSpPr txBox="1"/>
            <p:nvPr/>
          </p:nvSpPr>
          <p:spPr>
            <a:xfrm>
              <a:off x="0" y="-47625"/>
              <a:ext cx="16459200" cy="9620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600"/>
                </a:lnSpc>
              </a:pPr>
              <a:r>
                <a:rPr lang="nl-BE" sz="3000" b="1" noProof="0" dirty="0">
                  <a:solidFill>
                    <a:srgbClr val="453434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Hazelnoot-vanilleganache nr. 2</a:t>
              </a:r>
            </a:p>
          </p:txBody>
        </p:sp>
      </p:grpSp>
      <p:grpSp>
        <p:nvGrpSpPr>
          <p:cNvPr id="81" name="Group 81"/>
          <p:cNvGrpSpPr/>
          <p:nvPr/>
        </p:nvGrpSpPr>
        <p:grpSpPr>
          <a:xfrm>
            <a:off x="744855" y="2071136"/>
            <a:ext cx="4114800" cy="768096"/>
            <a:chOff x="0" y="0"/>
            <a:chExt cx="5486400" cy="1024128"/>
          </a:xfrm>
        </p:grpSpPr>
        <p:sp>
          <p:nvSpPr>
            <p:cNvPr id="82" name="Freeform 82"/>
            <p:cNvSpPr/>
            <p:nvPr/>
          </p:nvSpPr>
          <p:spPr>
            <a:xfrm>
              <a:off x="0" y="0"/>
              <a:ext cx="5486400" cy="1024128"/>
            </a:xfrm>
            <a:custGeom>
              <a:avLst/>
              <a:gdLst/>
              <a:ahLst/>
              <a:cxnLst/>
              <a:rect l="l" t="t" r="r" b="b"/>
              <a:pathLst>
                <a:path w="5486400" h="1024128">
                  <a:moveTo>
                    <a:pt x="0" y="512064"/>
                  </a:moveTo>
                  <a:cubicBezTo>
                    <a:pt x="0" y="229235"/>
                    <a:pt x="229235" y="0"/>
                    <a:pt x="512064" y="0"/>
                  </a:cubicBezTo>
                  <a:lnTo>
                    <a:pt x="4974336" y="0"/>
                  </a:lnTo>
                  <a:cubicBezTo>
                    <a:pt x="5257165" y="0"/>
                    <a:pt x="5486400" y="229235"/>
                    <a:pt x="5486400" y="512064"/>
                  </a:cubicBezTo>
                  <a:cubicBezTo>
                    <a:pt x="5486400" y="794893"/>
                    <a:pt x="5257165" y="1024128"/>
                    <a:pt x="4974336" y="1024128"/>
                  </a:cubicBezTo>
                  <a:lnTo>
                    <a:pt x="512064" y="1024128"/>
                  </a:lnTo>
                  <a:cubicBezTo>
                    <a:pt x="229235" y="1024128"/>
                    <a:pt x="0" y="794893"/>
                    <a:pt x="0" y="512064"/>
                  </a:cubicBezTo>
                  <a:close/>
                </a:path>
              </a:pathLst>
            </a:custGeom>
            <a:solidFill>
              <a:srgbClr val="545454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83" name="Group 83"/>
          <p:cNvGrpSpPr/>
          <p:nvPr/>
        </p:nvGrpSpPr>
        <p:grpSpPr>
          <a:xfrm>
            <a:off x="744855" y="2071136"/>
            <a:ext cx="4114800" cy="768096"/>
            <a:chOff x="0" y="0"/>
            <a:chExt cx="5486400" cy="1024128"/>
          </a:xfrm>
        </p:grpSpPr>
        <p:sp>
          <p:nvSpPr>
            <p:cNvPr id="84" name="Freeform 84"/>
            <p:cNvSpPr/>
            <p:nvPr/>
          </p:nvSpPr>
          <p:spPr>
            <a:xfrm>
              <a:off x="0" y="0"/>
              <a:ext cx="5486400" cy="1024128"/>
            </a:xfrm>
            <a:custGeom>
              <a:avLst/>
              <a:gdLst/>
              <a:ahLst/>
              <a:cxnLst/>
              <a:rect l="l" t="t" r="r" b="b"/>
              <a:pathLst>
                <a:path w="5486400" h="1024128">
                  <a:moveTo>
                    <a:pt x="0" y="0"/>
                  </a:moveTo>
                  <a:lnTo>
                    <a:pt x="5486400" y="0"/>
                  </a:lnTo>
                  <a:lnTo>
                    <a:pt x="5486400" y="1024128"/>
                  </a:lnTo>
                  <a:lnTo>
                    <a:pt x="0" y="1024128"/>
                  </a:lnTo>
                  <a:close/>
                </a:path>
              </a:pathLst>
            </a:custGeom>
            <a:solidFill>
              <a:srgbClr val="545454">
                <a:alpha val="0"/>
              </a:srgbClr>
            </a:solid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85" name="TextBox 85"/>
            <p:cNvSpPr txBox="1"/>
            <p:nvPr/>
          </p:nvSpPr>
          <p:spPr>
            <a:xfrm>
              <a:off x="0" y="-38100"/>
              <a:ext cx="5486400" cy="106222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120"/>
                </a:lnSpc>
              </a:pPr>
              <a:r>
                <a:rPr lang="nl-BE" sz="2600" b="1" noProof="0" dirty="0">
                  <a:solidFill>
                    <a:srgbClr val="FFFFF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STABIELE GANACHE</a:t>
              </a:r>
            </a:p>
          </p:txBody>
        </p:sp>
      </p:grpSp>
      <p:grpSp>
        <p:nvGrpSpPr>
          <p:cNvPr id="86" name="Group 86"/>
          <p:cNvGrpSpPr/>
          <p:nvPr/>
        </p:nvGrpSpPr>
        <p:grpSpPr>
          <a:xfrm>
            <a:off x="12138660" y="4984656"/>
            <a:ext cx="5349240" cy="2057400"/>
            <a:chOff x="0" y="0"/>
            <a:chExt cx="7132320" cy="2743200"/>
          </a:xfrm>
        </p:grpSpPr>
        <p:sp>
          <p:nvSpPr>
            <p:cNvPr id="87" name="Freeform 87"/>
            <p:cNvSpPr/>
            <p:nvPr/>
          </p:nvSpPr>
          <p:spPr>
            <a:xfrm>
              <a:off x="0" y="0"/>
              <a:ext cx="7132320" cy="2743200"/>
            </a:xfrm>
            <a:custGeom>
              <a:avLst/>
              <a:gdLst/>
              <a:ahLst/>
              <a:cxnLst/>
              <a:rect l="l" t="t" r="r" b="b"/>
              <a:pathLst>
                <a:path w="7132320" h="2743200">
                  <a:moveTo>
                    <a:pt x="0" y="219456"/>
                  </a:moveTo>
                  <a:cubicBezTo>
                    <a:pt x="0" y="98298"/>
                    <a:pt x="98298" y="0"/>
                    <a:pt x="219456" y="0"/>
                  </a:cubicBezTo>
                  <a:lnTo>
                    <a:pt x="6912864" y="0"/>
                  </a:lnTo>
                  <a:cubicBezTo>
                    <a:pt x="7034022" y="0"/>
                    <a:pt x="7132320" y="98298"/>
                    <a:pt x="7132320" y="219456"/>
                  </a:cubicBezTo>
                  <a:lnTo>
                    <a:pt x="7132320" y="2523744"/>
                  </a:lnTo>
                  <a:cubicBezTo>
                    <a:pt x="7132320" y="2644902"/>
                    <a:pt x="7034022" y="2743200"/>
                    <a:pt x="6912864" y="2743200"/>
                  </a:cubicBezTo>
                  <a:lnTo>
                    <a:pt x="219456" y="2743200"/>
                  </a:lnTo>
                  <a:cubicBezTo>
                    <a:pt x="98298" y="2743200"/>
                    <a:pt x="0" y="2644902"/>
                    <a:pt x="0" y="2523744"/>
                  </a:cubicBezTo>
                  <a:close/>
                </a:path>
              </a:pathLst>
            </a:custGeom>
            <a:solidFill>
              <a:srgbClr val="235B6C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88" name="Group 88"/>
          <p:cNvGrpSpPr/>
          <p:nvPr/>
        </p:nvGrpSpPr>
        <p:grpSpPr>
          <a:xfrm>
            <a:off x="12138660" y="5258976"/>
            <a:ext cx="5349240" cy="1043940"/>
            <a:chOff x="0" y="0"/>
            <a:chExt cx="7132320" cy="1391920"/>
          </a:xfrm>
        </p:grpSpPr>
        <p:sp>
          <p:nvSpPr>
            <p:cNvPr id="89" name="Freeform 89"/>
            <p:cNvSpPr/>
            <p:nvPr/>
          </p:nvSpPr>
          <p:spPr>
            <a:xfrm>
              <a:off x="0" y="0"/>
              <a:ext cx="7132320" cy="1391920"/>
            </a:xfrm>
            <a:custGeom>
              <a:avLst/>
              <a:gdLst/>
              <a:ahLst/>
              <a:cxnLst/>
              <a:rect l="l" t="t" r="r" b="b"/>
              <a:pathLst>
                <a:path w="7132320" h="1391920">
                  <a:moveTo>
                    <a:pt x="0" y="0"/>
                  </a:moveTo>
                  <a:lnTo>
                    <a:pt x="7132320" y="0"/>
                  </a:lnTo>
                  <a:lnTo>
                    <a:pt x="7132320" y="1391920"/>
                  </a:lnTo>
                  <a:lnTo>
                    <a:pt x="0" y="1391920"/>
                  </a:lnTo>
                  <a:close/>
                </a:path>
              </a:pathLst>
            </a:custGeom>
            <a:solidFill>
              <a:srgbClr val="FFFFFF">
                <a:alpha val="0"/>
              </a:srgbClr>
            </a:solid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90" name="TextBox 90"/>
            <p:cNvSpPr txBox="1"/>
            <p:nvPr/>
          </p:nvSpPr>
          <p:spPr>
            <a:xfrm>
              <a:off x="0" y="-66675"/>
              <a:ext cx="7132320" cy="145859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6000"/>
                </a:lnSpc>
              </a:pPr>
              <a:r>
                <a:rPr lang="nl-BE" sz="5000" b="1" noProof="0" dirty="0">
                  <a:solidFill>
                    <a:srgbClr val="FFFFF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AW</a:t>
              </a:r>
            </a:p>
          </p:txBody>
        </p:sp>
      </p:grpSp>
      <p:grpSp>
        <p:nvGrpSpPr>
          <p:cNvPr id="91" name="Group 91"/>
          <p:cNvGrpSpPr/>
          <p:nvPr/>
        </p:nvGrpSpPr>
        <p:grpSpPr>
          <a:xfrm>
            <a:off x="12138660" y="5876196"/>
            <a:ext cx="5349240" cy="960120"/>
            <a:chOff x="0" y="0"/>
            <a:chExt cx="7132320" cy="1280160"/>
          </a:xfrm>
        </p:grpSpPr>
        <p:sp>
          <p:nvSpPr>
            <p:cNvPr id="92" name="Freeform 92"/>
            <p:cNvSpPr/>
            <p:nvPr/>
          </p:nvSpPr>
          <p:spPr>
            <a:xfrm>
              <a:off x="0" y="0"/>
              <a:ext cx="7132320" cy="1280160"/>
            </a:xfrm>
            <a:custGeom>
              <a:avLst/>
              <a:gdLst/>
              <a:ahLst/>
              <a:cxnLst/>
              <a:rect l="l" t="t" r="r" b="b"/>
              <a:pathLst>
                <a:path w="7132320" h="1280160">
                  <a:moveTo>
                    <a:pt x="0" y="0"/>
                  </a:moveTo>
                  <a:lnTo>
                    <a:pt x="7132320" y="0"/>
                  </a:lnTo>
                  <a:lnTo>
                    <a:pt x="7132320" y="1280160"/>
                  </a:lnTo>
                  <a:lnTo>
                    <a:pt x="0" y="128016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58559" b="-58559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93" name="TextBox 93"/>
            <p:cNvSpPr txBox="1"/>
            <p:nvPr/>
          </p:nvSpPr>
          <p:spPr>
            <a:xfrm>
              <a:off x="0" y="-47625"/>
              <a:ext cx="7132320" cy="132778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680"/>
                </a:lnSpc>
              </a:pPr>
              <a:r>
                <a:rPr lang="nl-BE" sz="3900" b="1" noProof="0" dirty="0">
                  <a:solidFill>
                    <a:srgbClr val="FFFFF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=  ____</a:t>
              </a:r>
            </a:p>
          </p:txBody>
        </p:sp>
      </p:grpSp>
      <p:grpSp>
        <p:nvGrpSpPr>
          <p:cNvPr id="94" name="Group 94"/>
          <p:cNvGrpSpPr/>
          <p:nvPr/>
        </p:nvGrpSpPr>
        <p:grpSpPr>
          <a:xfrm>
            <a:off x="744855" y="3785616"/>
            <a:ext cx="10845165" cy="384048"/>
            <a:chOff x="0" y="0"/>
            <a:chExt cx="14460220" cy="512064"/>
          </a:xfrm>
        </p:grpSpPr>
        <p:sp>
          <p:nvSpPr>
            <p:cNvPr id="95" name="Freeform 95"/>
            <p:cNvSpPr/>
            <p:nvPr/>
          </p:nvSpPr>
          <p:spPr>
            <a:xfrm>
              <a:off x="0" y="0"/>
              <a:ext cx="14460220" cy="512064"/>
            </a:xfrm>
            <a:custGeom>
              <a:avLst/>
              <a:gdLst/>
              <a:ahLst/>
              <a:cxnLst/>
              <a:rect l="l" t="t" r="r" b="b"/>
              <a:pathLst>
                <a:path w="14460220" h="512064">
                  <a:moveTo>
                    <a:pt x="0" y="0"/>
                  </a:moveTo>
                  <a:lnTo>
                    <a:pt x="14460220" y="0"/>
                  </a:lnTo>
                  <a:lnTo>
                    <a:pt x="14460220" y="512064"/>
                  </a:lnTo>
                  <a:lnTo>
                    <a:pt x="0" y="512064"/>
                  </a:lnTo>
                  <a:close/>
                </a:path>
              </a:pathLst>
            </a:custGeom>
            <a:solidFill>
              <a:srgbClr val="453434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96" name="Group 96"/>
          <p:cNvGrpSpPr/>
          <p:nvPr/>
        </p:nvGrpSpPr>
        <p:grpSpPr>
          <a:xfrm>
            <a:off x="909447" y="3785616"/>
            <a:ext cx="4339742" cy="457428"/>
            <a:chOff x="0" y="0"/>
            <a:chExt cx="5786323" cy="609905"/>
          </a:xfrm>
        </p:grpSpPr>
        <p:sp>
          <p:nvSpPr>
            <p:cNvPr id="97" name="Freeform 97"/>
            <p:cNvSpPr/>
            <p:nvPr/>
          </p:nvSpPr>
          <p:spPr>
            <a:xfrm>
              <a:off x="0" y="0"/>
              <a:ext cx="5786324" cy="609905"/>
            </a:xfrm>
            <a:custGeom>
              <a:avLst/>
              <a:gdLst/>
              <a:ahLst/>
              <a:cxnLst/>
              <a:rect l="l" t="t" r="r" b="b"/>
              <a:pathLst>
                <a:path w="5786324" h="609905">
                  <a:moveTo>
                    <a:pt x="0" y="0"/>
                  </a:moveTo>
                  <a:lnTo>
                    <a:pt x="5786324" y="0"/>
                  </a:lnTo>
                  <a:lnTo>
                    <a:pt x="5786324" y="609905"/>
                  </a:lnTo>
                  <a:lnTo>
                    <a:pt x="0" y="609905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42880" b="-126838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98" name="TextBox 98"/>
            <p:cNvSpPr txBox="1"/>
            <p:nvPr/>
          </p:nvSpPr>
          <p:spPr>
            <a:xfrm>
              <a:off x="0" y="-28575"/>
              <a:ext cx="5786323" cy="63848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FFFFF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Ingrediënt</a:t>
              </a:r>
            </a:p>
          </p:txBody>
        </p:sp>
      </p:grpSp>
      <p:grpSp>
        <p:nvGrpSpPr>
          <p:cNvPr id="99" name="Group 99"/>
          <p:cNvGrpSpPr/>
          <p:nvPr/>
        </p:nvGrpSpPr>
        <p:grpSpPr>
          <a:xfrm>
            <a:off x="9840501" y="3785616"/>
            <a:ext cx="1239926" cy="457428"/>
            <a:chOff x="0" y="0"/>
            <a:chExt cx="1653235" cy="609905"/>
          </a:xfrm>
        </p:grpSpPr>
        <p:sp>
          <p:nvSpPr>
            <p:cNvPr id="100" name="Freeform 100"/>
            <p:cNvSpPr/>
            <p:nvPr/>
          </p:nvSpPr>
          <p:spPr>
            <a:xfrm>
              <a:off x="0" y="0"/>
              <a:ext cx="1653236" cy="609905"/>
            </a:xfrm>
            <a:custGeom>
              <a:avLst/>
              <a:gdLst/>
              <a:ahLst/>
              <a:cxnLst/>
              <a:rect l="l" t="t" r="r" b="b"/>
              <a:pathLst>
                <a:path w="1653236" h="609905">
                  <a:moveTo>
                    <a:pt x="0" y="0"/>
                  </a:moveTo>
                  <a:lnTo>
                    <a:pt x="1653236" y="0"/>
                  </a:lnTo>
                  <a:lnTo>
                    <a:pt x="1653236" y="609905"/>
                  </a:lnTo>
                  <a:lnTo>
                    <a:pt x="0" y="609905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0838" b="5203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01" name="TextBox 101"/>
            <p:cNvSpPr txBox="1"/>
            <p:nvPr/>
          </p:nvSpPr>
          <p:spPr>
            <a:xfrm>
              <a:off x="0" y="-28575"/>
              <a:ext cx="1653235" cy="63848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FFFFF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g</a:t>
              </a:r>
            </a:p>
          </p:txBody>
        </p:sp>
      </p:grpSp>
      <p:grpSp>
        <p:nvGrpSpPr>
          <p:cNvPr id="102" name="Group 102"/>
          <p:cNvGrpSpPr/>
          <p:nvPr/>
        </p:nvGrpSpPr>
        <p:grpSpPr>
          <a:xfrm>
            <a:off x="754380" y="617220"/>
            <a:ext cx="14401800" cy="480060"/>
            <a:chOff x="0" y="0"/>
            <a:chExt cx="19202400" cy="640080"/>
          </a:xfrm>
        </p:grpSpPr>
        <p:sp>
          <p:nvSpPr>
            <p:cNvPr id="103" name="Freeform 103"/>
            <p:cNvSpPr/>
            <p:nvPr/>
          </p:nvSpPr>
          <p:spPr>
            <a:xfrm>
              <a:off x="0" y="0"/>
              <a:ext cx="19202400" cy="640080"/>
            </a:xfrm>
            <a:custGeom>
              <a:avLst/>
              <a:gdLst/>
              <a:ahLst/>
              <a:cxnLst/>
              <a:rect l="l" t="t" r="r" b="b"/>
              <a:pathLst>
                <a:path w="19202400" h="640080">
                  <a:moveTo>
                    <a:pt x="0" y="0"/>
                  </a:moveTo>
                  <a:lnTo>
                    <a:pt x="19202400" y="0"/>
                  </a:lnTo>
                  <a:lnTo>
                    <a:pt x="1920240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534551" b="-534551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04" name="TextBox 104"/>
            <p:cNvSpPr txBox="1"/>
            <p:nvPr/>
          </p:nvSpPr>
          <p:spPr>
            <a:xfrm>
              <a:off x="0" y="-38100"/>
              <a:ext cx="19202400" cy="67818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340"/>
                </a:lnSpc>
              </a:pPr>
              <a:r>
                <a:rPr lang="nl-BE" sz="1950" b="1" spc="180" noProof="0" dirty="0">
                  <a:solidFill>
                    <a:srgbClr val="C28927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DE WETENSCHAP ACHTER CHOCOLADE</a:t>
              </a:r>
            </a:p>
          </p:txBody>
        </p:sp>
      </p:grpSp>
      <p:grpSp>
        <p:nvGrpSpPr>
          <p:cNvPr id="105" name="Group 105"/>
          <p:cNvGrpSpPr/>
          <p:nvPr/>
        </p:nvGrpSpPr>
        <p:grpSpPr>
          <a:xfrm>
            <a:off x="744855" y="826656"/>
            <a:ext cx="16468725" cy="1203352"/>
            <a:chOff x="0" y="0"/>
            <a:chExt cx="21958300" cy="1604470"/>
          </a:xfrm>
        </p:grpSpPr>
        <p:sp>
          <p:nvSpPr>
            <p:cNvPr id="106" name="Freeform 106"/>
            <p:cNvSpPr/>
            <p:nvPr/>
          </p:nvSpPr>
          <p:spPr>
            <a:xfrm>
              <a:off x="0" y="0"/>
              <a:ext cx="21958300" cy="1604470"/>
            </a:xfrm>
            <a:custGeom>
              <a:avLst/>
              <a:gdLst/>
              <a:ahLst/>
              <a:cxnLst/>
              <a:rect l="l" t="t" r="r" b="b"/>
              <a:pathLst>
                <a:path w="21958300" h="1604470">
                  <a:moveTo>
                    <a:pt x="0" y="0"/>
                  </a:moveTo>
                  <a:lnTo>
                    <a:pt x="21958300" y="0"/>
                  </a:lnTo>
                  <a:lnTo>
                    <a:pt x="21958300" y="1604470"/>
                  </a:lnTo>
                  <a:lnTo>
                    <a:pt x="0" y="160447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77524" b="-177524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07" name="TextBox 107"/>
            <p:cNvSpPr txBox="1"/>
            <p:nvPr/>
          </p:nvSpPr>
          <p:spPr>
            <a:xfrm>
              <a:off x="0" y="-57150"/>
              <a:ext cx="21958300" cy="16616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960"/>
                </a:lnSpc>
              </a:pPr>
              <a:r>
                <a:rPr lang="nl-BE" sz="5800" b="1" spc="-330" noProof="0" dirty="0">
                  <a:solidFill>
                    <a:srgbClr val="453434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Een ganacherecept herformuleren</a:t>
              </a:r>
            </a:p>
          </p:txBody>
        </p:sp>
      </p:grpSp>
      <p:sp>
        <p:nvSpPr>
          <p:cNvPr id="108" name="Freeform 108"/>
          <p:cNvSpPr/>
          <p:nvPr/>
        </p:nvSpPr>
        <p:spPr>
          <a:xfrm>
            <a:off x="15725062" y="865354"/>
            <a:ext cx="1631004" cy="1376418"/>
          </a:xfrm>
          <a:custGeom>
            <a:avLst/>
            <a:gdLst/>
            <a:ahLst/>
            <a:cxnLst/>
            <a:rect l="l" t="t" r="r" b="b"/>
            <a:pathLst>
              <a:path w="1631004" h="1376418">
                <a:moveTo>
                  <a:pt x="0" y="0"/>
                </a:moveTo>
                <a:lnTo>
                  <a:pt x="1631003" y="0"/>
                </a:lnTo>
                <a:lnTo>
                  <a:pt x="1631003" y="1376418"/>
                </a:lnTo>
                <a:lnTo>
                  <a:pt x="0" y="13764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nl-BE" noProof="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60120" y="4169664"/>
            <a:ext cx="6858000" cy="603504"/>
            <a:chOff x="0" y="0"/>
            <a:chExt cx="9144000" cy="80467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144000" cy="804672"/>
            </a:xfrm>
            <a:custGeom>
              <a:avLst/>
              <a:gdLst/>
              <a:ahLst/>
              <a:cxnLst/>
              <a:rect l="l" t="t" r="r" b="b"/>
              <a:pathLst>
                <a:path w="9144000" h="804672">
                  <a:moveTo>
                    <a:pt x="0" y="0"/>
                  </a:moveTo>
                  <a:lnTo>
                    <a:pt x="9144000" y="0"/>
                  </a:lnTo>
                  <a:lnTo>
                    <a:pt x="9144000" y="804672"/>
                  </a:lnTo>
                  <a:lnTo>
                    <a:pt x="0" y="80467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71420" b="-171420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9144000" cy="8332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Room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749540" y="4169664"/>
            <a:ext cx="3566160" cy="603504"/>
            <a:chOff x="0" y="0"/>
            <a:chExt cx="4754880" cy="80467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754880" cy="804672"/>
            </a:xfrm>
            <a:custGeom>
              <a:avLst/>
              <a:gdLst/>
              <a:ahLst/>
              <a:cxnLst/>
              <a:rect l="l" t="t" r="r" b="b"/>
              <a:pathLst>
                <a:path w="4754880" h="804672">
                  <a:moveTo>
                    <a:pt x="0" y="0"/>
                  </a:moveTo>
                  <a:lnTo>
                    <a:pt x="4754880" y="0"/>
                  </a:lnTo>
                  <a:lnTo>
                    <a:pt x="4754880" y="804672"/>
                  </a:lnTo>
                  <a:lnTo>
                    <a:pt x="0" y="80467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5138" b="-65138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4754880" cy="8332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BA3A2C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330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54380" y="4773168"/>
            <a:ext cx="10835640" cy="603504"/>
            <a:chOff x="0" y="0"/>
            <a:chExt cx="14447520" cy="80467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447520" cy="804672"/>
            </a:xfrm>
            <a:custGeom>
              <a:avLst/>
              <a:gdLst/>
              <a:ahLst/>
              <a:cxnLst/>
              <a:rect l="l" t="t" r="r" b="b"/>
              <a:pathLst>
                <a:path w="14447520" h="804672">
                  <a:moveTo>
                    <a:pt x="0" y="0"/>
                  </a:moveTo>
                  <a:lnTo>
                    <a:pt x="14447520" y="0"/>
                  </a:lnTo>
                  <a:lnTo>
                    <a:pt x="14447520" y="804672"/>
                  </a:lnTo>
                  <a:lnTo>
                    <a:pt x="0" y="804672"/>
                  </a:lnTo>
                  <a:close/>
                </a:path>
              </a:pathLst>
            </a:custGeom>
            <a:solidFill>
              <a:srgbClr val="EFEAE1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60120" y="4773168"/>
            <a:ext cx="6858000" cy="603504"/>
            <a:chOff x="0" y="0"/>
            <a:chExt cx="9144000" cy="80467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9144000" cy="804672"/>
            </a:xfrm>
            <a:custGeom>
              <a:avLst/>
              <a:gdLst/>
              <a:ahLst/>
              <a:cxnLst/>
              <a:rect l="l" t="t" r="r" b="b"/>
              <a:pathLst>
                <a:path w="9144000" h="804672">
                  <a:moveTo>
                    <a:pt x="0" y="0"/>
                  </a:moveTo>
                  <a:lnTo>
                    <a:pt x="9144000" y="0"/>
                  </a:lnTo>
                  <a:lnTo>
                    <a:pt x="9144000" y="804672"/>
                  </a:lnTo>
                  <a:lnTo>
                    <a:pt x="0" y="80467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71420" b="-171420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9144000" cy="8332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Vanillestokjes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7749540" y="4773168"/>
            <a:ext cx="3566160" cy="603504"/>
            <a:chOff x="0" y="0"/>
            <a:chExt cx="4754880" cy="80467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4754880" cy="804672"/>
            </a:xfrm>
            <a:custGeom>
              <a:avLst/>
              <a:gdLst/>
              <a:ahLst/>
              <a:cxnLst/>
              <a:rect l="l" t="t" r="r" b="b"/>
              <a:pathLst>
                <a:path w="4754880" h="804672">
                  <a:moveTo>
                    <a:pt x="0" y="0"/>
                  </a:moveTo>
                  <a:lnTo>
                    <a:pt x="4754880" y="0"/>
                  </a:lnTo>
                  <a:lnTo>
                    <a:pt x="4754880" y="804672"/>
                  </a:lnTo>
                  <a:lnTo>
                    <a:pt x="0" y="80467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5138" b="-65138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4754880" cy="8332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BA3A2C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5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60120" y="5376672"/>
            <a:ext cx="6858000" cy="603504"/>
            <a:chOff x="0" y="0"/>
            <a:chExt cx="9144000" cy="804672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9144000" cy="804672"/>
            </a:xfrm>
            <a:custGeom>
              <a:avLst/>
              <a:gdLst/>
              <a:ahLst/>
              <a:cxnLst/>
              <a:rect l="l" t="t" r="r" b="b"/>
              <a:pathLst>
                <a:path w="9144000" h="804672">
                  <a:moveTo>
                    <a:pt x="0" y="0"/>
                  </a:moveTo>
                  <a:lnTo>
                    <a:pt x="9144000" y="0"/>
                  </a:lnTo>
                  <a:lnTo>
                    <a:pt x="9144000" y="804672"/>
                  </a:lnTo>
                  <a:lnTo>
                    <a:pt x="0" y="80467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71420" b="-171420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28575"/>
              <a:ext cx="9144000" cy="8332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Glucosestroop 60DE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7749540" y="5376672"/>
            <a:ext cx="3566160" cy="603504"/>
            <a:chOff x="0" y="0"/>
            <a:chExt cx="4754880" cy="804672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4754880" cy="804672"/>
            </a:xfrm>
            <a:custGeom>
              <a:avLst/>
              <a:gdLst/>
              <a:ahLst/>
              <a:cxnLst/>
              <a:rect l="l" t="t" r="r" b="b"/>
              <a:pathLst>
                <a:path w="4754880" h="804672">
                  <a:moveTo>
                    <a:pt x="0" y="0"/>
                  </a:moveTo>
                  <a:lnTo>
                    <a:pt x="4754880" y="0"/>
                  </a:lnTo>
                  <a:lnTo>
                    <a:pt x="4754880" y="804672"/>
                  </a:lnTo>
                  <a:lnTo>
                    <a:pt x="0" y="80467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5138" b="-65138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28575"/>
              <a:ext cx="4754880" cy="8332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BA3A2C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90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754380" y="5980176"/>
            <a:ext cx="10835640" cy="603504"/>
            <a:chOff x="0" y="0"/>
            <a:chExt cx="14447520" cy="804672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4447520" cy="804672"/>
            </a:xfrm>
            <a:custGeom>
              <a:avLst/>
              <a:gdLst/>
              <a:ahLst/>
              <a:cxnLst/>
              <a:rect l="l" t="t" r="r" b="b"/>
              <a:pathLst>
                <a:path w="14447520" h="804672">
                  <a:moveTo>
                    <a:pt x="0" y="0"/>
                  </a:moveTo>
                  <a:lnTo>
                    <a:pt x="14447520" y="0"/>
                  </a:lnTo>
                  <a:lnTo>
                    <a:pt x="14447520" y="804672"/>
                  </a:lnTo>
                  <a:lnTo>
                    <a:pt x="0" y="804672"/>
                  </a:lnTo>
                  <a:close/>
                </a:path>
              </a:pathLst>
            </a:custGeom>
            <a:solidFill>
              <a:srgbClr val="EFEAE1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960120" y="5980176"/>
            <a:ext cx="6858000" cy="603504"/>
            <a:chOff x="0" y="0"/>
            <a:chExt cx="9144000" cy="804672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9144000" cy="804672"/>
            </a:xfrm>
            <a:custGeom>
              <a:avLst/>
              <a:gdLst/>
              <a:ahLst/>
              <a:cxnLst/>
              <a:rect l="l" t="t" r="r" b="b"/>
              <a:pathLst>
                <a:path w="9144000" h="804672">
                  <a:moveTo>
                    <a:pt x="0" y="0"/>
                  </a:moveTo>
                  <a:lnTo>
                    <a:pt x="9144000" y="0"/>
                  </a:lnTo>
                  <a:lnTo>
                    <a:pt x="9144000" y="804672"/>
                  </a:lnTo>
                  <a:lnTo>
                    <a:pt x="0" y="80467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71420" b="-171420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28575"/>
              <a:ext cx="9144000" cy="8332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Invertsuiker in pasta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7749540" y="5980176"/>
            <a:ext cx="3566160" cy="603504"/>
            <a:chOff x="0" y="0"/>
            <a:chExt cx="4754880" cy="804672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4754880" cy="804672"/>
            </a:xfrm>
            <a:custGeom>
              <a:avLst/>
              <a:gdLst/>
              <a:ahLst/>
              <a:cxnLst/>
              <a:rect l="l" t="t" r="r" b="b"/>
              <a:pathLst>
                <a:path w="4754880" h="804672">
                  <a:moveTo>
                    <a:pt x="0" y="0"/>
                  </a:moveTo>
                  <a:lnTo>
                    <a:pt x="4754880" y="0"/>
                  </a:lnTo>
                  <a:lnTo>
                    <a:pt x="4754880" y="804672"/>
                  </a:lnTo>
                  <a:lnTo>
                    <a:pt x="0" y="80467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5138" b="-65138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-28575"/>
              <a:ext cx="4754880" cy="8332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BA3A2C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50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960120" y="6583680"/>
            <a:ext cx="6858000" cy="603504"/>
            <a:chOff x="0" y="0"/>
            <a:chExt cx="9144000" cy="804672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9144000" cy="804672"/>
            </a:xfrm>
            <a:custGeom>
              <a:avLst/>
              <a:gdLst/>
              <a:ahLst/>
              <a:cxnLst/>
              <a:rect l="l" t="t" r="r" b="b"/>
              <a:pathLst>
                <a:path w="9144000" h="804672">
                  <a:moveTo>
                    <a:pt x="0" y="0"/>
                  </a:moveTo>
                  <a:lnTo>
                    <a:pt x="9144000" y="0"/>
                  </a:lnTo>
                  <a:lnTo>
                    <a:pt x="9144000" y="804672"/>
                  </a:lnTo>
                  <a:lnTo>
                    <a:pt x="0" y="80467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71420" b="-171420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28575"/>
              <a:ext cx="9144000" cy="8332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Sorbitolpoeder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7749540" y="6583680"/>
            <a:ext cx="3566160" cy="603504"/>
            <a:chOff x="0" y="0"/>
            <a:chExt cx="4754880" cy="804672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4754880" cy="804672"/>
            </a:xfrm>
            <a:custGeom>
              <a:avLst/>
              <a:gdLst/>
              <a:ahLst/>
              <a:cxnLst/>
              <a:rect l="l" t="t" r="r" b="b"/>
              <a:pathLst>
                <a:path w="4754880" h="804672">
                  <a:moveTo>
                    <a:pt x="0" y="0"/>
                  </a:moveTo>
                  <a:lnTo>
                    <a:pt x="4754880" y="0"/>
                  </a:lnTo>
                  <a:lnTo>
                    <a:pt x="4754880" y="804672"/>
                  </a:lnTo>
                  <a:lnTo>
                    <a:pt x="0" y="80467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5138" b="-65138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28575"/>
              <a:ext cx="4754880" cy="8332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BA3A2C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85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754380" y="7187184"/>
            <a:ext cx="10835640" cy="603504"/>
            <a:chOff x="0" y="0"/>
            <a:chExt cx="14447520" cy="804672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4447520" cy="804672"/>
            </a:xfrm>
            <a:custGeom>
              <a:avLst/>
              <a:gdLst/>
              <a:ahLst/>
              <a:cxnLst/>
              <a:rect l="l" t="t" r="r" b="b"/>
              <a:pathLst>
                <a:path w="14447520" h="804672">
                  <a:moveTo>
                    <a:pt x="0" y="0"/>
                  </a:moveTo>
                  <a:lnTo>
                    <a:pt x="14447520" y="0"/>
                  </a:lnTo>
                  <a:lnTo>
                    <a:pt x="14447520" y="804672"/>
                  </a:lnTo>
                  <a:lnTo>
                    <a:pt x="0" y="804672"/>
                  </a:lnTo>
                  <a:close/>
                </a:path>
              </a:pathLst>
            </a:custGeom>
            <a:solidFill>
              <a:srgbClr val="EFEAE1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842010" y="7307580"/>
            <a:ext cx="4149090" cy="386715"/>
            <a:chOff x="0" y="0"/>
            <a:chExt cx="5532120" cy="515620"/>
          </a:xfrm>
        </p:grpSpPr>
        <p:sp>
          <p:nvSpPr>
            <p:cNvPr id="39" name="Freeform 39"/>
            <p:cNvSpPr/>
            <p:nvPr/>
          </p:nvSpPr>
          <p:spPr>
            <a:xfrm>
              <a:off x="20884" y="50800"/>
              <a:ext cx="5462251" cy="490761"/>
            </a:xfrm>
            <a:custGeom>
              <a:avLst/>
              <a:gdLst/>
              <a:ahLst/>
              <a:cxnLst/>
              <a:rect l="l" t="t" r="r" b="b"/>
              <a:pathLst>
                <a:path w="5462251" h="490761">
                  <a:moveTo>
                    <a:pt x="29916" y="132080"/>
                  </a:moveTo>
                  <a:cubicBezTo>
                    <a:pt x="1967936" y="124460"/>
                    <a:pt x="2059376" y="105410"/>
                    <a:pt x="2225746" y="97790"/>
                  </a:cubicBezTo>
                  <a:cubicBezTo>
                    <a:pt x="2420056" y="87630"/>
                    <a:pt x="2682946" y="96520"/>
                    <a:pt x="2860746" y="82550"/>
                  </a:cubicBezTo>
                  <a:cubicBezTo>
                    <a:pt x="2989016" y="73660"/>
                    <a:pt x="3066486" y="52070"/>
                    <a:pt x="3192216" y="41910"/>
                  </a:cubicBezTo>
                  <a:cubicBezTo>
                    <a:pt x="3356046" y="27940"/>
                    <a:pt x="3521146" y="20320"/>
                    <a:pt x="3757366" y="15240"/>
                  </a:cubicBezTo>
                  <a:cubicBezTo>
                    <a:pt x="4152336" y="5080"/>
                    <a:pt x="5320736" y="49530"/>
                    <a:pt x="5346136" y="11430"/>
                  </a:cubicBezTo>
                  <a:cubicBezTo>
                    <a:pt x="5348676" y="7620"/>
                    <a:pt x="5341056" y="0"/>
                    <a:pt x="5341056" y="0"/>
                  </a:cubicBezTo>
                  <a:cubicBezTo>
                    <a:pt x="5342326" y="0"/>
                    <a:pt x="5479486" y="208280"/>
                    <a:pt x="5460436" y="252730"/>
                  </a:cubicBezTo>
                  <a:cubicBezTo>
                    <a:pt x="5449006" y="280670"/>
                    <a:pt x="5414716" y="278130"/>
                    <a:pt x="5357566" y="288290"/>
                  </a:cubicBezTo>
                  <a:cubicBezTo>
                    <a:pt x="5130236" y="326390"/>
                    <a:pt x="3977076" y="289560"/>
                    <a:pt x="3602426" y="299720"/>
                  </a:cubicBezTo>
                  <a:cubicBezTo>
                    <a:pt x="3425896" y="304800"/>
                    <a:pt x="3339536" y="309880"/>
                    <a:pt x="3213806" y="320040"/>
                  </a:cubicBezTo>
                  <a:cubicBezTo>
                    <a:pt x="3093156" y="330200"/>
                    <a:pt x="2995366" y="353060"/>
                    <a:pt x="2862016" y="361950"/>
                  </a:cubicBezTo>
                  <a:cubicBezTo>
                    <a:pt x="2686756" y="374650"/>
                    <a:pt x="2446726" y="367030"/>
                    <a:pt x="2254956" y="375920"/>
                  </a:cubicBezTo>
                  <a:cubicBezTo>
                    <a:pt x="2082236" y="383540"/>
                    <a:pt x="1978096" y="403860"/>
                    <a:pt x="1764736" y="411480"/>
                  </a:cubicBezTo>
                  <a:cubicBezTo>
                    <a:pt x="1363416" y="426720"/>
                    <a:pt x="196286" y="580390"/>
                    <a:pt x="29916" y="414020"/>
                  </a:cubicBezTo>
                  <a:cubicBezTo>
                    <a:pt x="-37394" y="346710"/>
                    <a:pt x="29916" y="132080"/>
                    <a:pt x="29916" y="132080"/>
                  </a:cubicBezTo>
                </a:path>
              </a:pathLst>
            </a:custGeom>
            <a:solidFill>
              <a:srgbClr val="BA3A2C">
                <a:alpha val="18431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960120" y="7187184"/>
            <a:ext cx="6858000" cy="603504"/>
            <a:chOff x="0" y="0"/>
            <a:chExt cx="9144000" cy="804672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9144000" cy="804672"/>
            </a:xfrm>
            <a:custGeom>
              <a:avLst/>
              <a:gdLst/>
              <a:ahLst/>
              <a:cxnLst/>
              <a:rect l="l" t="t" r="r" b="b"/>
              <a:pathLst>
                <a:path w="9144000" h="804672">
                  <a:moveTo>
                    <a:pt x="0" y="0"/>
                  </a:moveTo>
                  <a:lnTo>
                    <a:pt x="9144000" y="0"/>
                  </a:lnTo>
                  <a:lnTo>
                    <a:pt x="9144000" y="804672"/>
                  </a:lnTo>
                  <a:lnTo>
                    <a:pt x="0" y="80467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71420" b="-171420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0" y="-28575"/>
              <a:ext cx="9144000" cy="8332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ct val="100000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Chocolade Madagascar 67%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749540" y="7187184"/>
            <a:ext cx="3566160" cy="603504"/>
            <a:chOff x="0" y="0"/>
            <a:chExt cx="4754880" cy="804672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4754880" cy="804672"/>
            </a:xfrm>
            <a:custGeom>
              <a:avLst/>
              <a:gdLst/>
              <a:ahLst/>
              <a:cxnLst/>
              <a:rect l="l" t="t" r="r" b="b"/>
              <a:pathLst>
                <a:path w="4754880" h="804672">
                  <a:moveTo>
                    <a:pt x="0" y="0"/>
                  </a:moveTo>
                  <a:lnTo>
                    <a:pt x="4754880" y="0"/>
                  </a:lnTo>
                  <a:lnTo>
                    <a:pt x="4754880" y="804672"/>
                  </a:lnTo>
                  <a:lnTo>
                    <a:pt x="0" y="80467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5138" b="-65138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0" y="-28575"/>
              <a:ext cx="4754880" cy="8332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BA3A2C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380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418273" y="8017193"/>
            <a:ext cx="2161222" cy="288608"/>
            <a:chOff x="0" y="0"/>
            <a:chExt cx="2881630" cy="384810"/>
          </a:xfrm>
        </p:grpSpPr>
        <p:sp>
          <p:nvSpPr>
            <p:cNvPr id="47" name="Freeform 47"/>
            <p:cNvSpPr/>
            <p:nvPr/>
          </p:nvSpPr>
          <p:spPr>
            <a:xfrm>
              <a:off x="19191" y="50800"/>
              <a:ext cx="2829269" cy="448315"/>
            </a:xfrm>
            <a:custGeom>
              <a:avLst/>
              <a:gdLst/>
              <a:ahLst/>
              <a:cxnLst/>
              <a:rect l="l" t="t" r="r" b="b"/>
              <a:pathLst>
                <a:path w="2829269" h="448315">
                  <a:moveTo>
                    <a:pt x="31609" y="0"/>
                  </a:moveTo>
                  <a:cubicBezTo>
                    <a:pt x="2881489" y="71120"/>
                    <a:pt x="2881489" y="208280"/>
                    <a:pt x="2811639" y="279400"/>
                  </a:cubicBezTo>
                  <a:cubicBezTo>
                    <a:pt x="2588119" y="502920"/>
                    <a:pt x="255129" y="505460"/>
                    <a:pt x="31609" y="281940"/>
                  </a:cubicBezTo>
                  <a:cubicBezTo>
                    <a:pt x="-39511" y="210820"/>
                    <a:pt x="31609" y="0"/>
                    <a:pt x="31609" y="0"/>
                  </a:cubicBezTo>
                </a:path>
              </a:pathLst>
            </a:custGeom>
            <a:solidFill>
              <a:srgbClr val="BA3A2C">
                <a:alpha val="18431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960120" y="7790688"/>
            <a:ext cx="6858000" cy="603504"/>
            <a:chOff x="0" y="0"/>
            <a:chExt cx="9144000" cy="804672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9144000" cy="804672"/>
            </a:xfrm>
            <a:custGeom>
              <a:avLst/>
              <a:gdLst/>
              <a:ahLst/>
              <a:cxnLst/>
              <a:rect l="l" t="t" r="r" b="b"/>
              <a:pathLst>
                <a:path w="9144000" h="804672">
                  <a:moveTo>
                    <a:pt x="0" y="0"/>
                  </a:moveTo>
                  <a:lnTo>
                    <a:pt x="9144000" y="0"/>
                  </a:lnTo>
                  <a:lnTo>
                    <a:pt x="9144000" y="804672"/>
                  </a:lnTo>
                  <a:lnTo>
                    <a:pt x="0" y="80467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71420" b="-171420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28575"/>
              <a:ext cx="9144000" cy="8332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Pure hazelnootpasta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749540" y="7790688"/>
            <a:ext cx="3566160" cy="603504"/>
            <a:chOff x="0" y="0"/>
            <a:chExt cx="4754880" cy="804672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4754880" cy="804672"/>
            </a:xfrm>
            <a:custGeom>
              <a:avLst/>
              <a:gdLst/>
              <a:ahLst/>
              <a:cxnLst/>
              <a:rect l="l" t="t" r="r" b="b"/>
              <a:pathLst>
                <a:path w="4754880" h="804672">
                  <a:moveTo>
                    <a:pt x="0" y="0"/>
                  </a:moveTo>
                  <a:lnTo>
                    <a:pt x="4754880" y="0"/>
                  </a:lnTo>
                  <a:lnTo>
                    <a:pt x="4754880" y="804672"/>
                  </a:lnTo>
                  <a:lnTo>
                    <a:pt x="0" y="80467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5138" b="-65138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0" y="-28575"/>
              <a:ext cx="4754880" cy="8332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BA3A2C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220</a:t>
              </a:r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754380" y="8394192"/>
            <a:ext cx="10835640" cy="603504"/>
            <a:chOff x="0" y="0"/>
            <a:chExt cx="14447520" cy="804672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14447520" cy="804672"/>
            </a:xfrm>
            <a:custGeom>
              <a:avLst/>
              <a:gdLst/>
              <a:ahLst/>
              <a:cxnLst/>
              <a:rect l="l" t="t" r="r" b="b"/>
              <a:pathLst>
                <a:path w="14447520" h="804672">
                  <a:moveTo>
                    <a:pt x="0" y="0"/>
                  </a:moveTo>
                  <a:lnTo>
                    <a:pt x="14447520" y="0"/>
                  </a:lnTo>
                  <a:lnTo>
                    <a:pt x="14447520" y="804672"/>
                  </a:lnTo>
                  <a:lnTo>
                    <a:pt x="0" y="804672"/>
                  </a:lnTo>
                  <a:close/>
                </a:path>
              </a:pathLst>
            </a:custGeom>
            <a:solidFill>
              <a:srgbClr val="EFEAE1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960120" y="8394192"/>
            <a:ext cx="6858000" cy="603504"/>
            <a:chOff x="0" y="0"/>
            <a:chExt cx="9144000" cy="804672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9144000" cy="804672"/>
            </a:xfrm>
            <a:custGeom>
              <a:avLst/>
              <a:gdLst/>
              <a:ahLst/>
              <a:cxnLst/>
              <a:rect l="l" t="t" r="r" b="b"/>
              <a:pathLst>
                <a:path w="9144000" h="804672">
                  <a:moveTo>
                    <a:pt x="0" y="0"/>
                  </a:moveTo>
                  <a:lnTo>
                    <a:pt x="9144000" y="0"/>
                  </a:lnTo>
                  <a:lnTo>
                    <a:pt x="9144000" y="804672"/>
                  </a:lnTo>
                  <a:lnTo>
                    <a:pt x="0" y="80467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71420" b="-171420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58" name="TextBox 58"/>
            <p:cNvSpPr txBox="1"/>
            <p:nvPr/>
          </p:nvSpPr>
          <p:spPr>
            <a:xfrm>
              <a:off x="0" y="-28575"/>
              <a:ext cx="9144000" cy="8332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Fleur de sel</a:t>
              </a:r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7749540" y="8394192"/>
            <a:ext cx="3566160" cy="603504"/>
            <a:chOff x="0" y="0"/>
            <a:chExt cx="4754880" cy="804672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4754880" cy="804672"/>
            </a:xfrm>
            <a:custGeom>
              <a:avLst/>
              <a:gdLst/>
              <a:ahLst/>
              <a:cxnLst/>
              <a:rect l="l" t="t" r="r" b="b"/>
              <a:pathLst>
                <a:path w="4754880" h="804672">
                  <a:moveTo>
                    <a:pt x="0" y="0"/>
                  </a:moveTo>
                  <a:lnTo>
                    <a:pt x="4754880" y="0"/>
                  </a:lnTo>
                  <a:lnTo>
                    <a:pt x="4754880" y="804672"/>
                  </a:lnTo>
                  <a:lnTo>
                    <a:pt x="0" y="80467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5138" b="-65138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0" y="-28575"/>
              <a:ext cx="4754880" cy="8332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BA3A2C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 2</a:t>
              </a:r>
            </a:p>
          </p:txBody>
        </p:sp>
      </p:grpSp>
      <p:grpSp>
        <p:nvGrpSpPr>
          <p:cNvPr id="62" name="Group 62"/>
          <p:cNvGrpSpPr/>
          <p:nvPr/>
        </p:nvGrpSpPr>
        <p:grpSpPr>
          <a:xfrm>
            <a:off x="754380" y="8997696"/>
            <a:ext cx="10835640" cy="603504"/>
            <a:chOff x="0" y="0"/>
            <a:chExt cx="14447520" cy="804672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14447520" cy="804672"/>
            </a:xfrm>
            <a:custGeom>
              <a:avLst/>
              <a:gdLst/>
              <a:ahLst/>
              <a:cxnLst/>
              <a:rect l="l" t="t" r="r" b="b"/>
              <a:pathLst>
                <a:path w="14447520" h="804672">
                  <a:moveTo>
                    <a:pt x="0" y="0"/>
                  </a:moveTo>
                  <a:lnTo>
                    <a:pt x="14447520" y="0"/>
                  </a:lnTo>
                  <a:lnTo>
                    <a:pt x="14447520" y="804672"/>
                  </a:lnTo>
                  <a:lnTo>
                    <a:pt x="0" y="804672"/>
                  </a:lnTo>
                  <a:close/>
                </a:path>
              </a:pathLst>
            </a:custGeom>
            <a:solidFill>
              <a:srgbClr val="453434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64" name="Group 64"/>
          <p:cNvGrpSpPr/>
          <p:nvPr/>
        </p:nvGrpSpPr>
        <p:grpSpPr>
          <a:xfrm>
            <a:off x="960120" y="8997696"/>
            <a:ext cx="6858000" cy="603504"/>
            <a:chOff x="0" y="0"/>
            <a:chExt cx="9144000" cy="804672"/>
          </a:xfrm>
        </p:grpSpPr>
        <p:sp>
          <p:nvSpPr>
            <p:cNvPr id="65" name="Freeform 65"/>
            <p:cNvSpPr/>
            <p:nvPr/>
          </p:nvSpPr>
          <p:spPr>
            <a:xfrm>
              <a:off x="0" y="0"/>
              <a:ext cx="9144000" cy="804672"/>
            </a:xfrm>
            <a:custGeom>
              <a:avLst/>
              <a:gdLst/>
              <a:ahLst/>
              <a:cxnLst/>
              <a:rect l="l" t="t" r="r" b="b"/>
              <a:pathLst>
                <a:path w="9144000" h="804672">
                  <a:moveTo>
                    <a:pt x="0" y="0"/>
                  </a:moveTo>
                  <a:lnTo>
                    <a:pt x="9144000" y="0"/>
                  </a:lnTo>
                  <a:lnTo>
                    <a:pt x="9144000" y="804672"/>
                  </a:lnTo>
                  <a:lnTo>
                    <a:pt x="0" y="80467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71420" b="-171420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66" name="TextBox 66"/>
            <p:cNvSpPr txBox="1"/>
            <p:nvPr/>
          </p:nvSpPr>
          <p:spPr>
            <a:xfrm>
              <a:off x="0" y="-28575"/>
              <a:ext cx="9144000" cy="8332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FFFFF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TOTAAL</a:t>
              </a:r>
            </a:p>
          </p:txBody>
        </p:sp>
      </p:grpSp>
      <p:grpSp>
        <p:nvGrpSpPr>
          <p:cNvPr id="67" name="Group 67"/>
          <p:cNvGrpSpPr/>
          <p:nvPr/>
        </p:nvGrpSpPr>
        <p:grpSpPr>
          <a:xfrm>
            <a:off x="7749540" y="8997696"/>
            <a:ext cx="3566160" cy="603504"/>
            <a:chOff x="0" y="0"/>
            <a:chExt cx="4754880" cy="804672"/>
          </a:xfrm>
        </p:grpSpPr>
        <p:sp>
          <p:nvSpPr>
            <p:cNvPr id="68" name="Freeform 68"/>
            <p:cNvSpPr/>
            <p:nvPr/>
          </p:nvSpPr>
          <p:spPr>
            <a:xfrm>
              <a:off x="0" y="0"/>
              <a:ext cx="4754880" cy="804672"/>
            </a:xfrm>
            <a:custGeom>
              <a:avLst/>
              <a:gdLst/>
              <a:ahLst/>
              <a:cxnLst/>
              <a:rect l="l" t="t" r="r" b="b"/>
              <a:pathLst>
                <a:path w="4754880" h="804672">
                  <a:moveTo>
                    <a:pt x="0" y="0"/>
                  </a:moveTo>
                  <a:lnTo>
                    <a:pt x="4754880" y="0"/>
                  </a:lnTo>
                  <a:lnTo>
                    <a:pt x="4754880" y="804672"/>
                  </a:lnTo>
                  <a:lnTo>
                    <a:pt x="0" y="80467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5138" b="-65138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69" name="TextBox 69"/>
            <p:cNvSpPr txBox="1"/>
            <p:nvPr/>
          </p:nvSpPr>
          <p:spPr>
            <a:xfrm>
              <a:off x="0" y="-28575"/>
              <a:ext cx="4754880" cy="8332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C28927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1162</a:t>
              </a:r>
            </a:p>
          </p:txBody>
        </p:sp>
      </p:grpSp>
      <p:grpSp>
        <p:nvGrpSpPr>
          <p:cNvPr id="70" name="Group 70"/>
          <p:cNvGrpSpPr/>
          <p:nvPr/>
        </p:nvGrpSpPr>
        <p:grpSpPr>
          <a:xfrm>
            <a:off x="17327423" y="9601200"/>
            <a:ext cx="685800" cy="411480"/>
            <a:chOff x="0" y="0"/>
            <a:chExt cx="914400" cy="548640"/>
          </a:xfrm>
        </p:grpSpPr>
        <p:sp>
          <p:nvSpPr>
            <p:cNvPr id="71" name="Freeform 71"/>
            <p:cNvSpPr/>
            <p:nvPr/>
          </p:nvSpPr>
          <p:spPr>
            <a:xfrm>
              <a:off x="0" y="0"/>
              <a:ext cx="914400" cy="548640"/>
            </a:xfrm>
            <a:custGeom>
              <a:avLst/>
              <a:gdLst/>
              <a:ahLst/>
              <a:cxnLst/>
              <a:rect l="l" t="t" r="r" b="b"/>
              <a:pathLst>
                <a:path w="914400" h="548640">
                  <a:moveTo>
                    <a:pt x="0" y="0"/>
                  </a:moveTo>
                  <a:lnTo>
                    <a:pt x="914400" y="0"/>
                  </a:lnTo>
                  <a:lnTo>
                    <a:pt x="914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26982" r="-26982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72" name="TextBox 72"/>
            <p:cNvSpPr txBox="1"/>
            <p:nvPr/>
          </p:nvSpPr>
          <p:spPr>
            <a:xfrm>
              <a:off x="0" y="-19050"/>
              <a:ext cx="914400" cy="5676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980"/>
                </a:lnSpc>
              </a:pPr>
              <a:r>
                <a:rPr lang="nl-BE" sz="1650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21</a:t>
              </a:r>
            </a:p>
          </p:txBody>
        </p:sp>
      </p:grpSp>
      <p:grpSp>
        <p:nvGrpSpPr>
          <p:cNvPr id="73" name="Group 73"/>
          <p:cNvGrpSpPr/>
          <p:nvPr/>
        </p:nvGrpSpPr>
        <p:grpSpPr>
          <a:xfrm>
            <a:off x="754380" y="2948940"/>
            <a:ext cx="12344400" cy="685800"/>
            <a:chOff x="0" y="0"/>
            <a:chExt cx="16459200" cy="914400"/>
          </a:xfrm>
        </p:grpSpPr>
        <p:sp>
          <p:nvSpPr>
            <p:cNvPr id="74" name="Freeform 74"/>
            <p:cNvSpPr/>
            <p:nvPr/>
          </p:nvSpPr>
          <p:spPr>
            <a:xfrm>
              <a:off x="0" y="0"/>
              <a:ext cx="16459200" cy="914400"/>
            </a:xfrm>
            <a:custGeom>
              <a:avLst/>
              <a:gdLst/>
              <a:ahLst/>
              <a:cxnLst/>
              <a:rect l="l" t="t" r="r" b="b"/>
              <a:pathLst>
                <a:path w="16459200" h="914400">
                  <a:moveTo>
                    <a:pt x="0" y="0"/>
                  </a:moveTo>
                  <a:lnTo>
                    <a:pt x="16459200" y="0"/>
                  </a:lnTo>
                  <a:lnTo>
                    <a:pt x="16459200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00730" b="-300730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75" name="TextBox 75"/>
            <p:cNvSpPr txBox="1"/>
            <p:nvPr/>
          </p:nvSpPr>
          <p:spPr>
            <a:xfrm>
              <a:off x="0" y="-47625"/>
              <a:ext cx="16459200" cy="9620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600"/>
                </a:lnSpc>
              </a:pPr>
              <a:r>
                <a:rPr lang="nl-BE" sz="3000" b="1" noProof="0" dirty="0">
                  <a:solidFill>
                    <a:srgbClr val="453434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Hazelnoot-vanilleganache nr. 3</a:t>
              </a:r>
            </a:p>
          </p:txBody>
        </p:sp>
      </p:grpSp>
      <p:grpSp>
        <p:nvGrpSpPr>
          <p:cNvPr id="76" name="Group 76"/>
          <p:cNvGrpSpPr/>
          <p:nvPr/>
        </p:nvGrpSpPr>
        <p:grpSpPr>
          <a:xfrm>
            <a:off x="744855" y="2071136"/>
            <a:ext cx="4114800" cy="768096"/>
            <a:chOff x="0" y="0"/>
            <a:chExt cx="5486400" cy="1024128"/>
          </a:xfrm>
        </p:grpSpPr>
        <p:sp>
          <p:nvSpPr>
            <p:cNvPr id="77" name="Freeform 77"/>
            <p:cNvSpPr/>
            <p:nvPr/>
          </p:nvSpPr>
          <p:spPr>
            <a:xfrm>
              <a:off x="0" y="0"/>
              <a:ext cx="5486400" cy="1024128"/>
            </a:xfrm>
            <a:custGeom>
              <a:avLst/>
              <a:gdLst/>
              <a:ahLst/>
              <a:cxnLst/>
              <a:rect l="l" t="t" r="r" b="b"/>
              <a:pathLst>
                <a:path w="5486400" h="1024128">
                  <a:moveTo>
                    <a:pt x="0" y="512064"/>
                  </a:moveTo>
                  <a:cubicBezTo>
                    <a:pt x="0" y="229235"/>
                    <a:pt x="229235" y="0"/>
                    <a:pt x="512064" y="0"/>
                  </a:cubicBezTo>
                  <a:lnTo>
                    <a:pt x="4974336" y="0"/>
                  </a:lnTo>
                  <a:cubicBezTo>
                    <a:pt x="5257165" y="0"/>
                    <a:pt x="5486400" y="229235"/>
                    <a:pt x="5486400" y="512064"/>
                  </a:cubicBezTo>
                  <a:cubicBezTo>
                    <a:pt x="5486400" y="794893"/>
                    <a:pt x="5257165" y="1024128"/>
                    <a:pt x="4974336" y="1024128"/>
                  </a:cubicBezTo>
                  <a:lnTo>
                    <a:pt x="512064" y="1024128"/>
                  </a:lnTo>
                  <a:cubicBezTo>
                    <a:pt x="229235" y="1024128"/>
                    <a:pt x="0" y="794893"/>
                    <a:pt x="0" y="512064"/>
                  </a:cubicBezTo>
                  <a:close/>
                </a:path>
              </a:pathLst>
            </a:custGeom>
            <a:solidFill>
              <a:srgbClr val="BA3A2C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78" name="Group 78"/>
          <p:cNvGrpSpPr/>
          <p:nvPr/>
        </p:nvGrpSpPr>
        <p:grpSpPr>
          <a:xfrm>
            <a:off x="744855" y="2071136"/>
            <a:ext cx="4114800" cy="768096"/>
            <a:chOff x="0" y="0"/>
            <a:chExt cx="5486400" cy="1024128"/>
          </a:xfrm>
        </p:grpSpPr>
        <p:sp>
          <p:nvSpPr>
            <p:cNvPr id="79" name="Freeform 79"/>
            <p:cNvSpPr/>
            <p:nvPr/>
          </p:nvSpPr>
          <p:spPr>
            <a:xfrm>
              <a:off x="0" y="0"/>
              <a:ext cx="5486400" cy="1024128"/>
            </a:xfrm>
            <a:custGeom>
              <a:avLst/>
              <a:gdLst/>
              <a:ahLst/>
              <a:cxnLst/>
              <a:rect l="l" t="t" r="r" b="b"/>
              <a:pathLst>
                <a:path w="5486400" h="1024128">
                  <a:moveTo>
                    <a:pt x="0" y="0"/>
                  </a:moveTo>
                  <a:lnTo>
                    <a:pt x="5486400" y="0"/>
                  </a:lnTo>
                  <a:lnTo>
                    <a:pt x="5486400" y="1024128"/>
                  </a:lnTo>
                  <a:lnTo>
                    <a:pt x="0" y="1024128"/>
                  </a:lnTo>
                  <a:close/>
                </a:path>
              </a:pathLst>
            </a:custGeom>
            <a:solidFill>
              <a:srgbClr val="BA3A2C">
                <a:alpha val="0"/>
              </a:srgbClr>
            </a:solid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80" name="TextBox 80"/>
            <p:cNvSpPr txBox="1"/>
            <p:nvPr/>
          </p:nvSpPr>
          <p:spPr>
            <a:xfrm>
              <a:off x="0" y="-38100"/>
              <a:ext cx="5486400" cy="106222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120"/>
                </a:lnSpc>
              </a:pPr>
              <a:r>
                <a:rPr lang="nl-BE" sz="2600" b="1" noProof="0" dirty="0">
                  <a:solidFill>
                    <a:srgbClr val="FFFFF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STABIELE GANACHE</a:t>
              </a:r>
            </a:p>
          </p:txBody>
        </p:sp>
      </p:grpSp>
      <p:grpSp>
        <p:nvGrpSpPr>
          <p:cNvPr id="81" name="Group 81"/>
          <p:cNvGrpSpPr/>
          <p:nvPr/>
        </p:nvGrpSpPr>
        <p:grpSpPr>
          <a:xfrm>
            <a:off x="744855" y="3785616"/>
            <a:ext cx="10845165" cy="384048"/>
            <a:chOff x="0" y="0"/>
            <a:chExt cx="14460220" cy="512064"/>
          </a:xfrm>
        </p:grpSpPr>
        <p:sp>
          <p:nvSpPr>
            <p:cNvPr id="82" name="Freeform 82"/>
            <p:cNvSpPr/>
            <p:nvPr/>
          </p:nvSpPr>
          <p:spPr>
            <a:xfrm>
              <a:off x="0" y="0"/>
              <a:ext cx="14460220" cy="512064"/>
            </a:xfrm>
            <a:custGeom>
              <a:avLst/>
              <a:gdLst/>
              <a:ahLst/>
              <a:cxnLst/>
              <a:rect l="l" t="t" r="r" b="b"/>
              <a:pathLst>
                <a:path w="14460220" h="512064">
                  <a:moveTo>
                    <a:pt x="0" y="0"/>
                  </a:moveTo>
                  <a:lnTo>
                    <a:pt x="14460220" y="0"/>
                  </a:lnTo>
                  <a:lnTo>
                    <a:pt x="14460220" y="512064"/>
                  </a:lnTo>
                  <a:lnTo>
                    <a:pt x="0" y="512064"/>
                  </a:lnTo>
                  <a:close/>
                </a:path>
              </a:pathLst>
            </a:custGeom>
            <a:solidFill>
              <a:srgbClr val="453434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83" name="Group 83"/>
          <p:cNvGrpSpPr/>
          <p:nvPr/>
        </p:nvGrpSpPr>
        <p:grpSpPr>
          <a:xfrm>
            <a:off x="909447" y="3785616"/>
            <a:ext cx="4339742" cy="457428"/>
            <a:chOff x="0" y="0"/>
            <a:chExt cx="5786323" cy="609905"/>
          </a:xfrm>
        </p:grpSpPr>
        <p:sp>
          <p:nvSpPr>
            <p:cNvPr id="84" name="Freeform 84"/>
            <p:cNvSpPr/>
            <p:nvPr/>
          </p:nvSpPr>
          <p:spPr>
            <a:xfrm>
              <a:off x="0" y="0"/>
              <a:ext cx="5786324" cy="609905"/>
            </a:xfrm>
            <a:custGeom>
              <a:avLst/>
              <a:gdLst/>
              <a:ahLst/>
              <a:cxnLst/>
              <a:rect l="l" t="t" r="r" b="b"/>
              <a:pathLst>
                <a:path w="5786324" h="609905">
                  <a:moveTo>
                    <a:pt x="0" y="0"/>
                  </a:moveTo>
                  <a:lnTo>
                    <a:pt x="5786324" y="0"/>
                  </a:lnTo>
                  <a:lnTo>
                    <a:pt x="5786324" y="609905"/>
                  </a:lnTo>
                  <a:lnTo>
                    <a:pt x="0" y="609905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42880" b="-126838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85" name="TextBox 85"/>
            <p:cNvSpPr txBox="1"/>
            <p:nvPr/>
          </p:nvSpPr>
          <p:spPr>
            <a:xfrm>
              <a:off x="0" y="-28575"/>
              <a:ext cx="5786323" cy="63848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FFFFF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Ingrediënt</a:t>
              </a:r>
            </a:p>
          </p:txBody>
        </p:sp>
      </p:grpSp>
      <p:grpSp>
        <p:nvGrpSpPr>
          <p:cNvPr id="86" name="Group 86"/>
          <p:cNvGrpSpPr/>
          <p:nvPr/>
        </p:nvGrpSpPr>
        <p:grpSpPr>
          <a:xfrm>
            <a:off x="9840501" y="3785616"/>
            <a:ext cx="1239926" cy="457428"/>
            <a:chOff x="0" y="0"/>
            <a:chExt cx="1653235" cy="609905"/>
          </a:xfrm>
        </p:grpSpPr>
        <p:sp>
          <p:nvSpPr>
            <p:cNvPr id="87" name="Freeform 87"/>
            <p:cNvSpPr/>
            <p:nvPr/>
          </p:nvSpPr>
          <p:spPr>
            <a:xfrm>
              <a:off x="0" y="0"/>
              <a:ext cx="1653236" cy="609905"/>
            </a:xfrm>
            <a:custGeom>
              <a:avLst/>
              <a:gdLst/>
              <a:ahLst/>
              <a:cxnLst/>
              <a:rect l="l" t="t" r="r" b="b"/>
              <a:pathLst>
                <a:path w="1653236" h="609905">
                  <a:moveTo>
                    <a:pt x="0" y="0"/>
                  </a:moveTo>
                  <a:lnTo>
                    <a:pt x="1653236" y="0"/>
                  </a:lnTo>
                  <a:lnTo>
                    <a:pt x="1653236" y="609905"/>
                  </a:lnTo>
                  <a:lnTo>
                    <a:pt x="0" y="609905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0838" b="5203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88" name="TextBox 88"/>
            <p:cNvSpPr txBox="1"/>
            <p:nvPr/>
          </p:nvSpPr>
          <p:spPr>
            <a:xfrm>
              <a:off x="0" y="-28575"/>
              <a:ext cx="1653235" cy="63848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FFFFF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g</a:t>
              </a:r>
            </a:p>
          </p:txBody>
        </p:sp>
      </p:grpSp>
      <p:grpSp>
        <p:nvGrpSpPr>
          <p:cNvPr id="89" name="Group 89"/>
          <p:cNvGrpSpPr/>
          <p:nvPr/>
        </p:nvGrpSpPr>
        <p:grpSpPr>
          <a:xfrm>
            <a:off x="12499048" y="7790688"/>
            <a:ext cx="4628463" cy="971398"/>
            <a:chOff x="0" y="0"/>
            <a:chExt cx="6171284" cy="1295197"/>
          </a:xfrm>
        </p:grpSpPr>
        <p:sp>
          <p:nvSpPr>
            <p:cNvPr id="90" name="Freeform 90"/>
            <p:cNvSpPr/>
            <p:nvPr/>
          </p:nvSpPr>
          <p:spPr>
            <a:xfrm>
              <a:off x="0" y="0"/>
              <a:ext cx="6171285" cy="1295197"/>
            </a:xfrm>
            <a:custGeom>
              <a:avLst/>
              <a:gdLst/>
              <a:ahLst/>
              <a:cxnLst/>
              <a:rect l="l" t="t" r="r" b="b"/>
              <a:pathLst>
                <a:path w="6171285" h="1295197">
                  <a:moveTo>
                    <a:pt x="0" y="0"/>
                  </a:moveTo>
                  <a:lnTo>
                    <a:pt x="6171285" y="0"/>
                  </a:lnTo>
                  <a:lnTo>
                    <a:pt x="6171285" y="1295197"/>
                  </a:lnTo>
                  <a:lnTo>
                    <a:pt x="0" y="1295197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22903" r="-166706" b="-172323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91" name="TextBox 91"/>
            <p:cNvSpPr txBox="1"/>
            <p:nvPr/>
          </p:nvSpPr>
          <p:spPr>
            <a:xfrm>
              <a:off x="0" y="-38100"/>
              <a:ext cx="6171284" cy="133329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240"/>
                </a:lnSpc>
              </a:pPr>
              <a:r>
                <a:rPr lang="nl-BE" sz="2700" i="1" noProof="0" dirty="0">
                  <a:solidFill>
                    <a:srgbClr val="C28927"/>
                  </a:solidFill>
                  <a:latin typeface="Telegraf"/>
                  <a:ea typeface="Telegraf"/>
                  <a:cs typeface="Telegraf"/>
                  <a:sym typeface="Telegraf"/>
                </a:rPr>
                <a:t> Rijker aan cacaovezels, meer hazelnootpasta</a:t>
              </a:r>
            </a:p>
          </p:txBody>
        </p:sp>
      </p:grpSp>
      <p:grpSp>
        <p:nvGrpSpPr>
          <p:cNvPr id="92" name="Group 92"/>
          <p:cNvGrpSpPr/>
          <p:nvPr/>
        </p:nvGrpSpPr>
        <p:grpSpPr>
          <a:xfrm>
            <a:off x="12138660" y="4984656"/>
            <a:ext cx="5349240" cy="2057400"/>
            <a:chOff x="0" y="0"/>
            <a:chExt cx="7132320" cy="2743200"/>
          </a:xfrm>
        </p:grpSpPr>
        <p:sp>
          <p:nvSpPr>
            <p:cNvPr id="93" name="Freeform 93"/>
            <p:cNvSpPr/>
            <p:nvPr/>
          </p:nvSpPr>
          <p:spPr>
            <a:xfrm>
              <a:off x="0" y="0"/>
              <a:ext cx="7132320" cy="2743200"/>
            </a:xfrm>
            <a:custGeom>
              <a:avLst/>
              <a:gdLst/>
              <a:ahLst/>
              <a:cxnLst/>
              <a:rect l="l" t="t" r="r" b="b"/>
              <a:pathLst>
                <a:path w="7132320" h="2743200">
                  <a:moveTo>
                    <a:pt x="0" y="219456"/>
                  </a:moveTo>
                  <a:cubicBezTo>
                    <a:pt x="0" y="98298"/>
                    <a:pt x="98298" y="0"/>
                    <a:pt x="219456" y="0"/>
                  </a:cubicBezTo>
                  <a:lnTo>
                    <a:pt x="6912864" y="0"/>
                  </a:lnTo>
                  <a:cubicBezTo>
                    <a:pt x="7034022" y="0"/>
                    <a:pt x="7132320" y="98298"/>
                    <a:pt x="7132320" y="219456"/>
                  </a:cubicBezTo>
                  <a:lnTo>
                    <a:pt x="7132320" y="2523744"/>
                  </a:lnTo>
                  <a:cubicBezTo>
                    <a:pt x="7132320" y="2644902"/>
                    <a:pt x="7034022" y="2743200"/>
                    <a:pt x="6912864" y="2743200"/>
                  </a:cubicBezTo>
                  <a:lnTo>
                    <a:pt x="219456" y="2743200"/>
                  </a:lnTo>
                  <a:cubicBezTo>
                    <a:pt x="98298" y="2743200"/>
                    <a:pt x="0" y="2644902"/>
                    <a:pt x="0" y="2523744"/>
                  </a:cubicBezTo>
                  <a:close/>
                </a:path>
              </a:pathLst>
            </a:custGeom>
            <a:solidFill>
              <a:srgbClr val="BA3A2C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94" name="Group 94"/>
          <p:cNvGrpSpPr/>
          <p:nvPr/>
        </p:nvGrpSpPr>
        <p:grpSpPr>
          <a:xfrm>
            <a:off x="12138660" y="5258976"/>
            <a:ext cx="5349240" cy="1043940"/>
            <a:chOff x="0" y="0"/>
            <a:chExt cx="7132320" cy="1391920"/>
          </a:xfrm>
        </p:grpSpPr>
        <p:sp>
          <p:nvSpPr>
            <p:cNvPr id="95" name="Freeform 95"/>
            <p:cNvSpPr/>
            <p:nvPr/>
          </p:nvSpPr>
          <p:spPr>
            <a:xfrm>
              <a:off x="0" y="0"/>
              <a:ext cx="7132320" cy="1391920"/>
            </a:xfrm>
            <a:custGeom>
              <a:avLst/>
              <a:gdLst/>
              <a:ahLst/>
              <a:cxnLst/>
              <a:rect l="l" t="t" r="r" b="b"/>
              <a:pathLst>
                <a:path w="7132320" h="1391920">
                  <a:moveTo>
                    <a:pt x="0" y="0"/>
                  </a:moveTo>
                  <a:lnTo>
                    <a:pt x="7132320" y="0"/>
                  </a:lnTo>
                  <a:lnTo>
                    <a:pt x="7132320" y="1391920"/>
                  </a:lnTo>
                  <a:lnTo>
                    <a:pt x="0" y="1391920"/>
                  </a:lnTo>
                  <a:close/>
                </a:path>
              </a:pathLst>
            </a:custGeom>
            <a:solidFill>
              <a:srgbClr val="FFFFFF">
                <a:alpha val="0"/>
              </a:srgbClr>
            </a:solid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96" name="TextBox 96"/>
            <p:cNvSpPr txBox="1"/>
            <p:nvPr/>
          </p:nvSpPr>
          <p:spPr>
            <a:xfrm>
              <a:off x="0" y="-66675"/>
              <a:ext cx="7132320" cy="145859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6000"/>
                </a:lnSpc>
              </a:pPr>
              <a:r>
                <a:rPr lang="nl-BE" sz="5000" b="1" noProof="0" dirty="0">
                  <a:solidFill>
                    <a:srgbClr val="FFFFF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AW</a:t>
              </a:r>
            </a:p>
          </p:txBody>
        </p:sp>
      </p:grpSp>
      <p:grpSp>
        <p:nvGrpSpPr>
          <p:cNvPr id="97" name="Group 97"/>
          <p:cNvGrpSpPr/>
          <p:nvPr/>
        </p:nvGrpSpPr>
        <p:grpSpPr>
          <a:xfrm>
            <a:off x="12138660" y="5876196"/>
            <a:ext cx="5349240" cy="960120"/>
            <a:chOff x="0" y="0"/>
            <a:chExt cx="7132320" cy="1280160"/>
          </a:xfrm>
        </p:grpSpPr>
        <p:sp>
          <p:nvSpPr>
            <p:cNvPr id="98" name="Freeform 98"/>
            <p:cNvSpPr/>
            <p:nvPr/>
          </p:nvSpPr>
          <p:spPr>
            <a:xfrm>
              <a:off x="0" y="0"/>
              <a:ext cx="7132320" cy="1280160"/>
            </a:xfrm>
            <a:custGeom>
              <a:avLst/>
              <a:gdLst/>
              <a:ahLst/>
              <a:cxnLst/>
              <a:rect l="l" t="t" r="r" b="b"/>
              <a:pathLst>
                <a:path w="7132320" h="1280160">
                  <a:moveTo>
                    <a:pt x="0" y="0"/>
                  </a:moveTo>
                  <a:lnTo>
                    <a:pt x="7132320" y="0"/>
                  </a:lnTo>
                  <a:lnTo>
                    <a:pt x="7132320" y="1280160"/>
                  </a:lnTo>
                  <a:lnTo>
                    <a:pt x="0" y="128016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58559" b="-58559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99" name="TextBox 99"/>
            <p:cNvSpPr txBox="1"/>
            <p:nvPr/>
          </p:nvSpPr>
          <p:spPr>
            <a:xfrm>
              <a:off x="0" y="-47625"/>
              <a:ext cx="7132320" cy="132778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680"/>
                </a:lnSpc>
              </a:pPr>
              <a:r>
                <a:rPr lang="nl-BE" sz="3900" b="1" noProof="0" dirty="0">
                  <a:solidFill>
                    <a:srgbClr val="FFFFF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=  ____</a:t>
              </a:r>
            </a:p>
          </p:txBody>
        </p:sp>
      </p:grpSp>
      <p:grpSp>
        <p:nvGrpSpPr>
          <p:cNvPr id="100" name="Group 100"/>
          <p:cNvGrpSpPr/>
          <p:nvPr/>
        </p:nvGrpSpPr>
        <p:grpSpPr>
          <a:xfrm>
            <a:off x="754380" y="617220"/>
            <a:ext cx="14401800" cy="480060"/>
            <a:chOff x="0" y="0"/>
            <a:chExt cx="19202400" cy="640080"/>
          </a:xfrm>
        </p:grpSpPr>
        <p:sp>
          <p:nvSpPr>
            <p:cNvPr id="101" name="Freeform 101"/>
            <p:cNvSpPr/>
            <p:nvPr/>
          </p:nvSpPr>
          <p:spPr>
            <a:xfrm>
              <a:off x="0" y="0"/>
              <a:ext cx="19202400" cy="640080"/>
            </a:xfrm>
            <a:custGeom>
              <a:avLst/>
              <a:gdLst/>
              <a:ahLst/>
              <a:cxnLst/>
              <a:rect l="l" t="t" r="r" b="b"/>
              <a:pathLst>
                <a:path w="19202400" h="640080">
                  <a:moveTo>
                    <a:pt x="0" y="0"/>
                  </a:moveTo>
                  <a:lnTo>
                    <a:pt x="19202400" y="0"/>
                  </a:lnTo>
                  <a:lnTo>
                    <a:pt x="1920240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534551" b="-534551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02" name="TextBox 102"/>
            <p:cNvSpPr txBox="1"/>
            <p:nvPr/>
          </p:nvSpPr>
          <p:spPr>
            <a:xfrm>
              <a:off x="0" y="-38100"/>
              <a:ext cx="19202400" cy="67818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340"/>
                </a:lnSpc>
              </a:pPr>
              <a:r>
                <a:rPr lang="nl-BE" sz="1950" b="1" spc="180" noProof="0" dirty="0">
                  <a:solidFill>
                    <a:srgbClr val="C28927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DE WETENSCHAP ACHTER CHOCOLADE</a:t>
              </a:r>
            </a:p>
          </p:txBody>
        </p:sp>
      </p:grpSp>
      <p:grpSp>
        <p:nvGrpSpPr>
          <p:cNvPr id="103" name="Group 103"/>
          <p:cNvGrpSpPr/>
          <p:nvPr/>
        </p:nvGrpSpPr>
        <p:grpSpPr>
          <a:xfrm>
            <a:off x="744855" y="826656"/>
            <a:ext cx="16468725" cy="1203352"/>
            <a:chOff x="0" y="0"/>
            <a:chExt cx="21958300" cy="1604470"/>
          </a:xfrm>
        </p:grpSpPr>
        <p:sp>
          <p:nvSpPr>
            <p:cNvPr id="104" name="Freeform 104"/>
            <p:cNvSpPr/>
            <p:nvPr/>
          </p:nvSpPr>
          <p:spPr>
            <a:xfrm>
              <a:off x="0" y="0"/>
              <a:ext cx="21958300" cy="1604470"/>
            </a:xfrm>
            <a:custGeom>
              <a:avLst/>
              <a:gdLst/>
              <a:ahLst/>
              <a:cxnLst/>
              <a:rect l="l" t="t" r="r" b="b"/>
              <a:pathLst>
                <a:path w="21958300" h="1604470">
                  <a:moveTo>
                    <a:pt x="0" y="0"/>
                  </a:moveTo>
                  <a:lnTo>
                    <a:pt x="21958300" y="0"/>
                  </a:lnTo>
                  <a:lnTo>
                    <a:pt x="21958300" y="1604470"/>
                  </a:lnTo>
                  <a:lnTo>
                    <a:pt x="0" y="160447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77524" b="-177524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05" name="TextBox 105"/>
            <p:cNvSpPr txBox="1"/>
            <p:nvPr/>
          </p:nvSpPr>
          <p:spPr>
            <a:xfrm>
              <a:off x="0" y="-57150"/>
              <a:ext cx="21958300" cy="16616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960"/>
                </a:lnSpc>
              </a:pPr>
              <a:r>
                <a:rPr lang="nl-BE" sz="5800" b="1" spc="-330" noProof="0" dirty="0">
                  <a:solidFill>
                    <a:srgbClr val="453434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Een ganacherecept herformuleren</a:t>
              </a:r>
            </a:p>
          </p:txBody>
        </p:sp>
      </p:grpSp>
      <p:sp>
        <p:nvSpPr>
          <p:cNvPr id="106" name="Freeform 106"/>
          <p:cNvSpPr/>
          <p:nvPr/>
        </p:nvSpPr>
        <p:spPr>
          <a:xfrm>
            <a:off x="15725062" y="865354"/>
            <a:ext cx="1631004" cy="1376418"/>
          </a:xfrm>
          <a:custGeom>
            <a:avLst/>
            <a:gdLst/>
            <a:ahLst/>
            <a:cxnLst/>
            <a:rect l="l" t="t" r="r" b="b"/>
            <a:pathLst>
              <a:path w="1631004" h="1376418">
                <a:moveTo>
                  <a:pt x="0" y="0"/>
                </a:moveTo>
                <a:lnTo>
                  <a:pt x="1631003" y="0"/>
                </a:lnTo>
                <a:lnTo>
                  <a:pt x="1631003" y="1376418"/>
                </a:lnTo>
                <a:lnTo>
                  <a:pt x="0" y="13764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nl-BE" noProof="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54380" y="2308479"/>
            <a:ext cx="6328410" cy="567690"/>
            <a:chOff x="0" y="0"/>
            <a:chExt cx="8437880" cy="7569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437880" cy="756920"/>
            </a:xfrm>
            <a:custGeom>
              <a:avLst/>
              <a:gdLst/>
              <a:ahLst/>
              <a:cxnLst/>
              <a:rect l="l" t="t" r="r" b="b"/>
              <a:pathLst>
                <a:path w="8437880" h="756920">
                  <a:moveTo>
                    <a:pt x="0" y="0"/>
                  </a:moveTo>
                  <a:lnTo>
                    <a:pt x="8437880" y="0"/>
                  </a:lnTo>
                  <a:lnTo>
                    <a:pt x="8437880" y="756920"/>
                  </a:lnTo>
                  <a:lnTo>
                    <a:pt x="0" y="756920"/>
                  </a:lnTo>
                  <a:close/>
                </a:path>
              </a:pathLst>
            </a:custGeom>
            <a:solidFill>
              <a:srgbClr val="453434"/>
            </a:solidFill>
            <a:ln w="19050" cap="sq">
              <a:solidFill>
                <a:srgbClr val="F6F4F1"/>
              </a:solidFill>
              <a:prstDash val="solid"/>
              <a:miter/>
            </a:ln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763905" y="2318004"/>
            <a:ext cx="6309360" cy="548640"/>
            <a:chOff x="0" y="0"/>
            <a:chExt cx="8412480" cy="73152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412480" cy="731520"/>
            </a:xfrm>
            <a:custGeom>
              <a:avLst/>
              <a:gdLst/>
              <a:ahLst/>
              <a:cxnLst/>
              <a:rect l="l" t="t" r="r" b="b"/>
              <a:pathLst>
                <a:path w="8412480" h="731520">
                  <a:moveTo>
                    <a:pt x="0" y="0"/>
                  </a:moveTo>
                  <a:lnTo>
                    <a:pt x="8412480" y="0"/>
                  </a:lnTo>
                  <a:lnTo>
                    <a:pt x="841248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74077" b="-174077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8412480" cy="76009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FFFFF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Ingrediënt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7063740" y="2308479"/>
            <a:ext cx="3489198" cy="567690"/>
            <a:chOff x="0" y="0"/>
            <a:chExt cx="4652264" cy="75692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652264" cy="756920"/>
            </a:xfrm>
            <a:custGeom>
              <a:avLst/>
              <a:gdLst/>
              <a:ahLst/>
              <a:cxnLst/>
              <a:rect l="l" t="t" r="r" b="b"/>
              <a:pathLst>
                <a:path w="4652264" h="756920">
                  <a:moveTo>
                    <a:pt x="0" y="0"/>
                  </a:moveTo>
                  <a:lnTo>
                    <a:pt x="4652264" y="0"/>
                  </a:lnTo>
                  <a:lnTo>
                    <a:pt x="4652264" y="756920"/>
                  </a:lnTo>
                  <a:lnTo>
                    <a:pt x="0" y="756920"/>
                  </a:lnTo>
                  <a:close/>
                </a:path>
              </a:pathLst>
            </a:custGeom>
            <a:solidFill>
              <a:srgbClr val="C28927"/>
            </a:solidFill>
            <a:ln w="19050" cap="sq">
              <a:solidFill>
                <a:srgbClr val="F6F4F1"/>
              </a:solidFill>
              <a:prstDash val="solid"/>
              <a:miter/>
            </a:ln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073265" y="2318004"/>
            <a:ext cx="3470148" cy="548640"/>
            <a:chOff x="0" y="0"/>
            <a:chExt cx="4626864" cy="73152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626864" cy="731520"/>
            </a:xfrm>
            <a:custGeom>
              <a:avLst/>
              <a:gdLst/>
              <a:ahLst/>
              <a:cxnLst/>
              <a:rect l="l" t="t" r="r" b="b"/>
              <a:pathLst>
                <a:path w="4626864" h="731520">
                  <a:moveTo>
                    <a:pt x="0" y="0"/>
                  </a:moveTo>
                  <a:lnTo>
                    <a:pt x="4626864" y="0"/>
                  </a:lnTo>
                  <a:lnTo>
                    <a:pt x="4626864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73242" b="-73242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4626864" cy="76009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FFFFF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Recept nr. 1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533888" y="2308479"/>
            <a:ext cx="3489198" cy="567690"/>
            <a:chOff x="0" y="0"/>
            <a:chExt cx="4652264" cy="75692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4652264" cy="756920"/>
            </a:xfrm>
            <a:custGeom>
              <a:avLst/>
              <a:gdLst/>
              <a:ahLst/>
              <a:cxnLst/>
              <a:rect l="l" t="t" r="r" b="b"/>
              <a:pathLst>
                <a:path w="4652264" h="756920">
                  <a:moveTo>
                    <a:pt x="0" y="0"/>
                  </a:moveTo>
                  <a:lnTo>
                    <a:pt x="4652264" y="0"/>
                  </a:lnTo>
                  <a:lnTo>
                    <a:pt x="4652264" y="756920"/>
                  </a:lnTo>
                  <a:lnTo>
                    <a:pt x="0" y="756920"/>
                  </a:lnTo>
                  <a:close/>
                </a:path>
              </a:pathLst>
            </a:custGeom>
            <a:solidFill>
              <a:srgbClr val="235B6C"/>
            </a:solidFill>
            <a:ln w="19050" cap="sq">
              <a:solidFill>
                <a:srgbClr val="F6F4F1"/>
              </a:solidFill>
              <a:prstDash val="solid"/>
              <a:miter/>
            </a:ln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543413" y="2318004"/>
            <a:ext cx="3470148" cy="548640"/>
            <a:chOff x="0" y="0"/>
            <a:chExt cx="4626864" cy="73152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4626864" cy="731520"/>
            </a:xfrm>
            <a:custGeom>
              <a:avLst/>
              <a:gdLst/>
              <a:ahLst/>
              <a:cxnLst/>
              <a:rect l="l" t="t" r="r" b="b"/>
              <a:pathLst>
                <a:path w="4626864" h="731520">
                  <a:moveTo>
                    <a:pt x="0" y="0"/>
                  </a:moveTo>
                  <a:lnTo>
                    <a:pt x="4626864" y="0"/>
                  </a:lnTo>
                  <a:lnTo>
                    <a:pt x="4626864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73242" b="-73242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28575"/>
              <a:ext cx="4626864" cy="76009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FFFFF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Recept nr. 2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4004036" y="2308479"/>
            <a:ext cx="3502914" cy="567690"/>
            <a:chOff x="0" y="0"/>
            <a:chExt cx="4670552" cy="75692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670552" cy="756920"/>
            </a:xfrm>
            <a:custGeom>
              <a:avLst/>
              <a:gdLst/>
              <a:ahLst/>
              <a:cxnLst/>
              <a:rect l="l" t="t" r="r" b="b"/>
              <a:pathLst>
                <a:path w="4670552" h="756920">
                  <a:moveTo>
                    <a:pt x="0" y="0"/>
                  </a:moveTo>
                  <a:lnTo>
                    <a:pt x="4670552" y="0"/>
                  </a:lnTo>
                  <a:lnTo>
                    <a:pt x="4670552" y="756920"/>
                  </a:lnTo>
                  <a:lnTo>
                    <a:pt x="0" y="756920"/>
                  </a:lnTo>
                  <a:close/>
                </a:path>
              </a:pathLst>
            </a:custGeom>
            <a:solidFill>
              <a:srgbClr val="BA3A2C"/>
            </a:solidFill>
            <a:ln w="19050" cap="sq">
              <a:solidFill>
                <a:srgbClr val="F6F4F1"/>
              </a:solidFill>
              <a:prstDash val="solid"/>
              <a:miter/>
            </a:ln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4013561" y="2318004"/>
            <a:ext cx="3483864" cy="548640"/>
            <a:chOff x="0" y="0"/>
            <a:chExt cx="4645152" cy="73152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4645152" cy="731520"/>
            </a:xfrm>
            <a:custGeom>
              <a:avLst/>
              <a:gdLst/>
              <a:ahLst/>
              <a:cxnLst/>
              <a:rect l="l" t="t" r="r" b="b"/>
              <a:pathLst>
                <a:path w="4645152" h="731520">
                  <a:moveTo>
                    <a:pt x="0" y="0"/>
                  </a:moveTo>
                  <a:lnTo>
                    <a:pt x="4645152" y="0"/>
                  </a:lnTo>
                  <a:lnTo>
                    <a:pt x="4645152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73729" b="-73729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28575"/>
              <a:ext cx="4645152" cy="76009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FFFFF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Recept nr. 3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763905" y="2866644"/>
            <a:ext cx="16733520" cy="459486"/>
            <a:chOff x="0" y="0"/>
            <a:chExt cx="22311360" cy="612648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2311361" cy="612648"/>
            </a:xfrm>
            <a:custGeom>
              <a:avLst/>
              <a:gdLst/>
              <a:ahLst/>
              <a:cxnLst/>
              <a:rect l="l" t="t" r="r" b="b"/>
              <a:pathLst>
                <a:path w="22311361" h="612648">
                  <a:moveTo>
                    <a:pt x="0" y="0"/>
                  </a:moveTo>
                  <a:lnTo>
                    <a:pt x="22311361" y="0"/>
                  </a:lnTo>
                  <a:lnTo>
                    <a:pt x="22311361" y="612648"/>
                  </a:lnTo>
                  <a:lnTo>
                    <a:pt x="0" y="612648"/>
                  </a:lnTo>
                  <a:close/>
                </a:path>
              </a:pathLst>
            </a:custGeom>
            <a:solidFill>
              <a:srgbClr val="EAE2CF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763905" y="2866644"/>
            <a:ext cx="6309360" cy="459486"/>
            <a:chOff x="0" y="0"/>
            <a:chExt cx="8412480" cy="612648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412480" cy="612648"/>
            </a:xfrm>
            <a:custGeom>
              <a:avLst/>
              <a:gdLst/>
              <a:ahLst/>
              <a:cxnLst/>
              <a:rect l="l" t="t" r="r" b="b"/>
              <a:pathLst>
                <a:path w="8412480" h="612648">
                  <a:moveTo>
                    <a:pt x="0" y="0"/>
                  </a:moveTo>
                  <a:lnTo>
                    <a:pt x="8412480" y="0"/>
                  </a:lnTo>
                  <a:lnTo>
                    <a:pt x="8412480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17555" b="-217555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28575"/>
              <a:ext cx="8412480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453434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SUIKERS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7073265" y="2866644"/>
            <a:ext cx="3470148" cy="459486"/>
            <a:chOff x="0" y="0"/>
            <a:chExt cx="4626864" cy="612648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4626864" cy="612648"/>
            </a:xfrm>
            <a:custGeom>
              <a:avLst/>
              <a:gdLst/>
              <a:ahLst/>
              <a:cxnLst/>
              <a:rect l="l" t="t" r="r" b="b"/>
              <a:pathLst>
                <a:path w="4626864" h="612648">
                  <a:moveTo>
                    <a:pt x="0" y="0"/>
                  </a:moveTo>
                  <a:lnTo>
                    <a:pt x="4626864" y="0"/>
                  </a:lnTo>
                  <a:lnTo>
                    <a:pt x="4626864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7155" b="-97155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-28575"/>
              <a:ext cx="4626864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C28927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23,3%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0543413" y="2866644"/>
            <a:ext cx="3470148" cy="459486"/>
            <a:chOff x="0" y="0"/>
            <a:chExt cx="4626864" cy="61264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4626864" cy="612648"/>
            </a:xfrm>
            <a:custGeom>
              <a:avLst/>
              <a:gdLst/>
              <a:ahLst/>
              <a:cxnLst/>
              <a:rect l="l" t="t" r="r" b="b"/>
              <a:pathLst>
                <a:path w="4626864" h="612648">
                  <a:moveTo>
                    <a:pt x="0" y="0"/>
                  </a:moveTo>
                  <a:lnTo>
                    <a:pt x="4626864" y="0"/>
                  </a:lnTo>
                  <a:lnTo>
                    <a:pt x="4626864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7155" b="-97155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28575"/>
              <a:ext cx="4626864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235B6C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31,0%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4013561" y="2866644"/>
            <a:ext cx="3483864" cy="459486"/>
            <a:chOff x="0" y="0"/>
            <a:chExt cx="4645152" cy="612648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4645152" cy="612648"/>
            </a:xfrm>
            <a:custGeom>
              <a:avLst/>
              <a:gdLst/>
              <a:ahLst/>
              <a:cxnLst/>
              <a:rect l="l" t="t" r="r" b="b"/>
              <a:pathLst>
                <a:path w="4645152" h="612648">
                  <a:moveTo>
                    <a:pt x="0" y="0"/>
                  </a:moveTo>
                  <a:lnTo>
                    <a:pt x="4645152" y="0"/>
                  </a:lnTo>
                  <a:lnTo>
                    <a:pt x="4645152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7737" b="-97737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28575"/>
              <a:ext cx="4645152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BA3A2C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26,8%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763905" y="3326130"/>
            <a:ext cx="16733520" cy="459486"/>
            <a:chOff x="0" y="0"/>
            <a:chExt cx="22311360" cy="612648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22311361" cy="612648"/>
            </a:xfrm>
            <a:custGeom>
              <a:avLst/>
              <a:gdLst/>
              <a:ahLst/>
              <a:cxnLst/>
              <a:rect l="l" t="t" r="r" b="b"/>
              <a:pathLst>
                <a:path w="22311361" h="612648">
                  <a:moveTo>
                    <a:pt x="0" y="0"/>
                  </a:moveTo>
                  <a:lnTo>
                    <a:pt x="22311361" y="0"/>
                  </a:lnTo>
                  <a:lnTo>
                    <a:pt x="22311361" y="612648"/>
                  </a:lnTo>
                  <a:lnTo>
                    <a:pt x="0" y="612648"/>
                  </a:lnTo>
                  <a:close/>
                </a:path>
              </a:pathLst>
            </a:custGeom>
            <a:solidFill>
              <a:srgbClr val="EAE2CF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763905" y="3326130"/>
            <a:ext cx="6309360" cy="459486"/>
            <a:chOff x="0" y="0"/>
            <a:chExt cx="8412480" cy="612648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8412480" cy="612648"/>
            </a:xfrm>
            <a:custGeom>
              <a:avLst/>
              <a:gdLst/>
              <a:ahLst/>
              <a:cxnLst/>
              <a:rect l="l" t="t" r="r" b="b"/>
              <a:pathLst>
                <a:path w="8412480" h="612648">
                  <a:moveTo>
                    <a:pt x="0" y="0"/>
                  </a:moveTo>
                  <a:lnTo>
                    <a:pt x="8412480" y="0"/>
                  </a:lnTo>
                  <a:lnTo>
                    <a:pt x="8412480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17555" b="-217555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-28575"/>
              <a:ext cx="8412480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453434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VETTEN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073265" y="3326130"/>
            <a:ext cx="3470148" cy="459486"/>
            <a:chOff x="0" y="0"/>
            <a:chExt cx="4626864" cy="612648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4626864" cy="612648"/>
            </a:xfrm>
            <a:custGeom>
              <a:avLst/>
              <a:gdLst/>
              <a:ahLst/>
              <a:cxnLst/>
              <a:rect l="l" t="t" r="r" b="b"/>
              <a:pathLst>
                <a:path w="4626864" h="612648">
                  <a:moveTo>
                    <a:pt x="0" y="0"/>
                  </a:moveTo>
                  <a:lnTo>
                    <a:pt x="4626864" y="0"/>
                  </a:lnTo>
                  <a:lnTo>
                    <a:pt x="4626864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7155" b="-97155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0" y="-28575"/>
              <a:ext cx="4626864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C28927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37,0%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0543413" y="3326130"/>
            <a:ext cx="3470148" cy="459486"/>
            <a:chOff x="0" y="0"/>
            <a:chExt cx="4626864" cy="612648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4626864" cy="612648"/>
            </a:xfrm>
            <a:custGeom>
              <a:avLst/>
              <a:gdLst/>
              <a:ahLst/>
              <a:cxnLst/>
              <a:rect l="l" t="t" r="r" b="b"/>
              <a:pathLst>
                <a:path w="4626864" h="612648">
                  <a:moveTo>
                    <a:pt x="0" y="0"/>
                  </a:moveTo>
                  <a:lnTo>
                    <a:pt x="4626864" y="0"/>
                  </a:lnTo>
                  <a:lnTo>
                    <a:pt x="4626864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7155" b="-97155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0" y="-28575"/>
              <a:ext cx="4626864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235B6C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34,0%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14013561" y="3326130"/>
            <a:ext cx="3483864" cy="459486"/>
            <a:chOff x="0" y="0"/>
            <a:chExt cx="4645152" cy="612648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4645152" cy="612648"/>
            </a:xfrm>
            <a:custGeom>
              <a:avLst/>
              <a:gdLst/>
              <a:ahLst/>
              <a:cxnLst/>
              <a:rect l="l" t="t" r="r" b="b"/>
              <a:pathLst>
                <a:path w="4645152" h="612648">
                  <a:moveTo>
                    <a:pt x="0" y="0"/>
                  </a:moveTo>
                  <a:lnTo>
                    <a:pt x="4645152" y="0"/>
                  </a:lnTo>
                  <a:lnTo>
                    <a:pt x="4645152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7737" b="-97737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0" y="-28575"/>
              <a:ext cx="4645152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BA3A2C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35,7%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763905" y="3785616"/>
            <a:ext cx="6309360" cy="459486"/>
            <a:chOff x="0" y="0"/>
            <a:chExt cx="8412480" cy="612648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8412480" cy="612648"/>
            </a:xfrm>
            <a:custGeom>
              <a:avLst/>
              <a:gdLst/>
              <a:ahLst/>
              <a:cxnLst/>
              <a:rect l="l" t="t" r="r" b="b"/>
              <a:pathLst>
                <a:path w="8412480" h="612648">
                  <a:moveTo>
                    <a:pt x="0" y="0"/>
                  </a:moveTo>
                  <a:lnTo>
                    <a:pt x="8412480" y="0"/>
                  </a:lnTo>
                  <a:lnTo>
                    <a:pt x="8412480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17555" b="-217555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0" y="-28575"/>
              <a:ext cx="8412480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i="1" noProof="0" dirty="0">
                  <a:solidFill>
                    <a:srgbClr val="6E6153"/>
                  </a:solidFill>
                  <a:latin typeface="Telegraf"/>
                  <a:ea typeface="Telegraf"/>
                  <a:cs typeface="Telegraf"/>
                  <a:sym typeface="Telegraf"/>
                </a:rPr>
                <a:t>Olie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7073265" y="3785616"/>
            <a:ext cx="3470148" cy="459486"/>
            <a:chOff x="0" y="0"/>
            <a:chExt cx="4626864" cy="612648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4626864" cy="612648"/>
            </a:xfrm>
            <a:custGeom>
              <a:avLst/>
              <a:gdLst/>
              <a:ahLst/>
              <a:cxnLst/>
              <a:rect l="l" t="t" r="r" b="b"/>
              <a:pathLst>
                <a:path w="4626864" h="612648">
                  <a:moveTo>
                    <a:pt x="0" y="0"/>
                  </a:moveTo>
                  <a:lnTo>
                    <a:pt x="4626864" y="0"/>
                  </a:lnTo>
                  <a:lnTo>
                    <a:pt x="4626864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7155" b="-97155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0" y="-28575"/>
              <a:ext cx="4626864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9,1%</a:t>
              </a:r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10543413" y="3785616"/>
            <a:ext cx="3470148" cy="459486"/>
            <a:chOff x="0" y="0"/>
            <a:chExt cx="4626864" cy="612648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4626864" cy="612648"/>
            </a:xfrm>
            <a:custGeom>
              <a:avLst/>
              <a:gdLst/>
              <a:ahLst/>
              <a:cxnLst/>
              <a:rect l="l" t="t" r="r" b="b"/>
              <a:pathLst>
                <a:path w="4626864" h="612648">
                  <a:moveTo>
                    <a:pt x="0" y="0"/>
                  </a:moveTo>
                  <a:lnTo>
                    <a:pt x="4626864" y="0"/>
                  </a:lnTo>
                  <a:lnTo>
                    <a:pt x="4626864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7155" b="-97155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58" name="TextBox 58"/>
            <p:cNvSpPr txBox="1"/>
            <p:nvPr/>
          </p:nvSpPr>
          <p:spPr>
            <a:xfrm>
              <a:off x="0" y="-28575"/>
              <a:ext cx="4626864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9,1%</a:t>
              </a:r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14013561" y="3785616"/>
            <a:ext cx="3483864" cy="459486"/>
            <a:chOff x="0" y="0"/>
            <a:chExt cx="4645152" cy="612648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4645152" cy="612648"/>
            </a:xfrm>
            <a:custGeom>
              <a:avLst/>
              <a:gdLst/>
              <a:ahLst/>
              <a:cxnLst/>
              <a:rect l="l" t="t" r="r" b="b"/>
              <a:pathLst>
                <a:path w="4645152" h="612648">
                  <a:moveTo>
                    <a:pt x="0" y="0"/>
                  </a:moveTo>
                  <a:lnTo>
                    <a:pt x="4645152" y="0"/>
                  </a:lnTo>
                  <a:lnTo>
                    <a:pt x="4645152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7737" b="-97737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0" y="-28575"/>
              <a:ext cx="4645152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14,0%</a:t>
              </a:r>
            </a:p>
          </p:txBody>
        </p:sp>
      </p:grpSp>
      <p:grpSp>
        <p:nvGrpSpPr>
          <p:cNvPr id="62" name="Group 62"/>
          <p:cNvGrpSpPr/>
          <p:nvPr/>
        </p:nvGrpSpPr>
        <p:grpSpPr>
          <a:xfrm>
            <a:off x="763905" y="4245102"/>
            <a:ext cx="5196603" cy="459486"/>
            <a:chOff x="0" y="0"/>
            <a:chExt cx="6928803" cy="612648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6928803" cy="612648"/>
            </a:xfrm>
            <a:custGeom>
              <a:avLst/>
              <a:gdLst/>
              <a:ahLst/>
              <a:cxnLst/>
              <a:rect l="l" t="t" r="r" b="b"/>
              <a:pathLst>
                <a:path w="6928803" h="612648">
                  <a:moveTo>
                    <a:pt x="0" y="0"/>
                  </a:moveTo>
                  <a:lnTo>
                    <a:pt x="6928803" y="0"/>
                  </a:lnTo>
                  <a:lnTo>
                    <a:pt x="6928803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17555" r="-21413" b="-217555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64" name="TextBox 64"/>
            <p:cNvSpPr txBox="1"/>
            <p:nvPr/>
          </p:nvSpPr>
          <p:spPr>
            <a:xfrm>
              <a:off x="0" y="-28575"/>
              <a:ext cx="6928803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i="1" noProof="0" dirty="0">
                  <a:solidFill>
                    <a:srgbClr val="6E6153"/>
                  </a:solidFill>
                  <a:latin typeface="Telegraf"/>
                  <a:ea typeface="Telegraf"/>
                  <a:cs typeface="Telegraf"/>
                  <a:sym typeface="Telegraf"/>
                </a:rPr>
                <a:t>Boter</a:t>
              </a:r>
            </a:p>
          </p:txBody>
        </p:sp>
      </p:grpSp>
      <p:grpSp>
        <p:nvGrpSpPr>
          <p:cNvPr id="65" name="Group 65"/>
          <p:cNvGrpSpPr/>
          <p:nvPr/>
        </p:nvGrpSpPr>
        <p:grpSpPr>
          <a:xfrm>
            <a:off x="7073265" y="4245102"/>
            <a:ext cx="3470148" cy="459486"/>
            <a:chOff x="0" y="0"/>
            <a:chExt cx="4626864" cy="612648"/>
          </a:xfrm>
        </p:grpSpPr>
        <p:sp>
          <p:nvSpPr>
            <p:cNvPr id="66" name="Freeform 66"/>
            <p:cNvSpPr/>
            <p:nvPr/>
          </p:nvSpPr>
          <p:spPr>
            <a:xfrm>
              <a:off x="0" y="0"/>
              <a:ext cx="4626864" cy="612648"/>
            </a:xfrm>
            <a:custGeom>
              <a:avLst/>
              <a:gdLst/>
              <a:ahLst/>
              <a:cxnLst/>
              <a:rect l="l" t="t" r="r" b="b"/>
              <a:pathLst>
                <a:path w="4626864" h="612648">
                  <a:moveTo>
                    <a:pt x="0" y="0"/>
                  </a:moveTo>
                  <a:lnTo>
                    <a:pt x="4626864" y="0"/>
                  </a:lnTo>
                  <a:lnTo>
                    <a:pt x="4626864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7155" b="-97155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67" name="TextBox 67"/>
            <p:cNvSpPr txBox="1"/>
            <p:nvPr/>
          </p:nvSpPr>
          <p:spPr>
            <a:xfrm>
              <a:off x="0" y="-28575"/>
              <a:ext cx="4626864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13,7%</a:t>
              </a:r>
            </a:p>
          </p:txBody>
        </p:sp>
      </p:grpSp>
      <p:grpSp>
        <p:nvGrpSpPr>
          <p:cNvPr id="68" name="Group 68"/>
          <p:cNvGrpSpPr/>
          <p:nvPr/>
        </p:nvGrpSpPr>
        <p:grpSpPr>
          <a:xfrm>
            <a:off x="10543413" y="4245102"/>
            <a:ext cx="3470148" cy="459486"/>
            <a:chOff x="0" y="0"/>
            <a:chExt cx="4626864" cy="612648"/>
          </a:xfrm>
        </p:grpSpPr>
        <p:sp>
          <p:nvSpPr>
            <p:cNvPr id="69" name="Freeform 69"/>
            <p:cNvSpPr/>
            <p:nvPr/>
          </p:nvSpPr>
          <p:spPr>
            <a:xfrm>
              <a:off x="0" y="0"/>
              <a:ext cx="4626864" cy="612648"/>
            </a:xfrm>
            <a:custGeom>
              <a:avLst/>
              <a:gdLst/>
              <a:ahLst/>
              <a:cxnLst/>
              <a:rect l="l" t="t" r="r" b="b"/>
              <a:pathLst>
                <a:path w="4626864" h="612648">
                  <a:moveTo>
                    <a:pt x="0" y="0"/>
                  </a:moveTo>
                  <a:lnTo>
                    <a:pt x="4626864" y="0"/>
                  </a:lnTo>
                  <a:lnTo>
                    <a:pt x="4626864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7155" b="-97155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70" name="TextBox 70"/>
            <p:cNvSpPr txBox="1"/>
            <p:nvPr/>
          </p:nvSpPr>
          <p:spPr>
            <a:xfrm>
              <a:off x="0" y="-28575"/>
              <a:ext cx="4626864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10,8%</a:t>
              </a:r>
            </a:p>
          </p:txBody>
        </p:sp>
      </p:grpSp>
      <p:grpSp>
        <p:nvGrpSpPr>
          <p:cNvPr id="71" name="Group 71"/>
          <p:cNvGrpSpPr/>
          <p:nvPr/>
        </p:nvGrpSpPr>
        <p:grpSpPr>
          <a:xfrm>
            <a:off x="14013561" y="4245102"/>
            <a:ext cx="3483864" cy="459486"/>
            <a:chOff x="0" y="0"/>
            <a:chExt cx="4645152" cy="612648"/>
          </a:xfrm>
        </p:grpSpPr>
        <p:sp>
          <p:nvSpPr>
            <p:cNvPr id="72" name="Freeform 72"/>
            <p:cNvSpPr/>
            <p:nvPr/>
          </p:nvSpPr>
          <p:spPr>
            <a:xfrm>
              <a:off x="0" y="0"/>
              <a:ext cx="4645152" cy="612648"/>
            </a:xfrm>
            <a:custGeom>
              <a:avLst/>
              <a:gdLst/>
              <a:ahLst/>
              <a:cxnLst/>
              <a:rect l="l" t="t" r="r" b="b"/>
              <a:pathLst>
                <a:path w="4645152" h="612648">
                  <a:moveTo>
                    <a:pt x="0" y="0"/>
                  </a:moveTo>
                  <a:lnTo>
                    <a:pt x="4645152" y="0"/>
                  </a:lnTo>
                  <a:lnTo>
                    <a:pt x="4645152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7737" b="-97737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73" name="TextBox 73"/>
            <p:cNvSpPr txBox="1"/>
            <p:nvPr/>
          </p:nvSpPr>
          <p:spPr>
            <a:xfrm>
              <a:off x="0" y="-28575"/>
              <a:ext cx="4645152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9,9%</a:t>
              </a:r>
            </a:p>
          </p:txBody>
        </p:sp>
      </p:grpSp>
      <p:grpSp>
        <p:nvGrpSpPr>
          <p:cNvPr id="74" name="Group 74"/>
          <p:cNvGrpSpPr/>
          <p:nvPr/>
        </p:nvGrpSpPr>
        <p:grpSpPr>
          <a:xfrm>
            <a:off x="763905" y="4704588"/>
            <a:ext cx="6309360" cy="459486"/>
            <a:chOff x="0" y="0"/>
            <a:chExt cx="8412480" cy="612648"/>
          </a:xfrm>
        </p:grpSpPr>
        <p:sp>
          <p:nvSpPr>
            <p:cNvPr id="75" name="Freeform 75"/>
            <p:cNvSpPr/>
            <p:nvPr/>
          </p:nvSpPr>
          <p:spPr>
            <a:xfrm>
              <a:off x="0" y="0"/>
              <a:ext cx="8412480" cy="612648"/>
            </a:xfrm>
            <a:custGeom>
              <a:avLst/>
              <a:gdLst/>
              <a:ahLst/>
              <a:cxnLst/>
              <a:rect l="l" t="t" r="r" b="b"/>
              <a:pathLst>
                <a:path w="8412480" h="612648">
                  <a:moveTo>
                    <a:pt x="0" y="0"/>
                  </a:moveTo>
                  <a:lnTo>
                    <a:pt x="8412480" y="0"/>
                  </a:lnTo>
                  <a:lnTo>
                    <a:pt x="8412480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17555" b="-217555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76" name="TextBox 76"/>
            <p:cNvSpPr txBox="1"/>
            <p:nvPr/>
          </p:nvSpPr>
          <p:spPr>
            <a:xfrm>
              <a:off x="0" y="-28575"/>
              <a:ext cx="8412480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i="1" noProof="0" dirty="0">
                  <a:solidFill>
                    <a:srgbClr val="6E6153"/>
                  </a:solidFill>
                  <a:latin typeface="Telegraf"/>
                  <a:ea typeface="Telegraf"/>
                  <a:cs typeface="Telegraf"/>
                  <a:sym typeface="Telegraf"/>
                </a:rPr>
                <a:t>Cacaoboter</a:t>
              </a:r>
            </a:p>
          </p:txBody>
        </p:sp>
      </p:grpSp>
      <p:grpSp>
        <p:nvGrpSpPr>
          <p:cNvPr id="77" name="Group 77"/>
          <p:cNvGrpSpPr/>
          <p:nvPr/>
        </p:nvGrpSpPr>
        <p:grpSpPr>
          <a:xfrm>
            <a:off x="7073265" y="4704588"/>
            <a:ext cx="3470148" cy="459486"/>
            <a:chOff x="0" y="0"/>
            <a:chExt cx="4626864" cy="612648"/>
          </a:xfrm>
        </p:grpSpPr>
        <p:sp>
          <p:nvSpPr>
            <p:cNvPr id="78" name="Freeform 78"/>
            <p:cNvSpPr/>
            <p:nvPr/>
          </p:nvSpPr>
          <p:spPr>
            <a:xfrm>
              <a:off x="0" y="0"/>
              <a:ext cx="4626864" cy="612648"/>
            </a:xfrm>
            <a:custGeom>
              <a:avLst/>
              <a:gdLst/>
              <a:ahLst/>
              <a:cxnLst/>
              <a:rect l="l" t="t" r="r" b="b"/>
              <a:pathLst>
                <a:path w="4626864" h="612648">
                  <a:moveTo>
                    <a:pt x="0" y="0"/>
                  </a:moveTo>
                  <a:lnTo>
                    <a:pt x="4626864" y="0"/>
                  </a:lnTo>
                  <a:lnTo>
                    <a:pt x="4626864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7155" b="-97155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79" name="TextBox 79"/>
            <p:cNvSpPr txBox="1"/>
            <p:nvPr/>
          </p:nvSpPr>
          <p:spPr>
            <a:xfrm>
              <a:off x="0" y="-28575"/>
              <a:ext cx="4626864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14,2%</a:t>
              </a:r>
            </a:p>
          </p:txBody>
        </p:sp>
      </p:grpSp>
      <p:grpSp>
        <p:nvGrpSpPr>
          <p:cNvPr id="80" name="Group 80"/>
          <p:cNvGrpSpPr/>
          <p:nvPr/>
        </p:nvGrpSpPr>
        <p:grpSpPr>
          <a:xfrm>
            <a:off x="10543413" y="4704588"/>
            <a:ext cx="3470148" cy="459486"/>
            <a:chOff x="0" y="0"/>
            <a:chExt cx="4626864" cy="612648"/>
          </a:xfrm>
        </p:grpSpPr>
        <p:sp>
          <p:nvSpPr>
            <p:cNvPr id="81" name="Freeform 81"/>
            <p:cNvSpPr/>
            <p:nvPr/>
          </p:nvSpPr>
          <p:spPr>
            <a:xfrm>
              <a:off x="0" y="0"/>
              <a:ext cx="4626864" cy="612648"/>
            </a:xfrm>
            <a:custGeom>
              <a:avLst/>
              <a:gdLst/>
              <a:ahLst/>
              <a:cxnLst/>
              <a:rect l="l" t="t" r="r" b="b"/>
              <a:pathLst>
                <a:path w="4626864" h="612648">
                  <a:moveTo>
                    <a:pt x="0" y="0"/>
                  </a:moveTo>
                  <a:lnTo>
                    <a:pt x="4626864" y="0"/>
                  </a:lnTo>
                  <a:lnTo>
                    <a:pt x="4626864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7155" b="-97155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82" name="TextBox 82"/>
            <p:cNvSpPr txBox="1"/>
            <p:nvPr/>
          </p:nvSpPr>
          <p:spPr>
            <a:xfrm>
              <a:off x="0" y="-28575"/>
              <a:ext cx="4626864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14,1%</a:t>
              </a:r>
            </a:p>
          </p:txBody>
        </p:sp>
      </p:grpSp>
      <p:grpSp>
        <p:nvGrpSpPr>
          <p:cNvPr id="83" name="Group 83"/>
          <p:cNvGrpSpPr/>
          <p:nvPr/>
        </p:nvGrpSpPr>
        <p:grpSpPr>
          <a:xfrm>
            <a:off x="14013561" y="4704588"/>
            <a:ext cx="3483864" cy="459486"/>
            <a:chOff x="0" y="0"/>
            <a:chExt cx="4645152" cy="612648"/>
          </a:xfrm>
        </p:grpSpPr>
        <p:sp>
          <p:nvSpPr>
            <p:cNvPr id="84" name="Freeform 84"/>
            <p:cNvSpPr/>
            <p:nvPr/>
          </p:nvSpPr>
          <p:spPr>
            <a:xfrm>
              <a:off x="0" y="0"/>
              <a:ext cx="4645152" cy="612648"/>
            </a:xfrm>
            <a:custGeom>
              <a:avLst/>
              <a:gdLst/>
              <a:ahLst/>
              <a:cxnLst/>
              <a:rect l="l" t="t" r="r" b="b"/>
              <a:pathLst>
                <a:path w="4645152" h="612648">
                  <a:moveTo>
                    <a:pt x="0" y="0"/>
                  </a:moveTo>
                  <a:lnTo>
                    <a:pt x="4645152" y="0"/>
                  </a:lnTo>
                  <a:lnTo>
                    <a:pt x="4645152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7737" b="-97737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85" name="TextBox 85"/>
            <p:cNvSpPr txBox="1"/>
            <p:nvPr/>
          </p:nvSpPr>
          <p:spPr>
            <a:xfrm>
              <a:off x="0" y="-28575"/>
              <a:ext cx="4645152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11,7%</a:t>
              </a:r>
            </a:p>
          </p:txBody>
        </p:sp>
      </p:grpSp>
      <p:grpSp>
        <p:nvGrpSpPr>
          <p:cNvPr id="86" name="Group 86"/>
          <p:cNvGrpSpPr/>
          <p:nvPr/>
        </p:nvGrpSpPr>
        <p:grpSpPr>
          <a:xfrm>
            <a:off x="763905" y="5164074"/>
            <a:ext cx="16733520" cy="459486"/>
            <a:chOff x="0" y="0"/>
            <a:chExt cx="22311360" cy="612648"/>
          </a:xfrm>
        </p:grpSpPr>
        <p:sp>
          <p:nvSpPr>
            <p:cNvPr id="87" name="Freeform 87"/>
            <p:cNvSpPr/>
            <p:nvPr/>
          </p:nvSpPr>
          <p:spPr>
            <a:xfrm>
              <a:off x="0" y="0"/>
              <a:ext cx="22311361" cy="612648"/>
            </a:xfrm>
            <a:custGeom>
              <a:avLst/>
              <a:gdLst/>
              <a:ahLst/>
              <a:cxnLst/>
              <a:rect l="l" t="t" r="r" b="b"/>
              <a:pathLst>
                <a:path w="22311361" h="612648">
                  <a:moveTo>
                    <a:pt x="0" y="0"/>
                  </a:moveTo>
                  <a:lnTo>
                    <a:pt x="22311361" y="0"/>
                  </a:lnTo>
                  <a:lnTo>
                    <a:pt x="22311361" y="612648"/>
                  </a:lnTo>
                  <a:lnTo>
                    <a:pt x="0" y="612648"/>
                  </a:lnTo>
                  <a:close/>
                </a:path>
              </a:pathLst>
            </a:custGeom>
            <a:solidFill>
              <a:srgbClr val="EAE2CF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88" name="Group 88"/>
          <p:cNvGrpSpPr/>
          <p:nvPr/>
        </p:nvGrpSpPr>
        <p:grpSpPr>
          <a:xfrm>
            <a:off x="763905" y="5164074"/>
            <a:ext cx="6309360" cy="459486"/>
            <a:chOff x="0" y="0"/>
            <a:chExt cx="8412480" cy="612648"/>
          </a:xfrm>
        </p:grpSpPr>
        <p:sp>
          <p:nvSpPr>
            <p:cNvPr id="89" name="Freeform 89"/>
            <p:cNvSpPr/>
            <p:nvPr/>
          </p:nvSpPr>
          <p:spPr>
            <a:xfrm>
              <a:off x="0" y="0"/>
              <a:ext cx="8412480" cy="612648"/>
            </a:xfrm>
            <a:custGeom>
              <a:avLst/>
              <a:gdLst/>
              <a:ahLst/>
              <a:cxnLst/>
              <a:rect l="l" t="t" r="r" b="b"/>
              <a:pathLst>
                <a:path w="8412480" h="612648">
                  <a:moveTo>
                    <a:pt x="0" y="0"/>
                  </a:moveTo>
                  <a:lnTo>
                    <a:pt x="8412480" y="0"/>
                  </a:lnTo>
                  <a:lnTo>
                    <a:pt x="8412480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17555" b="-217555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90" name="TextBox 90"/>
            <p:cNvSpPr txBox="1"/>
            <p:nvPr/>
          </p:nvSpPr>
          <p:spPr>
            <a:xfrm>
              <a:off x="0" y="-28575"/>
              <a:ext cx="8412480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453434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DROGE STOFFEN</a:t>
              </a:r>
            </a:p>
          </p:txBody>
        </p:sp>
      </p:grpSp>
      <p:grpSp>
        <p:nvGrpSpPr>
          <p:cNvPr id="91" name="Group 91"/>
          <p:cNvGrpSpPr/>
          <p:nvPr/>
        </p:nvGrpSpPr>
        <p:grpSpPr>
          <a:xfrm>
            <a:off x="7073265" y="5164074"/>
            <a:ext cx="3470148" cy="459486"/>
            <a:chOff x="0" y="0"/>
            <a:chExt cx="4626864" cy="612648"/>
          </a:xfrm>
        </p:grpSpPr>
        <p:sp>
          <p:nvSpPr>
            <p:cNvPr id="92" name="Freeform 92"/>
            <p:cNvSpPr/>
            <p:nvPr/>
          </p:nvSpPr>
          <p:spPr>
            <a:xfrm>
              <a:off x="0" y="0"/>
              <a:ext cx="4626864" cy="612648"/>
            </a:xfrm>
            <a:custGeom>
              <a:avLst/>
              <a:gdLst/>
              <a:ahLst/>
              <a:cxnLst/>
              <a:rect l="l" t="t" r="r" b="b"/>
              <a:pathLst>
                <a:path w="4626864" h="612648">
                  <a:moveTo>
                    <a:pt x="0" y="0"/>
                  </a:moveTo>
                  <a:lnTo>
                    <a:pt x="4626864" y="0"/>
                  </a:lnTo>
                  <a:lnTo>
                    <a:pt x="4626864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7155" b="-97155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93" name="TextBox 93"/>
            <p:cNvSpPr txBox="1"/>
            <p:nvPr/>
          </p:nvSpPr>
          <p:spPr>
            <a:xfrm>
              <a:off x="0" y="-28575"/>
              <a:ext cx="4626864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C28927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15,0%</a:t>
              </a:r>
            </a:p>
          </p:txBody>
        </p:sp>
      </p:grpSp>
      <p:grpSp>
        <p:nvGrpSpPr>
          <p:cNvPr id="94" name="Group 94"/>
          <p:cNvGrpSpPr/>
          <p:nvPr/>
        </p:nvGrpSpPr>
        <p:grpSpPr>
          <a:xfrm>
            <a:off x="10543413" y="5164074"/>
            <a:ext cx="3470148" cy="459486"/>
            <a:chOff x="0" y="0"/>
            <a:chExt cx="4626864" cy="612648"/>
          </a:xfrm>
        </p:grpSpPr>
        <p:sp>
          <p:nvSpPr>
            <p:cNvPr id="95" name="Freeform 95"/>
            <p:cNvSpPr/>
            <p:nvPr/>
          </p:nvSpPr>
          <p:spPr>
            <a:xfrm>
              <a:off x="0" y="0"/>
              <a:ext cx="4626864" cy="612648"/>
            </a:xfrm>
            <a:custGeom>
              <a:avLst/>
              <a:gdLst/>
              <a:ahLst/>
              <a:cxnLst/>
              <a:rect l="l" t="t" r="r" b="b"/>
              <a:pathLst>
                <a:path w="4626864" h="612648">
                  <a:moveTo>
                    <a:pt x="0" y="0"/>
                  </a:moveTo>
                  <a:lnTo>
                    <a:pt x="4626864" y="0"/>
                  </a:lnTo>
                  <a:lnTo>
                    <a:pt x="4626864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7155" b="-97155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96" name="TextBox 96"/>
            <p:cNvSpPr txBox="1"/>
            <p:nvPr/>
          </p:nvSpPr>
          <p:spPr>
            <a:xfrm>
              <a:off x="0" y="-28575"/>
              <a:ext cx="4626864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235B6C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14,7%</a:t>
              </a:r>
            </a:p>
          </p:txBody>
        </p:sp>
      </p:grpSp>
      <p:grpSp>
        <p:nvGrpSpPr>
          <p:cNvPr id="97" name="Group 97"/>
          <p:cNvGrpSpPr/>
          <p:nvPr/>
        </p:nvGrpSpPr>
        <p:grpSpPr>
          <a:xfrm>
            <a:off x="14013561" y="5164074"/>
            <a:ext cx="3483864" cy="459486"/>
            <a:chOff x="0" y="0"/>
            <a:chExt cx="4645152" cy="612648"/>
          </a:xfrm>
        </p:grpSpPr>
        <p:sp>
          <p:nvSpPr>
            <p:cNvPr id="98" name="Freeform 98"/>
            <p:cNvSpPr/>
            <p:nvPr/>
          </p:nvSpPr>
          <p:spPr>
            <a:xfrm>
              <a:off x="0" y="0"/>
              <a:ext cx="4645152" cy="612648"/>
            </a:xfrm>
            <a:custGeom>
              <a:avLst/>
              <a:gdLst/>
              <a:ahLst/>
              <a:cxnLst/>
              <a:rect l="l" t="t" r="r" b="b"/>
              <a:pathLst>
                <a:path w="4645152" h="612648">
                  <a:moveTo>
                    <a:pt x="0" y="0"/>
                  </a:moveTo>
                  <a:lnTo>
                    <a:pt x="4645152" y="0"/>
                  </a:lnTo>
                  <a:lnTo>
                    <a:pt x="4645152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7737" b="-97737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99" name="TextBox 99"/>
            <p:cNvSpPr txBox="1"/>
            <p:nvPr/>
          </p:nvSpPr>
          <p:spPr>
            <a:xfrm>
              <a:off x="0" y="-28575"/>
              <a:ext cx="4645152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BA3A2C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18,4%</a:t>
              </a:r>
            </a:p>
          </p:txBody>
        </p:sp>
      </p:grpSp>
      <p:grpSp>
        <p:nvGrpSpPr>
          <p:cNvPr id="100" name="Group 100"/>
          <p:cNvGrpSpPr/>
          <p:nvPr/>
        </p:nvGrpSpPr>
        <p:grpSpPr>
          <a:xfrm>
            <a:off x="763905" y="5623560"/>
            <a:ext cx="6309360" cy="459486"/>
            <a:chOff x="0" y="0"/>
            <a:chExt cx="8412480" cy="612648"/>
          </a:xfrm>
        </p:grpSpPr>
        <p:sp>
          <p:nvSpPr>
            <p:cNvPr id="101" name="Freeform 101"/>
            <p:cNvSpPr/>
            <p:nvPr/>
          </p:nvSpPr>
          <p:spPr>
            <a:xfrm>
              <a:off x="0" y="0"/>
              <a:ext cx="8412480" cy="612648"/>
            </a:xfrm>
            <a:custGeom>
              <a:avLst/>
              <a:gdLst/>
              <a:ahLst/>
              <a:cxnLst/>
              <a:rect l="l" t="t" r="r" b="b"/>
              <a:pathLst>
                <a:path w="8412480" h="612648">
                  <a:moveTo>
                    <a:pt x="0" y="0"/>
                  </a:moveTo>
                  <a:lnTo>
                    <a:pt x="8412480" y="0"/>
                  </a:lnTo>
                  <a:lnTo>
                    <a:pt x="8412480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17555" b="-217555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02" name="TextBox 102"/>
            <p:cNvSpPr txBox="1"/>
            <p:nvPr/>
          </p:nvSpPr>
          <p:spPr>
            <a:xfrm>
              <a:off x="0" y="-28575"/>
              <a:ext cx="8412480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i="1" noProof="0" dirty="0">
                  <a:solidFill>
                    <a:srgbClr val="6E6153"/>
                  </a:solidFill>
                  <a:latin typeface="Telegraf"/>
                  <a:ea typeface="Telegraf"/>
                  <a:cs typeface="Telegraf"/>
                  <a:sym typeface="Telegraf"/>
                </a:rPr>
                <a:t>Cacaobestanddelen</a:t>
              </a:r>
            </a:p>
          </p:txBody>
        </p:sp>
      </p:grpSp>
      <p:grpSp>
        <p:nvGrpSpPr>
          <p:cNvPr id="103" name="Group 103"/>
          <p:cNvGrpSpPr/>
          <p:nvPr/>
        </p:nvGrpSpPr>
        <p:grpSpPr>
          <a:xfrm>
            <a:off x="7073265" y="5623560"/>
            <a:ext cx="3470148" cy="459486"/>
            <a:chOff x="0" y="0"/>
            <a:chExt cx="4626864" cy="612648"/>
          </a:xfrm>
        </p:grpSpPr>
        <p:sp>
          <p:nvSpPr>
            <p:cNvPr id="104" name="Freeform 104"/>
            <p:cNvSpPr/>
            <p:nvPr/>
          </p:nvSpPr>
          <p:spPr>
            <a:xfrm>
              <a:off x="0" y="0"/>
              <a:ext cx="4626864" cy="612648"/>
            </a:xfrm>
            <a:custGeom>
              <a:avLst/>
              <a:gdLst/>
              <a:ahLst/>
              <a:cxnLst/>
              <a:rect l="l" t="t" r="r" b="b"/>
              <a:pathLst>
                <a:path w="4626864" h="612648">
                  <a:moveTo>
                    <a:pt x="0" y="0"/>
                  </a:moveTo>
                  <a:lnTo>
                    <a:pt x="4626864" y="0"/>
                  </a:lnTo>
                  <a:lnTo>
                    <a:pt x="4626864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7155" b="-97155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05" name="TextBox 105"/>
            <p:cNvSpPr txBox="1"/>
            <p:nvPr/>
          </p:nvSpPr>
          <p:spPr>
            <a:xfrm>
              <a:off x="0" y="-28575"/>
              <a:ext cx="4626864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7,5%</a:t>
              </a:r>
            </a:p>
          </p:txBody>
        </p:sp>
      </p:grpSp>
      <p:grpSp>
        <p:nvGrpSpPr>
          <p:cNvPr id="106" name="Group 106"/>
          <p:cNvGrpSpPr/>
          <p:nvPr/>
        </p:nvGrpSpPr>
        <p:grpSpPr>
          <a:xfrm>
            <a:off x="10543413" y="5623560"/>
            <a:ext cx="3470148" cy="459486"/>
            <a:chOff x="0" y="0"/>
            <a:chExt cx="4626864" cy="612648"/>
          </a:xfrm>
        </p:grpSpPr>
        <p:sp>
          <p:nvSpPr>
            <p:cNvPr id="107" name="Freeform 107"/>
            <p:cNvSpPr/>
            <p:nvPr/>
          </p:nvSpPr>
          <p:spPr>
            <a:xfrm>
              <a:off x="0" y="0"/>
              <a:ext cx="4626864" cy="612648"/>
            </a:xfrm>
            <a:custGeom>
              <a:avLst/>
              <a:gdLst/>
              <a:ahLst/>
              <a:cxnLst/>
              <a:rect l="l" t="t" r="r" b="b"/>
              <a:pathLst>
                <a:path w="4626864" h="612648">
                  <a:moveTo>
                    <a:pt x="0" y="0"/>
                  </a:moveTo>
                  <a:lnTo>
                    <a:pt x="4626864" y="0"/>
                  </a:lnTo>
                  <a:lnTo>
                    <a:pt x="4626864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7155" b="-97155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08" name="TextBox 108"/>
            <p:cNvSpPr txBox="1"/>
            <p:nvPr/>
          </p:nvSpPr>
          <p:spPr>
            <a:xfrm>
              <a:off x="0" y="-28575"/>
              <a:ext cx="4626864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7,5%</a:t>
              </a:r>
            </a:p>
          </p:txBody>
        </p:sp>
      </p:grpSp>
      <p:grpSp>
        <p:nvGrpSpPr>
          <p:cNvPr id="109" name="Group 109"/>
          <p:cNvGrpSpPr/>
          <p:nvPr/>
        </p:nvGrpSpPr>
        <p:grpSpPr>
          <a:xfrm>
            <a:off x="14013561" y="5623560"/>
            <a:ext cx="3483864" cy="459486"/>
            <a:chOff x="0" y="0"/>
            <a:chExt cx="4645152" cy="612648"/>
          </a:xfrm>
        </p:grpSpPr>
        <p:sp>
          <p:nvSpPr>
            <p:cNvPr id="110" name="Freeform 110"/>
            <p:cNvSpPr/>
            <p:nvPr/>
          </p:nvSpPr>
          <p:spPr>
            <a:xfrm>
              <a:off x="0" y="0"/>
              <a:ext cx="4645152" cy="612648"/>
            </a:xfrm>
            <a:custGeom>
              <a:avLst/>
              <a:gdLst/>
              <a:ahLst/>
              <a:cxnLst/>
              <a:rect l="l" t="t" r="r" b="b"/>
              <a:pathLst>
                <a:path w="4645152" h="612648">
                  <a:moveTo>
                    <a:pt x="0" y="0"/>
                  </a:moveTo>
                  <a:lnTo>
                    <a:pt x="4645152" y="0"/>
                  </a:lnTo>
                  <a:lnTo>
                    <a:pt x="4645152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7737" b="-97737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11" name="TextBox 111"/>
            <p:cNvSpPr txBox="1"/>
            <p:nvPr/>
          </p:nvSpPr>
          <p:spPr>
            <a:xfrm>
              <a:off x="0" y="-28575"/>
              <a:ext cx="4645152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8,7%</a:t>
              </a:r>
            </a:p>
          </p:txBody>
        </p:sp>
      </p:grpSp>
      <p:grpSp>
        <p:nvGrpSpPr>
          <p:cNvPr id="112" name="Group 112"/>
          <p:cNvGrpSpPr/>
          <p:nvPr/>
        </p:nvGrpSpPr>
        <p:grpSpPr>
          <a:xfrm>
            <a:off x="763905" y="6083046"/>
            <a:ext cx="6309360" cy="459486"/>
            <a:chOff x="0" y="0"/>
            <a:chExt cx="8412480" cy="612648"/>
          </a:xfrm>
        </p:grpSpPr>
        <p:sp>
          <p:nvSpPr>
            <p:cNvPr id="113" name="Freeform 113"/>
            <p:cNvSpPr/>
            <p:nvPr/>
          </p:nvSpPr>
          <p:spPr>
            <a:xfrm>
              <a:off x="0" y="0"/>
              <a:ext cx="8412480" cy="612648"/>
            </a:xfrm>
            <a:custGeom>
              <a:avLst/>
              <a:gdLst/>
              <a:ahLst/>
              <a:cxnLst/>
              <a:rect l="l" t="t" r="r" b="b"/>
              <a:pathLst>
                <a:path w="8412480" h="612648">
                  <a:moveTo>
                    <a:pt x="0" y="0"/>
                  </a:moveTo>
                  <a:lnTo>
                    <a:pt x="8412480" y="0"/>
                  </a:lnTo>
                  <a:lnTo>
                    <a:pt x="8412480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17555" b="-217555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14" name="TextBox 114"/>
            <p:cNvSpPr txBox="1"/>
            <p:nvPr/>
          </p:nvSpPr>
          <p:spPr>
            <a:xfrm>
              <a:off x="0" y="-28575"/>
              <a:ext cx="8412480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i="1" noProof="0" dirty="0">
                  <a:solidFill>
                    <a:srgbClr val="6E6153"/>
                  </a:solidFill>
                  <a:latin typeface="Telegraf"/>
                  <a:ea typeface="Telegraf"/>
                  <a:cs typeface="Telegraf"/>
                  <a:sym typeface="Telegraf"/>
                </a:rPr>
                <a:t>AMP</a:t>
              </a:r>
            </a:p>
          </p:txBody>
        </p:sp>
      </p:grpSp>
      <p:grpSp>
        <p:nvGrpSpPr>
          <p:cNvPr id="115" name="Group 115"/>
          <p:cNvGrpSpPr/>
          <p:nvPr/>
        </p:nvGrpSpPr>
        <p:grpSpPr>
          <a:xfrm>
            <a:off x="7073265" y="6083046"/>
            <a:ext cx="3470148" cy="459486"/>
            <a:chOff x="0" y="0"/>
            <a:chExt cx="4626864" cy="612648"/>
          </a:xfrm>
        </p:grpSpPr>
        <p:sp>
          <p:nvSpPr>
            <p:cNvPr id="116" name="Freeform 116"/>
            <p:cNvSpPr/>
            <p:nvPr/>
          </p:nvSpPr>
          <p:spPr>
            <a:xfrm>
              <a:off x="0" y="0"/>
              <a:ext cx="4626864" cy="612648"/>
            </a:xfrm>
            <a:custGeom>
              <a:avLst/>
              <a:gdLst/>
              <a:ahLst/>
              <a:cxnLst/>
              <a:rect l="l" t="t" r="r" b="b"/>
              <a:pathLst>
                <a:path w="4626864" h="612648">
                  <a:moveTo>
                    <a:pt x="0" y="0"/>
                  </a:moveTo>
                  <a:lnTo>
                    <a:pt x="4626864" y="0"/>
                  </a:lnTo>
                  <a:lnTo>
                    <a:pt x="4626864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7155" b="-97155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17" name="TextBox 117"/>
            <p:cNvSpPr txBox="1"/>
            <p:nvPr/>
          </p:nvSpPr>
          <p:spPr>
            <a:xfrm>
              <a:off x="0" y="-28575"/>
              <a:ext cx="4626864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2,2%</a:t>
              </a:r>
            </a:p>
          </p:txBody>
        </p:sp>
      </p:grpSp>
      <p:grpSp>
        <p:nvGrpSpPr>
          <p:cNvPr id="118" name="Group 118"/>
          <p:cNvGrpSpPr/>
          <p:nvPr/>
        </p:nvGrpSpPr>
        <p:grpSpPr>
          <a:xfrm>
            <a:off x="10543413" y="6083046"/>
            <a:ext cx="3470148" cy="459486"/>
            <a:chOff x="0" y="0"/>
            <a:chExt cx="4626864" cy="612648"/>
          </a:xfrm>
        </p:grpSpPr>
        <p:sp>
          <p:nvSpPr>
            <p:cNvPr id="119" name="Freeform 119"/>
            <p:cNvSpPr/>
            <p:nvPr/>
          </p:nvSpPr>
          <p:spPr>
            <a:xfrm>
              <a:off x="0" y="0"/>
              <a:ext cx="4626864" cy="612648"/>
            </a:xfrm>
            <a:custGeom>
              <a:avLst/>
              <a:gdLst/>
              <a:ahLst/>
              <a:cxnLst/>
              <a:rect l="l" t="t" r="r" b="b"/>
              <a:pathLst>
                <a:path w="4626864" h="612648">
                  <a:moveTo>
                    <a:pt x="0" y="0"/>
                  </a:moveTo>
                  <a:lnTo>
                    <a:pt x="4626864" y="0"/>
                  </a:lnTo>
                  <a:lnTo>
                    <a:pt x="4626864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7155" b="-97155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20" name="TextBox 120"/>
            <p:cNvSpPr txBox="1"/>
            <p:nvPr/>
          </p:nvSpPr>
          <p:spPr>
            <a:xfrm>
              <a:off x="0" y="-28575"/>
              <a:ext cx="4626864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1,7%</a:t>
              </a:r>
            </a:p>
          </p:txBody>
        </p:sp>
      </p:grpSp>
      <p:grpSp>
        <p:nvGrpSpPr>
          <p:cNvPr id="121" name="Group 121"/>
          <p:cNvGrpSpPr/>
          <p:nvPr/>
        </p:nvGrpSpPr>
        <p:grpSpPr>
          <a:xfrm>
            <a:off x="14013561" y="6083046"/>
            <a:ext cx="3483864" cy="459486"/>
            <a:chOff x="0" y="0"/>
            <a:chExt cx="4645152" cy="612648"/>
          </a:xfrm>
        </p:grpSpPr>
        <p:sp>
          <p:nvSpPr>
            <p:cNvPr id="122" name="Freeform 122"/>
            <p:cNvSpPr/>
            <p:nvPr/>
          </p:nvSpPr>
          <p:spPr>
            <a:xfrm>
              <a:off x="0" y="0"/>
              <a:ext cx="4645152" cy="612648"/>
            </a:xfrm>
            <a:custGeom>
              <a:avLst/>
              <a:gdLst/>
              <a:ahLst/>
              <a:cxnLst/>
              <a:rect l="l" t="t" r="r" b="b"/>
              <a:pathLst>
                <a:path w="4645152" h="612648">
                  <a:moveTo>
                    <a:pt x="0" y="0"/>
                  </a:moveTo>
                  <a:lnTo>
                    <a:pt x="4645152" y="0"/>
                  </a:lnTo>
                  <a:lnTo>
                    <a:pt x="4645152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7737" b="-97737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23" name="TextBox 123"/>
            <p:cNvSpPr txBox="1"/>
            <p:nvPr/>
          </p:nvSpPr>
          <p:spPr>
            <a:xfrm>
              <a:off x="0" y="-28575"/>
              <a:ext cx="4645152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1,6%</a:t>
              </a:r>
            </a:p>
          </p:txBody>
        </p:sp>
      </p:grpSp>
      <p:grpSp>
        <p:nvGrpSpPr>
          <p:cNvPr id="124" name="Group 124"/>
          <p:cNvGrpSpPr/>
          <p:nvPr/>
        </p:nvGrpSpPr>
        <p:grpSpPr>
          <a:xfrm>
            <a:off x="763905" y="6542532"/>
            <a:ext cx="6309360" cy="459486"/>
            <a:chOff x="0" y="0"/>
            <a:chExt cx="8412480" cy="612648"/>
          </a:xfrm>
        </p:grpSpPr>
        <p:sp>
          <p:nvSpPr>
            <p:cNvPr id="125" name="Freeform 125"/>
            <p:cNvSpPr/>
            <p:nvPr/>
          </p:nvSpPr>
          <p:spPr>
            <a:xfrm>
              <a:off x="0" y="0"/>
              <a:ext cx="8412480" cy="612648"/>
            </a:xfrm>
            <a:custGeom>
              <a:avLst/>
              <a:gdLst/>
              <a:ahLst/>
              <a:cxnLst/>
              <a:rect l="l" t="t" r="r" b="b"/>
              <a:pathLst>
                <a:path w="8412480" h="612648">
                  <a:moveTo>
                    <a:pt x="0" y="0"/>
                  </a:moveTo>
                  <a:lnTo>
                    <a:pt x="8412480" y="0"/>
                  </a:lnTo>
                  <a:lnTo>
                    <a:pt x="8412480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17555" b="-217555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26" name="TextBox 126"/>
            <p:cNvSpPr txBox="1"/>
            <p:nvPr/>
          </p:nvSpPr>
          <p:spPr>
            <a:xfrm>
              <a:off x="0" y="-28575"/>
              <a:ext cx="8412480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i="1" noProof="0" dirty="0">
                  <a:solidFill>
                    <a:srgbClr val="6E6153"/>
                  </a:solidFill>
                  <a:latin typeface="Telegraf"/>
                  <a:ea typeface="Telegraf"/>
                  <a:cs typeface="Telegraf"/>
                  <a:sym typeface="Telegraf"/>
                </a:rPr>
                <a:t>Lactose</a:t>
              </a:r>
            </a:p>
          </p:txBody>
        </p:sp>
      </p:grpSp>
      <p:grpSp>
        <p:nvGrpSpPr>
          <p:cNvPr id="127" name="Group 127"/>
          <p:cNvGrpSpPr/>
          <p:nvPr/>
        </p:nvGrpSpPr>
        <p:grpSpPr>
          <a:xfrm>
            <a:off x="7073265" y="6542532"/>
            <a:ext cx="3470148" cy="459486"/>
            <a:chOff x="0" y="0"/>
            <a:chExt cx="4626864" cy="612648"/>
          </a:xfrm>
        </p:grpSpPr>
        <p:sp>
          <p:nvSpPr>
            <p:cNvPr id="128" name="Freeform 128"/>
            <p:cNvSpPr/>
            <p:nvPr/>
          </p:nvSpPr>
          <p:spPr>
            <a:xfrm>
              <a:off x="0" y="0"/>
              <a:ext cx="4626864" cy="612648"/>
            </a:xfrm>
            <a:custGeom>
              <a:avLst/>
              <a:gdLst/>
              <a:ahLst/>
              <a:cxnLst/>
              <a:rect l="l" t="t" r="r" b="b"/>
              <a:pathLst>
                <a:path w="4626864" h="612648">
                  <a:moveTo>
                    <a:pt x="0" y="0"/>
                  </a:moveTo>
                  <a:lnTo>
                    <a:pt x="4626864" y="0"/>
                  </a:lnTo>
                  <a:lnTo>
                    <a:pt x="4626864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7155" b="-97155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29" name="TextBox 129"/>
            <p:cNvSpPr txBox="1"/>
            <p:nvPr/>
          </p:nvSpPr>
          <p:spPr>
            <a:xfrm>
              <a:off x="0" y="-28575"/>
              <a:ext cx="4626864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1,1%</a:t>
              </a:r>
            </a:p>
          </p:txBody>
        </p:sp>
      </p:grpSp>
      <p:grpSp>
        <p:nvGrpSpPr>
          <p:cNvPr id="130" name="Group 130"/>
          <p:cNvGrpSpPr/>
          <p:nvPr/>
        </p:nvGrpSpPr>
        <p:grpSpPr>
          <a:xfrm>
            <a:off x="10543413" y="6542532"/>
            <a:ext cx="3470148" cy="459486"/>
            <a:chOff x="0" y="0"/>
            <a:chExt cx="4626864" cy="612648"/>
          </a:xfrm>
        </p:grpSpPr>
        <p:sp>
          <p:nvSpPr>
            <p:cNvPr id="131" name="Freeform 131"/>
            <p:cNvSpPr/>
            <p:nvPr/>
          </p:nvSpPr>
          <p:spPr>
            <a:xfrm>
              <a:off x="0" y="0"/>
              <a:ext cx="4626864" cy="612648"/>
            </a:xfrm>
            <a:custGeom>
              <a:avLst/>
              <a:gdLst/>
              <a:ahLst/>
              <a:cxnLst/>
              <a:rect l="l" t="t" r="r" b="b"/>
              <a:pathLst>
                <a:path w="4626864" h="612648">
                  <a:moveTo>
                    <a:pt x="0" y="0"/>
                  </a:moveTo>
                  <a:lnTo>
                    <a:pt x="4626864" y="0"/>
                  </a:lnTo>
                  <a:lnTo>
                    <a:pt x="4626864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7155" b="-97155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32" name="TextBox 132"/>
            <p:cNvSpPr txBox="1"/>
            <p:nvPr/>
          </p:nvSpPr>
          <p:spPr>
            <a:xfrm>
              <a:off x="0" y="-28575"/>
              <a:ext cx="4626864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0,9%</a:t>
              </a:r>
            </a:p>
          </p:txBody>
        </p:sp>
      </p:grpSp>
      <p:grpSp>
        <p:nvGrpSpPr>
          <p:cNvPr id="133" name="Group 133"/>
          <p:cNvGrpSpPr/>
          <p:nvPr/>
        </p:nvGrpSpPr>
        <p:grpSpPr>
          <a:xfrm>
            <a:off x="14013561" y="6542532"/>
            <a:ext cx="3483864" cy="459486"/>
            <a:chOff x="0" y="0"/>
            <a:chExt cx="4645152" cy="612648"/>
          </a:xfrm>
        </p:grpSpPr>
        <p:sp>
          <p:nvSpPr>
            <p:cNvPr id="134" name="Freeform 134"/>
            <p:cNvSpPr/>
            <p:nvPr/>
          </p:nvSpPr>
          <p:spPr>
            <a:xfrm>
              <a:off x="0" y="0"/>
              <a:ext cx="4645152" cy="612648"/>
            </a:xfrm>
            <a:custGeom>
              <a:avLst/>
              <a:gdLst/>
              <a:ahLst/>
              <a:cxnLst/>
              <a:rect l="l" t="t" r="r" b="b"/>
              <a:pathLst>
                <a:path w="4645152" h="612648">
                  <a:moveTo>
                    <a:pt x="0" y="0"/>
                  </a:moveTo>
                  <a:lnTo>
                    <a:pt x="4645152" y="0"/>
                  </a:lnTo>
                  <a:lnTo>
                    <a:pt x="4645152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7737" b="-97737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35" name="TextBox 135"/>
            <p:cNvSpPr txBox="1"/>
            <p:nvPr/>
          </p:nvSpPr>
          <p:spPr>
            <a:xfrm>
              <a:off x="0" y="-28575"/>
              <a:ext cx="4645152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0,8%</a:t>
              </a:r>
            </a:p>
          </p:txBody>
        </p:sp>
      </p:grpSp>
      <p:grpSp>
        <p:nvGrpSpPr>
          <p:cNvPr id="136" name="Group 136"/>
          <p:cNvGrpSpPr/>
          <p:nvPr/>
        </p:nvGrpSpPr>
        <p:grpSpPr>
          <a:xfrm>
            <a:off x="763905" y="7002018"/>
            <a:ext cx="6309360" cy="459486"/>
            <a:chOff x="0" y="0"/>
            <a:chExt cx="8412480" cy="612648"/>
          </a:xfrm>
        </p:grpSpPr>
        <p:sp>
          <p:nvSpPr>
            <p:cNvPr id="137" name="Freeform 137"/>
            <p:cNvSpPr/>
            <p:nvPr/>
          </p:nvSpPr>
          <p:spPr>
            <a:xfrm>
              <a:off x="0" y="0"/>
              <a:ext cx="8412480" cy="612648"/>
            </a:xfrm>
            <a:custGeom>
              <a:avLst/>
              <a:gdLst/>
              <a:ahLst/>
              <a:cxnLst/>
              <a:rect l="l" t="t" r="r" b="b"/>
              <a:pathLst>
                <a:path w="8412480" h="612648">
                  <a:moveTo>
                    <a:pt x="0" y="0"/>
                  </a:moveTo>
                  <a:lnTo>
                    <a:pt x="8412480" y="0"/>
                  </a:lnTo>
                  <a:lnTo>
                    <a:pt x="8412480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17555" b="-217555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38" name="TextBox 138"/>
            <p:cNvSpPr txBox="1"/>
            <p:nvPr/>
          </p:nvSpPr>
          <p:spPr>
            <a:xfrm>
              <a:off x="0" y="-28575"/>
              <a:ext cx="8412480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i="1" noProof="0" dirty="0">
                  <a:solidFill>
                    <a:srgbClr val="6E6153"/>
                  </a:solidFill>
                  <a:latin typeface="Telegraf"/>
                  <a:ea typeface="Telegraf"/>
                  <a:cs typeface="Telegraf"/>
                  <a:sym typeface="Telegraf"/>
                </a:rPr>
                <a:t>Overige vaste stoffen</a:t>
              </a:r>
            </a:p>
          </p:txBody>
        </p:sp>
      </p:grpSp>
      <p:grpSp>
        <p:nvGrpSpPr>
          <p:cNvPr id="139" name="Group 139"/>
          <p:cNvGrpSpPr/>
          <p:nvPr/>
        </p:nvGrpSpPr>
        <p:grpSpPr>
          <a:xfrm>
            <a:off x="7073265" y="7002018"/>
            <a:ext cx="3470148" cy="459486"/>
            <a:chOff x="0" y="0"/>
            <a:chExt cx="4626864" cy="612648"/>
          </a:xfrm>
        </p:grpSpPr>
        <p:sp>
          <p:nvSpPr>
            <p:cNvPr id="140" name="Freeform 140"/>
            <p:cNvSpPr/>
            <p:nvPr/>
          </p:nvSpPr>
          <p:spPr>
            <a:xfrm>
              <a:off x="0" y="0"/>
              <a:ext cx="4626864" cy="612648"/>
            </a:xfrm>
            <a:custGeom>
              <a:avLst/>
              <a:gdLst/>
              <a:ahLst/>
              <a:cxnLst/>
              <a:rect l="l" t="t" r="r" b="b"/>
              <a:pathLst>
                <a:path w="4626864" h="612648">
                  <a:moveTo>
                    <a:pt x="0" y="0"/>
                  </a:moveTo>
                  <a:lnTo>
                    <a:pt x="4626864" y="0"/>
                  </a:lnTo>
                  <a:lnTo>
                    <a:pt x="4626864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7155" b="-97155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41" name="TextBox 141"/>
            <p:cNvSpPr txBox="1"/>
            <p:nvPr/>
          </p:nvSpPr>
          <p:spPr>
            <a:xfrm>
              <a:off x="0" y="-28575"/>
              <a:ext cx="4626864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5,4%</a:t>
              </a:r>
            </a:p>
          </p:txBody>
        </p:sp>
      </p:grpSp>
      <p:grpSp>
        <p:nvGrpSpPr>
          <p:cNvPr id="142" name="Group 142"/>
          <p:cNvGrpSpPr/>
          <p:nvPr/>
        </p:nvGrpSpPr>
        <p:grpSpPr>
          <a:xfrm>
            <a:off x="10543413" y="7002018"/>
            <a:ext cx="3470148" cy="459486"/>
            <a:chOff x="0" y="0"/>
            <a:chExt cx="4626864" cy="612648"/>
          </a:xfrm>
        </p:grpSpPr>
        <p:sp>
          <p:nvSpPr>
            <p:cNvPr id="143" name="Freeform 143"/>
            <p:cNvSpPr/>
            <p:nvPr/>
          </p:nvSpPr>
          <p:spPr>
            <a:xfrm>
              <a:off x="0" y="0"/>
              <a:ext cx="4626864" cy="612648"/>
            </a:xfrm>
            <a:custGeom>
              <a:avLst/>
              <a:gdLst/>
              <a:ahLst/>
              <a:cxnLst/>
              <a:rect l="l" t="t" r="r" b="b"/>
              <a:pathLst>
                <a:path w="4626864" h="612648">
                  <a:moveTo>
                    <a:pt x="0" y="0"/>
                  </a:moveTo>
                  <a:lnTo>
                    <a:pt x="4626864" y="0"/>
                  </a:lnTo>
                  <a:lnTo>
                    <a:pt x="4626864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7155" b="-97155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44" name="TextBox 144"/>
            <p:cNvSpPr txBox="1"/>
            <p:nvPr/>
          </p:nvSpPr>
          <p:spPr>
            <a:xfrm>
              <a:off x="0" y="-28575"/>
              <a:ext cx="4626864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5,6%</a:t>
              </a:r>
            </a:p>
          </p:txBody>
        </p:sp>
      </p:grpSp>
      <p:grpSp>
        <p:nvGrpSpPr>
          <p:cNvPr id="145" name="Group 145"/>
          <p:cNvGrpSpPr/>
          <p:nvPr/>
        </p:nvGrpSpPr>
        <p:grpSpPr>
          <a:xfrm>
            <a:off x="14013561" y="7002018"/>
            <a:ext cx="3483864" cy="459486"/>
            <a:chOff x="0" y="0"/>
            <a:chExt cx="4645152" cy="612648"/>
          </a:xfrm>
        </p:grpSpPr>
        <p:sp>
          <p:nvSpPr>
            <p:cNvPr id="146" name="Freeform 146"/>
            <p:cNvSpPr/>
            <p:nvPr/>
          </p:nvSpPr>
          <p:spPr>
            <a:xfrm>
              <a:off x="0" y="0"/>
              <a:ext cx="4645152" cy="612648"/>
            </a:xfrm>
            <a:custGeom>
              <a:avLst/>
              <a:gdLst/>
              <a:ahLst/>
              <a:cxnLst/>
              <a:rect l="l" t="t" r="r" b="b"/>
              <a:pathLst>
                <a:path w="4645152" h="612648">
                  <a:moveTo>
                    <a:pt x="0" y="0"/>
                  </a:moveTo>
                  <a:lnTo>
                    <a:pt x="4645152" y="0"/>
                  </a:lnTo>
                  <a:lnTo>
                    <a:pt x="4645152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7737" b="-97737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47" name="TextBox 147"/>
            <p:cNvSpPr txBox="1"/>
            <p:nvPr/>
          </p:nvSpPr>
          <p:spPr>
            <a:xfrm>
              <a:off x="0" y="-28575"/>
              <a:ext cx="4645152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8,1%</a:t>
              </a:r>
            </a:p>
          </p:txBody>
        </p:sp>
      </p:grpSp>
      <p:grpSp>
        <p:nvGrpSpPr>
          <p:cNvPr id="148" name="Group 148"/>
          <p:cNvGrpSpPr/>
          <p:nvPr/>
        </p:nvGrpSpPr>
        <p:grpSpPr>
          <a:xfrm>
            <a:off x="763905" y="7461504"/>
            <a:ext cx="16733520" cy="459486"/>
            <a:chOff x="0" y="0"/>
            <a:chExt cx="22311360" cy="612648"/>
          </a:xfrm>
        </p:grpSpPr>
        <p:sp>
          <p:nvSpPr>
            <p:cNvPr id="149" name="Freeform 149"/>
            <p:cNvSpPr/>
            <p:nvPr/>
          </p:nvSpPr>
          <p:spPr>
            <a:xfrm>
              <a:off x="0" y="0"/>
              <a:ext cx="22311361" cy="612648"/>
            </a:xfrm>
            <a:custGeom>
              <a:avLst/>
              <a:gdLst/>
              <a:ahLst/>
              <a:cxnLst/>
              <a:rect l="l" t="t" r="r" b="b"/>
              <a:pathLst>
                <a:path w="22311361" h="612648">
                  <a:moveTo>
                    <a:pt x="0" y="0"/>
                  </a:moveTo>
                  <a:lnTo>
                    <a:pt x="22311361" y="0"/>
                  </a:lnTo>
                  <a:lnTo>
                    <a:pt x="22311361" y="612648"/>
                  </a:lnTo>
                  <a:lnTo>
                    <a:pt x="0" y="612648"/>
                  </a:lnTo>
                  <a:close/>
                </a:path>
              </a:pathLst>
            </a:custGeom>
            <a:solidFill>
              <a:srgbClr val="EAE2CF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150" name="Group 150"/>
          <p:cNvGrpSpPr/>
          <p:nvPr/>
        </p:nvGrpSpPr>
        <p:grpSpPr>
          <a:xfrm>
            <a:off x="763905" y="7461504"/>
            <a:ext cx="6309360" cy="459486"/>
            <a:chOff x="0" y="0"/>
            <a:chExt cx="8412480" cy="612648"/>
          </a:xfrm>
        </p:grpSpPr>
        <p:sp>
          <p:nvSpPr>
            <p:cNvPr id="151" name="Freeform 151"/>
            <p:cNvSpPr/>
            <p:nvPr/>
          </p:nvSpPr>
          <p:spPr>
            <a:xfrm>
              <a:off x="0" y="0"/>
              <a:ext cx="8412480" cy="612648"/>
            </a:xfrm>
            <a:custGeom>
              <a:avLst/>
              <a:gdLst/>
              <a:ahLst/>
              <a:cxnLst/>
              <a:rect l="l" t="t" r="r" b="b"/>
              <a:pathLst>
                <a:path w="8412480" h="612648">
                  <a:moveTo>
                    <a:pt x="0" y="0"/>
                  </a:moveTo>
                  <a:lnTo>
                    <a:pt x="8412480" y="0"/>
                  </a:lnTo>
                  <a:lnTo>
                    <a:pt x="8412480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17555" b="-217555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52" name="TextBox 152"/>
            <p:cNvSpPr txBox="1"/>
            <p:nvPr/>
          </p:nvSpPr>
          <p:spPr>
            <a:xfrm>
              <a:off x="0" y="-28575"/>
              <a:ext cx="8412480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453434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VLOEISTOFFEN</a:t>
              </a:r>
            </a:p>
          </p:txBody>
        </p:sp>
      </p:grpSp>
      <p:grpSp>
        <p:nvGrpSpPr>
          <p:cNvPr id="153" name="Group 153"/>
          <p:cNvGrpSpPr/>
          <p:nvPr/>
        </p:nvGrpSpPr>
        <p:grpSpPr>
          <a:xfrm>
            <a:off x="7073265" y="7461504"/>
            <a:ext cx="3470148" cy="459486"/>
            <a:chOff x="0" y="0"/>
            <a:chExt cx="4626864" cy="612648"/>
          </a:xfrm>
        </p:grpSpPr>
        <p:sp>
          <p:nvSpPr>
            <p:cNvPr id="154" name="Freeform 154"/>
            <p:cNvSpPr/>
            <p:nvPr/>
          </p:nvSpPr>
          <p:spPr>
            <a:xfrm>
              <a:off x="0" y="0"/>
              <a:ext cx="4626864" cy="612648"/>
            </a:xfrm>
            <a:custGeom>
              <a:avLst/>
              <a:gdLst/>
              <a:ahLst/>
              <a:cxnLst/>
              <a:rect l="l" t="t" r="r" b="b"/>
              <a:pathLst>
                <a:path w="4626864" h="612648">
                  <a:moveTo>
                    <a:pt x="0" y="0"/>
                  </a:moveTo>
                  <a:lnTo>
                    <a:pt x="4626864" y="0"/>
                  </a:lnTo>
                  <a:lnTo>
                    <a:pt x="4626864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7155" b="-97155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55" name="TextBox 155"/>
            <p:cNvSpPr txBox="1"/>
            <p:nvPr/>
          </p:nvSpPr>
          <p:spPr>
            <a:xfrm>
              <a:off x="0" y="-28575"/>
              <a:ext cx="4626864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C28927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24,7%</a:t>
              </a:r>
            </a:p>
          </p:txBody>
        </p:sp>
      </p:grpSp>
      <p:grpSp>
        <p:nvGrpSpPr>
          <p:cNvPr id="156" name="Group 156"/>
          <p:cNvGrpSpPr/>
          <p:nvPr/>
        </p:nvGrpSpPr>
        <p:grpSpPr>
          <a:xfrm>
            <a:off x="10543413" y="7461504"/>
            <a:ext cx="3470148" cy="459486"/>
            <a:chOff x="0" y="0"/>
            <a:chExt cx="4626864" cy="612648"/>
          </a:xfrm>
        </p:grpSpPr>
        <p:sp>
          <p:nvSpPr>
            <p:cNvPr id="157" name="Freeform 157"/>
            <p:cNvSpPr/>
            <p:nvPr/>
          </p:nvSpPr>
          <p:spPr>
            <a:xfrm>
              <a:off x="0" y="0"/>
              <a:ext cx="4626864" cy="612648"/>
            </a:xfrm>
            <a:custGeom>
              <a:avLst/>
              <a:gdLst/>
              <a:ahLst/>
              <a:cxnLst/>
              <a:rect l="l" t="t" r="r" b="b"/>
              <a:pathLst>
                <a:path w="4626864" h="612648">
                  <a:moveTo>
                    <a:pt x="0" y="0"/>
                  </a:moveTo>
                  <a:lnTo>
                    <a:pt x="4626864" y="0"/>
                  </a:lnTo>
                  <a:lnTo>
                    <a:pt x="4626864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7155" b="-97155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58" name="TextBox 158"/>
            <p:cNvSpPr txBox="1"/>
            <p:nvPr/>
          </p:nvSpPr>
          <p:spPr>
            <a:xfrm>
              <a:off x="0" y="-28575"/>
              <a:ext cx="4626864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235B6C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20,2%</a:t>
              </a:r>
            </a:p>
          </p:txBody>
        </p:sp>
      </p:grpSp>
      <p:grpSp>
        <p:nvGrpSpPr>
          <p:cNvPr id="159" name="Group 159"/>
          <p:cNvGrpSpPr/>
          <p:nvPr/>
        </p:nvGrpSpPr>
        <p:grpSpPr>
          <a:xfrm>
            <a:off x="14013561" y="7461504"/>
            <a:ext cx="3483864" cy="459486"/>
            <a:chOff x="0" y="0"/>
            <a:chExt cx="4645152" cy="612648"/>
          </a:xfrm>
        </p:grpSpPr>
        <p:sp>
          <p:nvSpPr>
            <p:cNvPr id="160" name="Freeform 160"/>
            <p:cNvSpPr/>
            <p:nvPr/>
          </p:nvSpPr>
          <p:spPr>
            <a:xfrm>
              <a:off x="0" y="0"/>
              <a:ext cx="4645152" cy="612648"/>
            </a:xfrm>
            <a:custGeom>
              <a:avLst/>
              <a:gdLst/>
              <a:ahLst/>
              <a:cxnLst/>
              <a:rect l="l" t="t" r="r" b="b"/>
              <a:pathLst>
                <a:path w="4645152" h="612648">
                  <a:moveTo>
                    <a:pt x="0" y="0"/>
                  </a:moveTo>
                  <a:lnTo>
                    <a:pt x="4645152" y="0"/>
                  </a:lnTo>
                  <a:lnTo>
                    <a:pt x="4645152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7737" b="-97737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61" name="TextBox 161"/>
            <p:cNvSpPr txBox="1"/>
            <p:nvPr/>
          </p:nvSpPr>
          <p:spPr>
            <a:xfrm>
              <a:off x="0" y="-28575"/>
              <a:ext cx="4645152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BA3A2C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19,1%</a:t>
              </a:r>
            </a:p>
          </p:txBody>
        </p:sp>
      </p:grpSp>
      <p:grpSp>
        <p:nvGrpSpPr>
          <p:cNvPr id="162" name="Group 162"/>
          <p:cNvGrpSpPr/>
          <p:nvPr/>
        </p:nvGrpSpPr>
        <p:grpSpPr>
          <a:xfrm>
            <a:off x="763905" y="7920990"/>
            <a:ext cx="6309360" cy="459486"/>
            <a:chOff x="0" y="0"/>
            <a:chExt cx="8412480" cy="612648"/>
          </a:xfrm>
        </p:grpSpPr>
        <p:sp>
          <p:nvSpPr>
            <p:cNvPr id="163" name="Freeform 163"/>
            <p:cNvSpPr/>
            <p:nvPr/>
          </p:nvSpPr>
          <p:spPr>
            <a:xfrm>
              <a:off x="0" y="0"/>
              <a:ext cx="8412480" cy="612648"/>
            </a:xfrm>
            <a:custGeom>
              <a:avLst/>
              <a:gdLst/>
              <a:ahLst/>
              <a:cxnLst/>
              <a:rect l="l" t="t" r="r" b="b"/>
              <a:pathLst>
                <a:path w="8412480" h="612648">
                  <a:moveTo>
                    <a:pt x="0" y="0"/>
                  </a:moveTo>
                  <a:lnTo>
                    <a:pt x="8412480" y="0"/>
                  </a:lnTo>
                  <a:lnTo>
                    <a:pt x="8412480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17555" b="-217555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64" name="TextBox 164"/>
            <p:cNvSpPr txBox="1"/>
            <p:nvPr/>
          </p:nvSpPr>
          <p:spPr>
            <a:xfrm>
              <a:off x="0" y="-28575"/>
              <a:ext cx="8412480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i="1" noProof="0" dirty="0">
                  <a:solidFill>
                    <a:srgbClr val="6E6153"/>
                  </a:solidFill>
                  <a:latin typeface="Telegraf"/>
                  <a:ea typeface="Telegraf"/>
                  <a:cs typeface="Telegraf"/>
                  <a:sym typeface="Telegraf"/>
                </a:rPr>
                <a:t>Water</a:t>
              </a:r>
            </a:p>
          </p:txBody>
        </p:sp>
      </p:grpSp>
      <p:grpSp>
        <p:nvGrpSpPr>
          <p:cNvPr id="165" name="Group 165"/>
          <p:cNvGrpSpPr/>
          <p:nvPr/>
        </p:nvGrpSpPr>
        <p:grpSpPr>
          <a:xfrm>
            <a:off x="7073265" y="7920990"/>
            <a:ext cx="3470148" cy="459486"/>
            <a:chOff x="0" y="0"/>
            <a:chExt cx="4626864" cy="612648"/>
          </a:xfrm>
        </p:grpSpPr>
        <p:sp>
          <p:nvSpPr>
            <p:cNvPr id="166" name="Freeform 166"/>
            <p:cNvSpPr/>
            <p:nvPr/>
          </p:nvSpPr>
          <p:spPr>
            <a:xfrm>
              <a:off x="0" y="0"/>
              <a:ext cx="4626864" cy="612648"/>
            </a:xfrm>
            <a:custGeom>
              <a:avLst/>
              <a:gdLst/>
              <a:ahLst/>
              <a:cxnLst/>
              <a:rect l="l" t="t" r="r" b="b"/>
              <a:pathLst>
                <a:path w="4626864" h="612648">
                  <a:moveTo>
                    <a:pt x="0" y="0"/>
                  </a:moveTo>
                  <a:lnTo>
                    <a:pt x="4626864" y="0"/>
                  </a:lnTo>
                  <a:lnTo>
                    <a:pt x="4626864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7155" b="-97155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67" name="TextBox 167"/>
            <p:cNvSpPr txBox="1"/>
            <p:nvPr/>
          </p:nvSpPr>
          <p:spPr>
            <a:xfrm>
              <a:off x="0" y="-28575"/>
              <a:ext cx="4626864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24,7%</a:t>
              </a:r>
            </a:p>
          </p:txBody>
        </p:sp>
      </p:grpSp>
      <p:grpSp>
        <p:nvGrpSpPr>
          <p:cNvPr id="168" name="Group 168"/>
          <p:cNvGrpSpPr/>
          <p:nvPr/>
        </p:nvGrpSpPr>
        <p:grpSpPr>
          <a:xfrm>
            <a:off x="10543413" y="7920990"/>
            <a:ext cx="3470148" cy="459486"/>
            <a:chOff x="0" y="0"/>
            <a:chExt cx="4626864" cy="612648"/>
          </a:xfrm>
        </p:grpSpPr>
        <p:sp>
          <p:nvSpPr>
            <p:cNvPr id="169" name="Freeform 169"/>
            <p:cNvSpPr/>
            <p:nvPr/>
          </p:nvSpPr>
          <p:spPr>
            <a:xfrm>
              <a:off x="0" y="0"/>
              <a:ext cx="4626864" cy="612648"/>
            </a:xfrm>
            <a:custGeom>
              <a:avLst/>
              <a:gdLst/>
              <a:ahLst/>
              <a:cxnLst/>
              <a:rect l="l" t="t" r="r" b="b"/>
              <a:pathLst>
                <a:path w="4626864" h="612648">
                  <a:moveTo>
                    <a:pt x="0" y="0"/>
                  </a:moveTo>
                  <a:lnTo>
                    <a:pt x="4626864" y="0"/>
                  </a:lnTo>
                  <a:lnTo>
                    <a:pt x="4626864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7155" b="-97155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70" name="TextBox 170"/>
            <p:cNvSpPr txBox="1"/>
            <p:nvPr/>
          </p:nvSpPr>
          <p:spPr>
            <a:xfrm>
              <a:off x="0" y="-28575"/>
              <a:ext cx="4626864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20,2%</a:t>
              </a:r>
            </a:p>
          </p:txBody>
        </p:sp>
      </p:grpSp>
      <p:grpSp>
        <p:nvGrpSpPr>
          <p:cNvPr id="171" name="Group 171"/>
          <p:cNvGrpSpPr/>
          <p:nvPr/>
        </p:nvGrpSpPr>
        <p:grpSpPr>
          <a:xfrm>
            <a:off x="14013561" y="7920990"/>
            <a:ext cx="3483864" cy="459486"/>
            <a:chOff x="0" y="0"/>
            <a:chExt cx="4645152" cy="612648"/>
          </a:xfrm>
        </p:grpSpPr>
        <p:sp>
          <p:nvSpPr>
            <p:cNvPr id="172" name="Freeform 172"/>
            <p:cNvSpPr/>
            <p:nvPr/>
          </p:nvSpPr>
          <p:spPr>
            <a:xfrm>
              <a:off x="0" y="0"/>
              <a:ext cx="4645152" cy="612648"/>
            </a:xfrm>
            <a:custGeom>
              <a:avLst/>
              <a:gdLst/>
              <a:ahLst/>
              <a:cxnLst/>
              <a:rect l="l" t="t" r="r" b="b"/>
              <a:pathLst>
                <a:path w="4645152" h="612648">
                  <a:moveTo>
                    <a:pt x="0" y="0"/>
                  </a:moveTo>
                  <a:lnTo>
                    <a:pt x="4645152" y="0"/>
                  </a:lnTo>
                  <a:lnTo>
                    <a:pt x="4645152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7737" b="-97737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73" name="TextBox 173"/>
            <p:cNvSpPr txBox="1"/>
            <p:nvPr/>
          </p:nvSpPr>
          <p:spPr>
            <a:xfrm>
              <a:off x="0" y="-28575"/>
              <a:ext cx="4645152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19,1%</a:t>
              </a:r>
            </a:p>
          </p:txBody>
        </p:sp>
      </p:grpSp>
      <p:grpSp>
        <p:nvGrpSpPr>
          <p:cNvPr id="174" name="Group 174"/>
          <p:cNvGrpSpPr/>
          <p:nvPr/>
        </p:nvGrpSpPr>
        <p:grpSpPr>
          <a:xfrm>
            <a:off x="7063740" y="2308479"/>
            <a:ext cx="19050" cy="6081522"/>
            <a:chOff x="0" y="0"/>
            <a:chExt cx="25400" cy="8108696"/>
          </a:xfrm>
        </p:grpSpPr>
        <p:sp>
          <p:nvSpPr>
            <p:cNvPr id="175" name="Freeform 175"/>
            <p:cNvSpPr/>
            <p:nvPr/>
          </p:nvSpPr>
          <p:spPr>
            <a:xfrm>
              <a:off x="0" y="0"/>
              <a:ext cx="25400" cy="8108696"/>
            </a:xfrm>
            <a:custGeom>
              <a:avLst/>
              <a:gdLst/>
              <a:ahLst/>
              <a:cxnLst/>
              <a:rect l="l" t="t" r="r" b="b"/>
              <a:pathLst>
                <a:path w="25400" h="8108696">
                  <a:moveTo>
                    <a:pt x="0" y="0"/>
                  </a:moveTo>
                  <a:lnTo>
                    <a:pt x="25400" y="8108696"/>
                  </a:lnTo>
                </a:path>
              </a:pathLst>
            </a:custGeom>
            <a:blipFill>
              <a:blip r:embed="rId2">
                <a:alphaModFix amt="0"/>
              </a:blip>
              <a:stretch>
                <a:fillRect l="-40909632" r="-40909632"/>
              </a:stretch>
            </a:blipFill>
            <a:ln w="19050" cap="sq">
              <a:solidFill>
                <a:srgbClr val="E3D9C4"/>
              </a:solidFill>
              <a:prstDash val="solid"/>
              <a:miter/>
            </a:ln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176" name="Group 176"/>
          <p:cNvGrpSpPr/>
          <p:nvPr/>
        </p:nvGrpSpPr>
        <p:grpSpPr>
          <a:xfrm>
            <a:off x="10533888" y="2308479"/>
            <a:ext cx="19050" cy="6081522"/>
            <a:chOff x="0" y="0"/>
            <a:chExt cx="25400" cy="8108696"/>
          </a:xfrm>
        </p:grpSpPr>
        <p:sp>
          <p:nvSpPr>
            <p:cNvPr id="177" name="Freeform 177"/>
            <p:cNvSpPr/>
            <p:nvPr/>
          </p:nvSpPr>
          <p:spPr>
            <a:xfrm>
              <a:off x="0" y="0"/>
              <a:ext cx="25400" cy="8108696"/>
            </a:xfrm>
            <a:custGeom>
              <a:avLst/>
              <a:gdLst/>
              <a:ahLst/>
              <a:cxnLst/>
              <a:rect l="l" t="t" r="r" b="b"/>
              <a:pathLst>
                <a:path w="25400" h="8108696">
                  <a:moveTo>
                    <a:pt x="0" y="0"/>
                  </a:moveTo>
                  <a:lnTo>
                    <a:pt x="25400" y="8108696"/>
                  </a:lnTo>
                </a:path>
              </a:pathLst>
            </a:custGeom>
            <a:blipFill>
              <a:blip r:embed="rId2">
                <a:alphaModFix amt="0"/>
              </a:blip>
              <a:stretch>
                <a:fillRect l="-40909632" r="-40909632"/>
              </a:stretch>
            </a:blipFill>
            <a:ln w="19050" cap="sq">
              <a:solidFill>
                <a:srgbClr val="E3D9C4"/>
              </a:solidFill>
              <a:prstDash val="solid"/>
              <a:miter/>
            </a:ln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178" name="Group 178"/>
          <p:cNvGrpSpPr/>
          <p:nvPr/>
        </p:nvGrpSpPr>
        <p:grpSpPr>
          <a:xfrm>
            <a:off x="14004036" y="2308479"/>
            <a:ext cx="19050" cy="6081522"/>
            <a:chOff x="0" y="0"/>
            <a:chExt cx="25400" cy="8108696"/>
          </a:xfrm>
        </p:grpSpPr>
        <p:sp>
          <p:nvSpPr>
            <p:cNvPr id="179" name="Freeform 179"/>
            <p:cNvSpPr/>
            <p:nvPr/>
          </p:nvSpPr>
          <p:spPr>
            <a:xfrm>
              <a:off x="0" y="0"/>
              <a:ext cx="25400" cy="8108696"/>
            </a:xfrm>
            <a:custGeom>
              <a:avLst/>
              <a:gdLst/>
              <a:ahLst/>
              <a:cxnLst/>
              <a:rect l="l" t="t" r="r" b="b"/>
              <a:pathLst>
                <a:path w="25400" h="8108696">
                  <a:moveTo>
                    <a:pt x="0" y="0"/>
                  </a:moveTo>
                  <a:lnTo>
                    <a:pt x="25400" y="8108696"/>
                  </a:lnTo>
                </a:path>
              </a:pathLst>
            </a:custGeom>
            <a:blipFill>
              <a:blip r:embed="rId2">
                <a:alphaModFix amt="0"/>
              </a:blip>
              <a:stretch>
                <a:fillRect l="-40909632" r="-40909632"/>
              </a:stretch>
            </a:blipFill>
            <a:ln w="19050" cap="sq">
              <a:solidFill>
                <a:srgbClr val="E3D9C4"/>
              </a:solidFill>
              <a:prstDash val="solid"/>
              <a:miter/>
            </a:ln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180" name="Group 180"/>
          <p:cNvGrpSpPr/>
          <p:nvPr/>
        </p:nvGrpSpPr>
        <p:grpSpPr>
          <a:xfrm>
            <a:off x="17327423" y="9601200"/>
            <a:ext cx="685800" cy="411480"/>
            <a:chOff x="0" y="0"/>
            <a:chExt cx="914400" cy="548640"/>
          </a:xfrm>
        </p:grpSpPr>
        <p:sp>
          <p:nvSpPr>
            <p:cNvPr id="181" name="Freeform 181"/>
            <p:cNvSpPr/>
            <p:nvPr/>
          </p:nvSpPr>
          <p:spPr>
            <a:xfrm>
              <a:off x="0" y="0"/>
              <a:ext cx="914400" cy="548640"/>
            </a:xfrm>
            <a:custGeom>
              <a:avLst/>
              <a:gdLst/>
              <a:ahLst/>
              <a:cxnLst/>
              <a:rect l="l" t="t" r="r" b="b"/>
              <a:pathLst>
                <a:path w="914400" h="548640">
                  <a:moveTo>
                    <a:pt x="0" y="0"/>
                  </a:moveTo>
                  <a:lnTo>
                    <a:pt x="914400" y="0"/>
                  </a:lnTo>
                  <a:lnTo>
                    <a:pt x="914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26982" r="-26982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82" name="TextBox 182"/>
            <p:cNvSpPr txBox="1"/>
            <p:nvPr/>
          </p:nvSpPr>
          <p:spPr>
            <a:xfrm>
              <a:off x="0" y="-19050"/>
              <a:ext cx="914400" cy="5676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980"/>
                </a:lnSpc>
              </a:pPr>
              <a:r>
                <a:rPr lang="nl-BE" sz="1650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22</a:t>
              </a:r>
            </a:p>
          </p:txBody>
        </p:sp>
      </p:grpSp>
      <p:grpSp>
        <p:nvGrpSpPr>
          <p:cNvPr id="183" name="Group 183"/>
          <p:cNvGrpSpPr/>
          <p:nvPr/>
        </p:nvGrpSpPr>
        <p:grpSpPr>
          <a:xfrm>
            <a:off x="1175490" y="8611429"/>
            <a:ext cx="1132008" cy="1126931"/>
            <a:chOff x="0" y="0"/>
            <a:chExt cx="1509344" cy="1502575"/>
          </a:xfrm>
        </p:grpSpPr>
        <p:sp>
          <p:nvSpPr>
            <p:cNvPr id="184" name="Freeform 184"/>
            <p:cNvSpPr/>
            <p:nvPr/>
          </p:nvSpPr>
          <p:spPr>
            <a:xfrm>
              <a:off x="0" y="0"/>
              <a:ext cx="1509395" cy="1502537"/>
            </a:xfrm>
            <a:custGeom>
              <a:avLst/>
              <a:gdLst/>
              <a:ahLst/>
              <a:cxnLst/>
              <a:rect l="l" t="t" r="r" b="b"/>
              <a:pathLst>
                <a:path w="1509395" h="1502537">
                  <a:moveTo>
                    <a:pt x="0" y="0"/>
                  </a:moveTo>
                  <a:lnTo>
                    <a:pt x="1509395" y="0"/>
                  </a:lnTo>
                  <a:lnTo>
                    <a:pt x="1509395" y="1502537"/>
                  </a:lnTo>
                  <a:lnTo>
                    <a:pt x="0" y="15025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3" b="-2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185" name="Group 185"/>
          <p:cNvGrpSpPr/>
          <p:nvPr/>
        </p:nvGrpSpPr>
        <p:grpSpPr>
          <a:xfrm>
            <a:off x="754380" y="617220"/>
            <a:ext cx="14401800" cy="480060"/>
            <a:chOff x="0" y="0"/>
            <a:chExt cx="19202400" cy="640080"/>
          </a:xfrm>
        </p:grpSpPr>
        <p:sp>
          <p:nvSpPr>
            <p:cNvPr id="186" name="Freeform 186"/>
            <p:cNvSpPr/>
            <p:nvPr/>
          </p:nvSpPr>
          <p:spPr>
            <a:xfrm>
              <a:off x="0" y="0"/>
              <a:ext cx="19202400" cy="640080"/>
            </a:xfrm>
            <a:custGeom>
              <a:avLst/>
              <a:gdLst/>
              <a:ahLst/>
              <a:cxnLst/>
              <a:rect l="l" t="t" r="r" b="b"/>
              <a:pathLst>
                <a:path w="19202400" h="640080">
                  <a:moveTo>
                    <a:pt x="0" y="0"/>
                  </a:moveTo>
                  <a:lnTo>
                    <a:pt x="19202400" y="0"/>
                  </a:lnTo>
                  <a:lnTo>
                    <a:pt x="1920240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534551" b="-534551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87" name="TextBox 187"/>
            <p:cNvSpPr txBox="1"/>
            <p:nvPr/>
          </p:nvSpPr>
          <p:spPr>
            <a:xfrm>
              <a:off x="0" y="-38100"/>
              <a:ext cx="19202400" cy="67818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340"/>
                </a:lnSpc>
              </a:pPr>
              <a:r>
                <a:rPr lang="nl-BE" sz="1950" b="1" spc="180" noProof="0" dirty="0">
                  <a:solidFill>
                    <a:srgbClr val="C28927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DE WETENSCHAP ACHTER CHOCOLADE</a:t>
              </a:r>
            </a:p>
          </p:txBody>
        </p:sp>
      </p:grpSp>
      <p:grpSp>
        <p:nvGrpSpPr>
          <p:cNvPr id="188" name="Group 188"/>
          <p:cNvGrpSpPr/>
          <p:nvPr/>
        </p:nvGrpSpPr>
        <p:grpSpPr>
          <a:xfrm>
            <a:off x="744855" y="826656"/>
            <a:ext cx="16468725" cy="1203352"/>
            <a:chOff x="0" y="0"/>
            <a:chExt cx="21958300" cy="1604470"/>
          </a:xfrm>
        </p:grpSpPr>
        <p:sp>
          <p:nvSpPr>
            <p:cNvPr id="189" name="Freeform 189"/>
            <p:cNvSpPr/>
            <p:nvPr/>
          </p:nvSpPr>
          <p:spPr>
            <a:xfrm>
              <a:off x="0" y="0"/>
              <a:ext cx="21958300" cy="1604470"/>
            </a:xfrm>
            <a:custGeom>
              <a:avLst/>
              <a:gdLst/>
              <a:ahLst/>
              <a:cxnLst/>
              <a:rect l="l" t="t" r="r" b="b"/>
              <a:pathLst>
                <a:path w="21958300" h="1604470">
                  <a:moveTo>
                    <a:pt x="0" y="0"/>
                  </a:moveTo>
                  <a:lnTo>
                    <a:pt x="21958300" y="0"/>
                  </a:lnTo>
                  <a:lnTo>
                    <a:pt x="21958300" y="1604470"/>
                  </a:lnTo>
                  <a:lnTo>
                    <a:pt x="0" y="160447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77524" b="-177524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90" name="TextBox 190"/>
            <p:cNvSpPr txBox="1"/>
            <p:nvPr/>
          </p:nvSpPr>
          <p:spPr>
            <a:xfrm>
              <a:off x="0" y="-57150"/>
              <a:ext cx="21958300" cy="16616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960"/>
                </a:lnSpc>
              </a:pPr>
              <a:r>
                <a:rPr lang="nl-BE" sz="5800" b="1" spc="-330" noProof="0" dirty="0">
                  <a:solidFill>
                    <a:srgbClr val="453434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Vergelijking van recepten</a:t>
              </a:r>
            </a:p>
          </p:txBody>
        </p:sp>
      </p:grpSp>
      <p:sp>
        <p:nvSpPr>
          <p:cNvPr id="191" name="Freeform 191"/>
          <p:cNvSpPr/>
          <p:nvPr/>
        </p:nvSpPr>
        <p:spPr>
          <a:xfrm>
            <a:off x="15725062" y="865354"/>
            <a:ext cx="1631004" cy="1376418"/>
          </a:xfrm>
          <a:custGeom>
            <a:avLst/>
            <a:gdLst/>
            <a:ahLst/>
            <a:cxnLst/>
            <a:rect l="l" t="t" r="r" b="b"/>
            <a:pathLst>
              <a:path w="1631004" h="1376418">
                <a:moveTo>
                  <a:pt x="0" y="0"/>
                </a:moveTo>
                <a:lnTo>
                  <a:pt x="1631003" y="0"/>
                </a:lnTo>
                <a:lnTo>
                  <a:pt x="1631003" y="1376418"/>
                </a:lnTo>
                <a:lnTo>
                  <a:pt x="0" y="137641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nl-BE" noProof="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44855" y="2670048"/>
            <a:ext cx="5299710" cy="6529197"/>
            <a:chOff x="0" y="0"/>
            <a:chExt cx="7066280" cy="870559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066280" cy="8705597"/>
            </a:xfrm>
            <a:custGeom>
              <a:avLst/>
              <a:gdLst/>
              <a:ahLst/>
              <a:cxnLst/>
              <a:rect l="l" t="t" r="r" b="b"/>
              <a:pathLst>
                <a:path w="7066280" h="8705597">
                  <a:moveTo>
                    <a:pt x="0" y="170825"/>
                  </a:moveTo>
                  <a:cubicBezTo>
                    <a:pt x="0" y="76487"/>
                    <a:pt x="82169" y="0"/>
                    <a:pt x="183515" y="0"/>
                  </a:cubicBezTo>
                  <a:lnTo>
                    <a:pt x="6882765" y="0"/>
                  </a:lnTo>
                  <a:cubicBezTo>
                    <a:pt x="6984111" y="0"/>
                    <a:pt x="7066280" y="76487"/>
                    <a:pt x="7066280" y="170825"/>
                  </a:cubicBezTo>
                  <a:lnTo>
                    <a:pt x="7066280" y="8534771"/>
                  </a:lnTo>
                  <a:cubicBezTo>
                    <a:pt x="7066280" y="8629109"/>
                    <a:pt x="6984111" y="8705597"/>
                    <a:pt x="6882765" y="8705597"/>
                  </a:cubicBezTo>
                  <a:lnTo>
                    <a:pt x="183515" y="8705597"/>
                  </a:lnTo>
                  <a:cubicBezTo>
                    <a:pt x="82169" y="8705597"/>
                    <a:pt x="0" y="8629109"/>
                    <a:pt x="0" y="8534771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E3D9C4"/>
              </a:solidFill>
              <a:prstDash val="solid"/>
              <a:miter/>
            </a:ln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577340" y="2286000"/>
            <a:ext cx="3634740" cy="768096"/>
            <a:chOff x="0" y="0"/>
            <a:chExt cx="4846320" cy="102412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846320" cy="1024128"/>
            </a:xfrm>
            <a:custGeom>
              <a:avLst/>
              <a:gdLst/>
              <a:ahLst/>
              <a:cxnLst/>
              <a:rect l="l" t="t" r="r" b="b"/>
              <a:pathLst>
                <a:path w="4846320" h="1024128">
                  <a:moveTo>
                    <a:pt x="0" y="512064"/>
                  </a:moveTo>
                  <a:cubicBezTo>
                    <a:pt x="0" y="229235"/>
                    <a:pt x="229235" y="0"/>
                    <a:pt x="512064" y="0"/>
                  </a:cubicBezTo>
                  <a:lnTo>
                    <a:pt x="4334256" y="0"/>
                  </a:lnTo>
                  <a:cubicBezTo>
                    <a:pt x="4617085" y="0"/>
                    <a:pt x="4846320" y="229235"/>
                    <a:pt x="4846320" y="512064"/>
                  </a:cubicBezTo>
                  <a:cubicBezTo>
                    <a:pt x="4846320" y="794893"/>
                    <a:pt x="4617085" y="1024128"/>
                    <a:pt x="4334256" y="1024128"/>
                  </a:cubicBezTo>
                  <a:lnTo>
                    <a:pt x="512064" y="1024128"/>
                  </a:lnTo>
                  <a:cubicBezTo>
                    <a:pt x="229235" y="1024128"/>
                    <a:pt x="0" y="794893"/>
                    <a:pt x="0" y="512064"/>
                  </a:cubicBezTo>
                  <a:close/>
                </a:path>
              </a:pathLst>
            </a:custGeom>
            <a:solidFill>
              <a:srgbClr val="C28927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577340" y="2286000"/>
            <a:ext cx="3634740" cy="768096"/>
            <a:chOff x="0" y="0"/>
            <a:chExt cx="4846320" cy="102412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846320" cy="1024128"/>
            </a:xfrm>
            <a:custGeom>
              <a:avLst/>
              <a:gdLst/>
              <a:ahLst/>
              <a:cxnLst/>
              <a:rect l="l" t="t" r="r" b="b"/>
              <a:pathLst>
                <a:path w="4846320" h="1024128">
                  <a:moveTo>
                    <a:pt x="0" y="0"/>
                  </a:moveTo>
                  <a:lnTo>
                    <a:pt x="4846320" y="0"/>
                  </a:lnTo>
                  <a:lnTo>
                    <a:pt x="4846320" y="1024128"/>
                  </a:lnTo>
                  <a:lnTo>
                    <a:pt x="0" y="102412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42205" b="-42205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4846320" cy="106222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119"/>
                </a:lnSpc>
              </a:pPr>
              <a:r>
                <a:rPr lang="nl-BE" sz="2599" b="1" noProof="0" dirty="0">
                  <a:solidFill>
                    <a:srgbClr val="FFFFF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Recept nr. 1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165860" y="4530471"/>
            <a:ext cx="4457700" cy="1508760"/>
            <a:chOff x="0" y="0"/>
            <a:chExt cx="5943600" cy="201168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943600" cy="2011680"/>
            </a:xfrm>
            <a:custGeom>
              <a:avLst/>
              <a:gdLst/>
              <a:ahLst/>
              <a:cxnLst/>
              <a:rect l="l" t="t" r="r" b="b"/>
              <a:pathLst>
                <a:path w="5943600" h="2011680">
                  <a:moveTo>
                    <a:pt x="0" y="0"/>
                  </a:moveTo>
                  <a:lnTo>
                    <a:pt x="5943600" y="0"/>
                  </a:lnTo>
                  <a:lnTo>
                    <a:pt x="5943600" y="2011680"/>
                  </a:lnTo>
                  <a:lnTo>
                    <a:pt x="0" y="201168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17112" r="-17112" b="-54545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5943600" cy="204978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999"/>
                </a:lnSpc>
              </a:pPr>
              <a:r>
                <a:rPr lang="nl-BE" sz="2499" b="1" noProof="0" dirty="0">
                  <a:solidFill>
                    <a:srgbClr val="453434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17,6% </a:t>
              </a:r>
              <a:r>
                <a:rPr lang="nl-BE" sz="24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sacharose</a:t>
              </a:r>
            </a:p>
            <a:p>
              <a:pPr algn="ctr">
                <a:lnSpc>
                  <a:spcPts val="2999"/>
                </a:lnSpc>
              </a:pPr>
              <a:r>
                <a:rPr lang="nl-BE" sz="2499" b="1" noProof="0" dirty="0">
                  <a:solidFill>
                    <a:srgbClr val="453434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5,7% </a:t>
              </a:r>
              <a:r>
                <a:rPr lang="nl-BE" sz="24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glucosestroop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440180" y="7514463"/>
            <a:ext cx="3909060" cy="1371600"/>
            <a:chOff x="0" y="0"/>
            <a:chExt cx="5212080" cy="1828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5212080" cy="1828800"/>
            </a:xfrm>
            <a:custGeom>
              <a:avLst/>
              <a:gdLst/>
              <a:ahLst/>
              <a:cxnLst/>
              <a:rect l="l" t="t" r="r" b="b"/>
              <a:pathLst>
                <a:path w="5212080" h="1828800">
                  <a:moveTo>
                    <a:pt x="0" y="182880"/>
                  </a:moveTo>
                  <a:cubicBezTo>
                    <a:pt x="0" y="81915"/>
                    <a:pt x="81915" y="0"/>
                    <a:pt x="182880" y="0"/>
                  </a:cubicBezTo>
                  <a:lnTo>
                    <a:pt x="5029200" y="0"/>
                  </a:lnTo>
                  <a:cubicBezTo>
                    <a:pt x="5130165" y="0"/>
                    <a:pt x="5212080" y="81915"/>
                    <a:pt x="5212080" y="182880"/>
                  </a:cubicBezTo>
                  <a:lnTo>
                    <a:pt x="5212080" y="1645920"/>
                  </a:lnTo>
                  <a:cubicBezTo>
                    <a:pt x="5212080" y="1746885"/>
                    <a:pt x="5130165" y="1828800"/>
                    <a:pt x="5029200" y="1828800"/>
                  </a:cubicBezTo>
                  <a:lnTo>
                    <a:pt x="182880" y="1828800"/>
                  </a:lnTo>
                  <a:cubicBezTo>
                    <a:pt x="81915" y="1828800"/>
                    <a:pt x="0" y="1746885"/>
                    <a:pt x="0" y="1645920"/>
                  </a:cubicBezTo>
                  <a:close/>
                </a:path>
              </a:pathLst>
            </a:custGeom>
            <a:solidFill>
              <a:srgbClr val="453434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440180" y="7583043"/>
            <a:ext cx="3909060" cy="825625"/>
            <a:chOff x="0" y="0"/>
            <a:chExt cx="5212080" cy="110083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5212080" cy="1100833"/>
            </a:xfrm>
            <a:custGeom>
              <a:avLst/>
              <a:gdLst/>
              <a:ahLst/>
              <a:cxnLst/>
              <a:rect l="l" t="t" r="r" b="b"/>
              <a:pathLst>
                <a:path w="5212080" h="1100833">
                  <a:moveTo>
                    <a:pt x="0" y="0"/>
                  </a:moveTo>
                  <a:lnTo>
                    <a:pt x="5212080" y="0"/>
                  </a:lnTo>
                  <a:lnTo>
                    <a:pt x="5212080" y="1100833"/>
                  </a:lnTo>
                  <a:lnTo>
                    <a:pt x="0" y="1100833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46569" b="-37940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47625"/>
              <a:ext cx="5212080" cy="114845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799"/>
                </a:lnSpc>
              </a:pPr>
              <a:r>
                <a:rPr lang="nl-BE" sz="3999" b="1" noProof="0" dirty="0">
                  <a:solidFill>
                    <a:srgbClr val="D3A24E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20,7%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440180" y="8200263"/>
            <a:ext cx="3909060" cy="616838"/>
            <a:chOff x="0" y="0"/>
            <a:chExt cx="5212080" cy="822451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5212080" cy="822451"/>
            </a:xfrm>
            <a:custGeom>
              <a:avLst/>
              <a:gdLst/>
              <a:ahLst/>
              <a:cxnLst/>
              <a:rect l="l" t="t" r="r" b="b"/>
              <a:pathLst>
                <a:path w="5212080" h="822451">
                  <a:moveTo>
                    <a:pt x="0" y="0"/>
                  </a:moveTo>
                  <a:lnTo>
                    <a:pt x="5212080" y="0"/>
                  </a:lnTo>
                  <a:lnTo>
                    <a:pt x="5212080" y="822451"/>
                  </a:lnTo>
                  <a:lnTo>
                    <a:pt x="0" y="82245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84568" b="-62394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5212080" cy="86055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599"/>
                </a:lnSpc>
              </a:pPr>
              <a:r>
                <a:rPr lang="nl-BE" sz="2999" noProof="0" dirty="0">
                  <a:solidFill>
                    <a:srgbClr val="FFFFFF"/>
                  </a:solidFill>
                  <a:latin typeface="Telegraf"/>
                  <a:ea typeface="Telegraf"/>
                  <a:cs typeface="Telegraf"/>
                  <a:sym typeface="Telegraf"/>
                </a:rPr>
                <a:t>P.O.D.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6368415" y="2670048"/>
            <a:ext cx="5299710" cy="6529197"/>
            <a:chOff x="0" y="0"/>
            <a:chExt cx="7066280" cy="8705596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7066280" cy="8705597"/>
            </a:xfrm>
            <a:custGeom>
              <a:avLst/>
              <a:gdLst/>
              <a:ahLst/>
              <a:cxnLst/>
              <a:rect l="l" t="t" r="r" b="b"/>
              <a:pathLst>
                <a:path w="7066280" h="8705597">
                  <a:moveTo>
                    <a:pt x="0" y="170825"/>
                  </a:moveTo>
                  <a:cubicBezTo>
                    <a:pt x="0" y="76487"/>
                    <a:pt x="82169" y="0"/>
                    <a:pt x="183515" y="0"/>
                  </a:cubicBezTo>
                  <a:lnTo>
                    <a:pt x="6882765" y="0"/>
                  </a:lnTo>
                  <a:cubicBezTo>
                    <a:pt x="6984111" y="0"/>
                    <a:pt x="7066280" y="76487"/>
                    <a:pt x="7066280" y="170825"/>
                  </a:cubicBezTo>
                  <a:lnTo>
                    <a:pt x="7066280" y="8534771"/>
                  </a:lnTo>
                  <a:cubicBezTo>
                    <a:pt x="7066280" y="8629109"/>
                    <a:pt x="6984111" y="8705597"/>
                    <a:pt x="6882765" y="8705597"/>
                  </a:cubicBezTo>
                  <a:lnTo>
                    <a:pt x="183515" y="8705597"/>
                  </a:lnTo>
                  <a:cubicBezTo>
                    <a:pt x="82169" y="8705597"/>
                    <a:pt x="0" y="8629109"/>
                    <a:pt x="0" y="8534771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E3D9C4"/>
              </a:solidFill>
              <a:prstDash val="solid"/>
              <a:miter/>
            </a:ln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7200900" y="2286000"/>
            <a:ext cx="3634740" cy="768096"/>
            <a:chOff x="0" y="0"/>
            <a:chExt cx="4846320" cy="1024128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4846320" cy="1024128"/>
            </a:xfrm>
            <a:custGeom>
              <a:avLst/>
              <a:gdLst/>
              <a:ahLst/>
              <a:cxnLst/>
              <a:rect l="l" t="t" r="r" b="b"/>
              <a:pathLst>
                <a:path w="4846320" h="1024128">
                  <a:moveTo>
                    <a:pt x="0" y="512064"/>
                  </a:moveTo>
                  <a:cubicBezTo>
                    <a:pt x="0" y="229235"/>
                    <a:pt x="229235" y="0"/>
                    <a:pt x="512064" y="0"/>
                  </a:cubicBezTo>
                  <a:lnTo>
                    <a:pt x="4334256" y="0"/>
                  </a:lnTo>
                  <a:cubicBezTo>
                    <a:pt x="4617085" y="0"/>
                    <a:pt x="4846320" y="229235"/>
                    <a:pt x="4846320" y="512064"/>
                  </a:cubicBezTo>
                  <a:cubicBezTo>
                    <a:pt x="4846320" y="794893"/>
                    <a:pt x="4617085" y="1024128"/>
                    <a:pt x="4334256" y="1024128"/>
                  </a:cubicBezTo>
                  <a:lnTo>
                    <a:pt x="512064" y="1024128"/>
                  </a:lnTo>
                  <a:cubicBezTo>
                    <a:pt x="229235" y="1024128"/>
                    <a:pt x="0" y="794893"/>
                    <a:pt x="0" y="512064"/>
                  </a:cubicBezTo>
                  <a:close/>
                </a:path>
              </a:pathLst>
            </a:custGeom>
            <a:solidFill>
              <a:srgbClr val="235B6C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7200900" y="2286000"/>
            <a:ext cx="3634740" cy="768096"/>
            <a:chOff x="0" y="0"/>
            <a:chExt cx="4846320" cy="1024128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4846320" cy="1024128"/>
            </a:xfrm>
            <a:custGeom>
              <a:avLst/>
              <a:gdLst/>
              <a:ahLst/>
              <a:cxnLst/>
              <a:rect l="l" t="t" r="r" b="b"/>
              <a:pathLst>
                <a:path w="4846320" h="1024128">
                  <a:moveTo>
                    <a:pt x="0" y="0"/>
                  </a:moveTo>
                  <a:lnTo>
                    <a:pt x="4846320" y="0"/>
                  </a:lnTo>
                  <a:lnTo>
                    <a:pt x="4846320" y="1024128"/>
                  </a:lnTo>
                  <a:lnTo>
                    <a:pt x="0" y="102412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42205" b="-42205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38100"/>
              <a:ext cx="4846320" cy="106222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119"/>
                </a:lnSpc>
              </a:pPr>
              <a:r>
                <a:rPr lang="nl-BE" sz="2599" b="1" noProof="0" dirty="0">
                  <a:solidFill>
                    <a:srgbClr val="FFFFF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Recept nr. 2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6789420" y="4813745"/>
            <a:ext cx="4457700" cy="1626869"/>
            <a:chOff x="0" y="0"/>
            <a:chExt cx="5943600" cy="2169159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5943600" cy="2169159"/>
            </a:xfrm>
            <a:custGeom>
              <a:avLst/>
              <a:gdLst/>
              <a:ahLst/>
              <a:cxnLst/>
              <a:rect l="l" t="t" r="r" b="b"/>
              <a:pathLst>
                <a:path w="5943600" h="2169159">
                  <a:moveTo>
                    <a:pt x="0" y="0"/>
                  </a:moveTo>
                  <a:lnTo>
                    <a:pt x="5943600" y="0"/>
                  </a:lnTo>
                  <a:lnTo>
                    <a:pt x="5943600" y="2169159"/>
                  </a:lnTo>
                  <a:lnTo>
                    <a:pt x="0" y="2169159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17112" r="-17112" b="-43325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-38100"/>
              <a:ext cx="5943600" cy="220725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999"/>
                </a:lnSpc>
              </a:pPr>
              <a:r>
                <a:rPr lang="nl-BE" sz="2499" b="1" noProof="0" dirty="0">
                  <a:solidFill>
                    <a:srgbClr val="453434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17,5% </a:t>
              </a:r>
              <a:r>
                <a:rPr lang="nl-BE" sz="24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sacharose</a:t>
              </a:r>
            </a:p>
            <a:p>
              <a:pPr algn="ctr">
                <a:lnSpc>
                  <a:spcPts val="2999"/>
                </a:lnSpc>
              </a:pPr>
              <a:r>
                <a:rPr lang="nl-BE" sz="2499" b="1" noProof="0" dirty="0">
                  <a:solidFill>
                    <a:srgbClr val="453434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5,7% </a:t>
              </a:r>
              <a:r>
                <a:rPr lang="nl-BE" sz="24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glucosestroop</a:t>
              </a:r>
            </a:p>
            <a:p>
              <a:pPr algn="ctr">
                <a:lnSpc>
                  <a:spcPts val="2999"/>
                </a:lnSpc>
              </a:pPr>
              <a:r>
                <a:rPr lang="nl-BE" sz="2499" b="1" noProof="0" dirty="0">
                  <a:solidFill>
                    <a:srgbClr val="453434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3,3% </a:t>
              </a:r>
              <a:r>
                <a:rPr lang="nl-BE" sz="24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invertsuiker in pasta</a:t>
              </a:r>
            </a:p>
            <a:p>
              <a:pPr algn="ctr">
                <a:lnSpc>
                  <a:spcPts val="2999"/>
                </a:lnSpc>
              </a:pPr>
              <a:r>
                <a:rPr lang="nl-BE" sz="2499" b="1" noProof="0" dirty="0">
                  <a:solidFill>
                    <a:srgbClr val="453434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5,1% </a:t>
              </a:r>
              <a:r>
                <a:rPr lang="nl-BE" sz="24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sorbitol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7063740" y="7514463"/>
            <a:ext cx="3909060" cy="1371600"/>
            <a:chOff x="0" y="0"/>
            <a:chExt cx="5212080" cy="182880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5212080" cy="1828800"/>
            </a:xfrm>
            <a:custGeom>
              <a:avLst/>
              <a:gdLst/>
              <a:ahLst/>
              <a:cxnLst/>
              <a:rect l="l" t="t" r="r" b="b"/>
              <a:pathLst>
                <a:path w="5212080" h="1828800">
                  <a:moveTo>
                    <a:pt x="0" y="182880"/>
                  </a:moveTo>
                  <a:cubicBezTo>
                    <a:pt x="0" y="81915"/>
                    <a:pt x="81915" y="0"/>
                    <a:pt x="182880" y="0"/>
                  </a:cubicBezTo>
                  <a:lnTo>
                    <a:pt x="5029200" y="0"/>
                  </a:lnTo>
                  <a:cubicBezTo>
                    <a:pt x="5130165" y="0"/>
                    <a:pt x="5212080" y="81915"/>
                    <a:pt x="5212080" y="182880"/>
                  </a:cubicBezTo>
                  <a:lnTo>
                    <a:pt x="5212080" y="1645920"/>
                  </a:lnTo>
                  <a:cubicBezTo>
                    <a:pt x="5212080" y="1746885"/>
                    <a:pt x="5130165" y="1828800"/>
                    <a:pt x="5029200" y="1828800"/>
                  </a:cubicBezTo>
                  <a:lnTo>
                    <a:pt x="182880" y="1828800"/>
                  </a:lnTo>
                  <a:cubicBezTo>
                    <a:pt x="81915" y="1828800"/>
                    <a:pt x="0" y="1746885"/>
                    <a:pt x="0" y="1645920"/>
                  </a:cubicBezTo>
                  <a:close/>
                </a:path>
              </a:pathLst>
            </a:custGeom>
            <a:solidFill>
              <a:srgbClr val="453434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7063740" y="7583043"/>
            <a:ext cx="3909060" cy="825626"/>
            <a:chOff x="0" y="0"/>
            <a:chExt cx="5212080" cy="1100834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5212080" cy="1100834"/>
            </a:xfrm>
            <a:custGeom>
              <a:avLst/>
              <a:gdLst/>
              <a:ahLst/>
              <a:cxnLst/>
              <a:rect l="l" t="t" r="r" b="b"/>
              <a:pathLst>
                <a:path w="5212080" h="1100834">
                  <a:moveTo>
                    <a:pt x="0" y="0"/>
                  </a:moveTo>
                  <a:lnTo>
                    <a:pt x="5212080" y="0"/>
                  </a:lnTo>
                  <a:lnTo>
                    <a:pt x="5212080" y="1100834"/>
                  </a:lnTo>
                  <a:lnTo>
                    <a:pt x="0" y="110083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46569" b="-37940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47625"/>
              <a:ext cx="5212080" cy="114845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799"/>
                </a:lnSpc>
              </a:pPr>
              <a:r>
                <a:rPr lang="nl-BE" sz="3999" b="1" noProof="0" dirty="0">
                  <a:solidFill>
                    <a:srgbClr val="0097B2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27%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7063740" y="8200263"/>
            <a:ext cx="3909060" cy="616838"/>
            <a:chOff x="0" y="0"/>
            <a:chExt cx="5212080" cy="822450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5212080" cy="822450"/>
            </a:xfrm>
            <a:custGeom>
              <a:avLst/>
              <a:gdLst/>
              <a:ahLst/>
              <a:cxnLst/>
              <a:rect l="l" t="t" r="r" b="b"/>
              <a:pathLst>
                <a:path w="5212080" h="822450">
                  <a:moveTo>
                    <a:pt x="0" y="0"/>
                  </a:moveTo>
                  <a:lnTo>
                    <a:pt x="5212080" y="0"/>
                  </a:lnTo>
                  <a:lnTo>
                    <a:pt x="5212080" y="822450"/>
                  </a:lnTo>
                  <a:lnTo>
                    <a:pt x="0" y="82245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84568" b="-62394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0" y="-38100"/>
              <a:ext cx="5212080" cy="86055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599"/>
                </a:lnSpc>
              </a:pPr>
              <a:r>
                <a:rPr lang="nl-BE" sz="2999" noProof="0" dirty="0">
                  <a:solidFill>
                    <a:srgbClr val="FFFFFF"/>
                  </a:solidFill>
                  <a:latin typeface="Telegraf"/>
                  <a:ea typeface="Telegraf"/>
                  <a:cs typeface="Telegraf"/>
                  <a:sym typeface="Telegraf"/>
                </a:rPr>
                <a:t>P.O.D.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6789420" y="3054096"/>
            <a:ext cx="4457700" cy="1371600"/>
            <a:chOff x="0" y="0"/>
            <a:chExt cx="5943600" cy="1828800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5943600" cy="1828800"/>
            </a:xfrm>
            <a:custGeom>
              <a:avLst/>
              <a:gdLst/>
              <a:ahLst/>
              <a:cxnLst/>
              <a:rect l="l" t="t" r="r" b="b"/>
              <a:pathLst>
                <a:path w="5943600" h="1828800">
                  <a:moveTo>
                    <a:pt x="0" y="0"/>
                  </a:moveTo>
                  <a:lnTo>
                    <a:pt x="5943600" y="0"/>
                  </a:lnTo>
                  <a:lnTo>
                    <a:pt x="5943600" y="1828800"/>
                  </a:lnTo>
                  <a:lnTo>
                    <a:pt x="0" y="182880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3326" b="-13326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-38100"/>
              <a:ext cx="5943600" cy="18669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999"/>
                </a:lnSpc>
              </a:pPr>
              <a:r>
                <a:rPr lang="nl-BE" sz="2499" i="1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Versterkt de hazelnootsmaak, verlaagt de AW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11991975" y="2670048"/>
            <a:ext cx="5299710" cy="6529197"/>
            <a:chOff x="0" y="0"/>
            <a:chExt cx="7066280" cy="8705596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7066280" cy="8705597"/>
            </a:xfrm>
            <a:custGeom>
              <a:avLst/>
              <a:gdLst/>
              <a:ahLst/>
              <a:cxnLst/>
              <a:rect l="l" t="t" r="r" b="b"/>
              <a:pathLst>
                <a:path w="7066280" h="8705597">
                  <a:moveTo>
                    <a:pt x="0" y="170825"/>
                  </a:moveTo>
                  <a:cubicBezTo>
                    <a:pt x="0" y="76487"/>
                    <a:pt x="82169" y="0"/>
                    <a:pt x="183515" y="0"/>
                  </a:cubicBezTo>
                  <a:lnTo>
                    <a:pt x="6882765" y="0"/>
                  </a:lnTo>
                  <a:cubicBezTo>
                    <a:pt x="6984111" y="0"/>
                    <a:pt x="7066280" y="76487"/>
                    <a:pt x="7066280" y="170825"/>
                  </a:cubicBezTo>
                  <a:lnTo>
                    <a:pt x="7066280" y="8534771"/>
                  </a:lnTo>
                  <a:cubicBezTo>
                    <a:pt x="7066280" y="8629109"/>
                    <a:pt x="6984111" y="8705597"/>
                    <a:pt x="6882765" y="8705597"/>
                  </a:cubicBezTo>
                  <a:lnTo>
                    <a:pt x="183515" y="8705597"/>
                  </a:lnTo>
                  <a:cubicBezTo>
                    <a:pt x="82169" y="8705597"/>
                    <a:pt x="0" y="8629109"/>
                    <a:pt x="0" y="8534771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E3D9C4"/>
              </a:solidFill>
              <a:prstDash val="solid"/>
              <a:miter/>
            </a:ln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12824460" y="2286000"/>
            <a:ext cx="3634740" cy="768096"/>
            <a:chOff x="0" y="0"/>
            <a:chExt cx="4846320" cy="1024128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4846320" cy="1024128"/>
            </a:xfrm>
            <a:custGeom>
              <a:avLst/>
              <a:gdLst/>
              <a:ahLst/>
              <a:cxnLst/>
              <a:rect l="l" t="t" r="r" b="b"/>
              <a:pathLst>
                <a:path w="4846320" h="1024128">
                  <a:moveTo>
                    <a:pt x="0" y="512064"/>
                  </a:moveTo>
                  <a:cubicBezTo>
                    <a:pt x="0" y="229235"/>
                    <a:pt x="229235" y="0"/>
                    <a:pt x="512064" y="0"/>
                  </a:cubicBezTo>
                  <a:lnTo>
                    <a:pt x="4334256" y="0"/>
                  </a:lnTo>
                  <a:cubicBezTo>
                    <a:pt x="4617085" y="0"/>
                    <a:pt x="4846320" y="229235"/>
                    <a:pt x="4846320" y="512064"/>
                  </a:cubicBezTo>
                  <a:cubicBezTo>
                    <a:pt x="4846320" y="794893"/>
                    <a:pt x="4617085" y="1024128"/>
                    <a:pt x="4334256" y="1024128"/>
                  </a:cubicBezTo>
                  <a:lnTo>
                    <a:pt x="512064" y="1024128"/>
                  </a:lnTo>
                  <a:cubicBezTo>
                    <a:pt x="229235" y="1024128"/>
                    <a:pt x="0" y="794893"/>
                    <a:pt x="0" y="512064"/>
                  </a:cubicBezTo>
                  <a:close/>
                </a:path>
              </a:pathLst>
            </a:custGeom>
            <a:solidFill>
              <a:srgbClr val="BA3A2C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12824460" y="2286000"/>
            <a:ext cx="3634740" cy="768096"/>
            <a:chOff x="0" y="0"/>
            <a:chExt cx="4846320" cy="1024128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4846320" cy="1024128"/>
            </a:xfrm>
            <a:custGeom>
              <a:avLst/>
              <a:gdLst/>
              <a:ahLst/>
              <a:cxnLst/>
              <a:rect l="l" t="t" r="r" b="b"/>
              <a:pathLst>
                <a:path w="4846320" h="1024128">
                  <a:moveTo>
                    <a:pt x="0" y="0"/>
                  </a:moveTo>
                  <a:lnTo>
                    <a:pt x="4846320" y="0"/>
                  </a:lnTo>
                  <a:lnTo>
                    <a:pt x="4846320" y="1024128"/>
                  </a:lnTo>
                  <a:lnTo>
                    <a:pt x="0" y="102412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42205" b="-42205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0" y="-38100"/>
              <a:ext cx="4846320" cy="106222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119"/>
                </a:lnSpc>
              </a:pPr>
              <a:r>
                <a:rPr lang="nl-BE" sz="2599" b="1" noProof="0" dirty="0">
                  <a:solidFill>
                    <a:srgbClr val="FFFFF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Recept nr. 3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12412980" y="4813745"/>
            <a:ext cx="4457700" cy="1626869"/>
            <a:chOff x="0" y="0"/>
            <a:chExt cx="5943600" cy="2169159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5943600" cy="2169159"/>
            </a:xfrm>
            <a:custGeom>
              <a:avLst/>
              <a:gdLst/>
              <a:ahLst/>
              <a:cxnLst/>
              <a:rect l="l" t="t" r="r" b="b"/>
              <a:pathLst>
                <a:path w="5943600" h="2169159">
                  <a:moveTo>
                    <a:pt x="0" y="0"/>
                  </a:moveTo>
                  <a:lnTo>
                    <a:pt x="5943600" y="0"/>
                  </a:lnTo>
                  <a:lnTo>
                    <a:pt x="5943600" y="2169159"/>
                  </a:lnTo>
                  <a:lnTo>
                    <a:pt x="0" y="2169159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17112" r="-17112" b="-43325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38100"/>
              <a:ext cx="5943600" cy="220725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999"/>
                </a:lnSpc>
              </a:pPr>
              <a:r>
                <a:rPr lang="nl-BE" sz="2499" b="1" noProof="0" dirty="0">
                  <a:solidFill>
                    <a:srgbClr val="453434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9,6% </a:t>
              </a:r>
              <a:r>
                <a:rPr lang="nl-BE" sz="24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sacharose</a:t>
              </a:r>
            </a:p>
            <a:p>
              <a:pPr algn="ctr">
                <a:lnSpc>
                  <a:spcPts val="2999"/>
                </a:lnSpc>
              </a:pPr>
              <a:r>
                <a:rPr lang="nl-BE" sz="2499" b="1" noProof="0" dirty="0">
                  <a:solidFill>
                    <a:srgbClr val="453434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7,7% </a:t>
              </a:r>
              <a:r>
                <a:rPr lang="nl-BE" sz="24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glucosestroop</a:t>
              </a:r>
            </a:p>
            <a:p>
              <a:pPr algn="ctr">
                <a:lnSpc>
                  <a:spcPts val="2999"/>
                </a:lnSpc>
              </a:pPr>
              <a:r>
                <a:rPr lang="nl-BE" sz="2499" b="1" noProof="0" dirty="0">
                  <a:solidFill>
                    <a:srgbClr val="453434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4,3% </a:t>
              </a:r>
              <a:r>
                <a:rPr lang="nl-BE" sz="24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invertsuiker in pasta</a:t>
              </a:r>
            </a:p>
            <a:p>
              <a:pPr algn="ctr">
                <a:lnSpc>
                  <a:spcPts val="2999"/>
                </a:lnSpc>
              </a:pPr>
              <a:r>
                <a:rPr lang="nl-BE" sz="2499" b="1" noProof="0" dirty="0">
                  <a:solidFill>
                    <a:srgbClr val="453434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7,3% </a:t>
              </a:r>
              <a:r>
                <a:rPr lang="nl-BE" sz="24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sorbitol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12687300" y="7514463"/>
            <a:ext cx="3909060" cy="1371600"/>
            <a:chOff x="0" y="0"/>
            <a:chExt cx="5212080" cy="1828800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5212080" cy="1828800"/>
            </a:xfrm>
            <a:custGeom>
              <a:avLst/>
              <a:gdLst/>
              <a:ahLst/>
              <a:cxnLst/>
              <a:rect l="l" t="t" r="r" b="b"/>
              <a:pathLst>
                <a:path w="5212080" h="1828800">
                  <a:moveTo>
                    <a:pt x="0" y="182880"/>
                  </a:moveTo>
                  <a:cubicBezTo>
                    <a:pt x="0" y="81915"/>
                    <a:pt x="81915" y="0"/>
                    <a:pt x="182880" y="0"/>
                  </a:cubicBezTo>
                  <a:lnTo>
                    <a:pt x="5029200" y="0"/>
                  </a:lnTo>
                  <a:cubicBezTo>
                    <a:pt x="5130165" y="0"/>
                    <a:pt x="5212080" y="81915"/>
                    <a:pt x="5212080" y="182880"/>
                  </a:cubicBezTo>
                  <a:lnTo>
                    <a:pt x="5212080" y="1645920"/>
                  </a:lnTo>
                  <a:cubicBezTo>
                    <a:pt x="5212080" y="1746885"/>
                    <a:pt x="5130165" y="1828800"/>
                    <a:pt x="5029200" y="1828800"/>
                  </a:cubicBezTo>
                  <a:lnTo>
                    <a:pt x="182880" y="1828800"/>
                  </a:lnTo>
                  <a:cubicBezTo>
                    <a:pt x="81915" y="1828800"/>
                    <a:pt x="0" y="1746885"/>
                    <a:pt x="0" y="1645920"/>
                  </a:cubicBezTo>
                  <a:close/>
                </a:path>
              </a:pathLst>
            </a:custGeom>
            <a:solidFill>
              <a:srgbClr val="453434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2687300" y="7583043"/>
            <a:ext cx="3909060" cy="825626"/>
            <a:chOff x="0" y="0"/>
            <a:chExt cx="5212080" cy="1100834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5212080" cy="1100834"/>
            </a:xfrm>
            <a:custGeom>
              <a:avLst/>
              <a:gdLst/>
              <a:ahLst/>
              <a:cxnLst/>
              <a:rect l="l" t="t" r="r" b="b"/>
              <a:pathLst>
                <a:path w="5212080" h="1100834">
                  <a:moveTo>
                    <a:pt x="0" y="0"/>
                  </a:moveTo>
                  <a:lnTo>
                    <a:pt x="5212080" y="0"/>
                  </a:lnTo>
                  <a:lnTo>
                    <a:pt x="5212080" y="1100834"/>
                  </a:lnTo>
                  <a:lnTo>
                    <a:pt x="0" y="110083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46569" b="-37940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0" y="-47625"/>
              <a:ext cx="5212080" cy="114845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799"/>
                </a:lnSpc>
              </a:pPr>
              <a:r>
                <a:rPr lang="nl-BE" sz="3999" b="1" noProof="0" dirty="0">
                  <a:solidFill>
                    <a:srgbClr val="FF3131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24%</a:t>
              </a:r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17327423" y="9601200"/>
            <a:ext cx="685800" cy="411480"/>
            <a:chOff x="0" y="0"/>
            <a:chExt cx="914400" cy="548640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914400" cy="548640"/>
            </a:xfrm>
            <a:custGeom>
              <a:avLst/>
              <a:gdLst/>
              <a:ahLst/>
              <a:cxnLst/>
              <a:rect l="l" t="t" r="r" b="b"/>
              <a:pathLst>
                <a:path w="914400" h="548640">
                  <a:moveTo>
                    <a:pt x="0" y="0"/>
                  </a:moveTo>
                  <a:lnTo>
                    <a:pt x="914400" y="0"/>
                  </a:lnTo>
                  <a:lnTo>
                    <a:pt x="914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26982" r="-26982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58" name="TextBox 58"/>
            <p:cNvSpPr txBox="1"/>
            <p:nvPr/>
          </p:nvSpPr>
          <p:spPr>
            <a:xfrm>
              <a:off x="0" y="-19050"/>
              <a:ext cx="914400" cy="5676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980"/>
                </a:lnSpc>
              </a:pPr>
              <a:r>
                <a:rPr lang="nl-BE" sz="1650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23</a:t>
              </a:r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1167765" y="6229350"/>
            <a:ext cx="4457700" cy="1169670"/>
            <a:chOff x="0" y="0"/>
            <a:chExt cx="5943600" cy="1559560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5943600" cy="1559560"/>
            </a:xfrm>
            <a:custGeom>
              <a:avLst/>
              <a:gdLst/>
              <a:ahLst/>
              <a:cxnLst/>
              <a:rect l="l" t="t" r="r" b="b"/>
              <a:pathLst>
                <a:path w="5943600" h="1559560">
                  <a:moveTo>
                    <a:pt x="0" y="0"/>
                  </a:moveTo>
                  <a:lnTo>
                    <a:pt x="5943600" y="0"/>
                  </a:lnTo>
                  <a:lnTo>
                    <a:pt x="5943600" y="1559560"/>
                  </a:lnTo>
                  <a:lnTo>
                    <a:pt x="0" y="155956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56590" r="-56590" b="-216612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0" y="-38100"/>
              <a:ext cx="5943600" cy="159766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239"/>
                </a:lnSpc>
              </a:pPr>
              <a:r>
                <a:rPr lang="nl-BE" sz="2699" b="1" noProof="0" dirty="0">
                  <a:solidFill>
                    <a:srgbClr val="A6220A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Totaal </a:t>
              </a:r>
            </a:p>
            <a:p>
              <a:pPr algn="ctr">
                <a:lnSpc>
                  <a:spcPts val="3239"/>
                </a:lnSpc>
              </a:pPr>
              <a:r>
                <a:rPr lang="nl-BE" sz="2699" b="1" noProof="0" dirty="0">
                  <a:solidFill>
                    <a:srgbClr val="A6220A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23%</a:t>
              </a:r>
            </a:p>
          </p:txBody>
        </p:sp>
      </p:grpSp>
      <p:grpSp>
        <p:nvGrpSpPr>
          <p:cNvPr id="62" name="Group 62"/>
          <p:cNvGrpSpPr/>
          <p:nvPr/>
        </p:nvGrpSpPr>
        <p:grpSpPr>
          <a:xfrm>
            <a:off x="6789420" y="6113907"/>
            <a:ext cx="4457700" cy="1400555"/>
            <a:chOff x="0" y="0"/>
            <a:chExt cx="5943600" cy="1867407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5943600" cy="1867407"/>
            </a:xfrm>
            <a:custGeom>
              <a:avLst/>
              <a:gdLst/>
              <a:ahLst/>
              <a:cxnLst/>
              <a:rect l="l" t="t" r="r" b="b"/>
              <a:pathLst>
                <a:path w="5943600" h="1867407">
                  <a:moveTo>
                    <a:pt x="0" y="0"/>
                  </a:moveTo>
                  <a:lnTo>
                    <a:pt x="5943600" y="0"/>
                  </a:lnTo>
                  <a:lnTo>
                    <a:pt x="5943600" y="1867407"/>
                  </a:lnTo>
                  <a:lnTo>
                    <a:pt x="0" y="1867407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56590" r="-56590" b="-164417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64" name="TextBox 64"/>
            <p:cNvSpPr txBox="1"/>
            <p:nvPr/>
          </p:nvSpPr>
          <p:spPr>
            <a:xfrm>
              <a:off x="0" y="-38100"/>
              <a:ext cx="5943600" cy="190550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239"/>
                </a:lnSpc>
              </a:pPr>
              <a:r>
                <a:rPr lang="nl-BE" sz="2699" b="1" noProof="0" dirty="0">
                  <a:solidFill>
                    <a:srgbClr val="A6220A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Totaal</a:t>
              </a:r>
            </a:p>
            <a:p>
              <a:pPr algn="ctr">
                <a:lnSpc>
                  <a:spcPts val="3239"/>
                </a:lnSpc>
              </a:pPr>
              <a:r>
                <a:rPr lang="nl-BE" sz="2699" b="1" noProof="0" dirty="0">
                  <a:solidFill>
                    <a:srgbClr val="A6220A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31% + 0,2% fleur de sel</a:t>
              </a:r>
            </a:p>
          </p:txBody>
        </p:sp>
      </p:grpSp>
      <p:grpSp>
        <p:nvGrpSpPr>
          <p:cNvPr id="65" name="Group 65"/>
          <p:cNvGrpSpPr/>
          <p:nvPr/>
        </p:nvGrpSpPr>
        <p:grpSpPr>
          <a:xfrm>
            <a:off x="12268200" y="3254840"/>
            <a:ext cx="4682342" cy="1372405"/>
            <a:chOff x="-228797" y="-38100"/>
            <a:chExt cx="6243124" cy="1829873"/>
          </a:xfrm>
        </p:grpSpPr>
        <p:sp>
          <p:nvSpPr>
            <p:cNvPr id="66" name="Freeform 66"/>
            <p:cNvSpPr/>
            <p:nvPr/>
          </p:nvSpPr>
          <p:spPr>
            <a:xfrm>
              <a:off x="0" y="0"/>
              <a:ext cx="5943600" cy="1791773"/>
            </a:xfrm>
            <a:custGeom>
              <a:avLst/>
              <a:gdLst/>
              <a:ahLst/>
              <a:cxnLst/>
              <a:rect l="l" t="t" r="r" b="b"/>
              <a:pathLst>
                <a:path w="5943600" h="1791773">
                  <a:moveTo>
                    <a:pt x="0" y="0"/>
                  </a:moveTo>
                  <a:lnTo>
                    <a:pt x="5943600" y="0"/>
                  </a:lnTo>
                  <a:lnTo>
                    <a:pt x="5943600" y="1791773"/>
                  </a:lnTo>
                  <a:lnTo>
                    <a:pt x="0" y="1791773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56590" r="-56590" b="-175579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67" name="TextBox 67"/>
            <p:cNvSpPr txBox="1"/>
            <p:nvPr/>
          </p:nvSpPr>
          <p:spPr>
            <a:xfrm>
              <a:off x="-228797" y="-38100"/>
              <a:ext cx="6243124" cy="18298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999"/>
                </a:lnSpc>
              </a:pPr>
              <a:r>
                <a:rPr lang="nl-BE" sz="24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Overgegaan op chocolade 67% </a:t>
              </a:r>
            </a:p>
            <a:p>
              <a:pPr algn="ctr">
                <a:lnSpc>
                  <a:spcPts val="2999"/>
                </a:lnSpc>
              </a:pPr>
              <a:r>
                <a:rPr lang="nl-BE" sz="24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Meer </a:t>
              </a:r>
              <a:r>
                <a:rPr lang="nl-BE" sz="2499" b="1" noProof="0" dirty="0">
                  <a:solidFill>
                    <a:srgbClr val="453434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cacaovezels</a:t>
              </a:r>
              <a:r>
                <a:rPr lang="nl-BE" sz="24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. </a:t>
              </a:r>
            </a:p>
            <a:p>
              <a:pPr algn="ctr">
                <a:lnSpc>
                  <a:spcPts val="2999"/>
                </a:lnSpc>
              </a:pPr>
              <a:r>
                <a:rPr lang="nl-BE" sz="24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Hazelnootpasta verhoogd.</a:t>
              </a:r>
            </a:p>
          </p:txBody>
        </p:sp>
      </p:grpSp>
      <p:grpSp>
        <p:nvGrpSpPr>
          <p:cNvPr id="68" name="Group 68"/>
          <p:cNvGrpSpPr/>
          <p:nvPr/>
        </p:nvGrpSpPr>
        <p:grpSpPr>
          <a:xfrm>
            <a:off x="12439798" y="6113907"/>
            <a:ext cx="4457700" cy="1400555"/>
            <a:chOff x="0" y="0"/>
            <a:chExt cx="5943600" cy="1867407"/>
          </a:xfrm>
        </p:grpSpPr>
        <p:sp>
          <p:nvSpPr>
            <p:cNvPr id="69" name="Freeform 69"/>
            <p:cNvSpPr/>
            <p:nvPr/>
          </p:nvSpPr>
          <p:spPr>
            <a:xfrm>
              <a:off x="0" y="0"/>
              <a:ext cx="5943600" cy="1867407"/>
            </a:xfrm>
            <a:custGeom>
              <a:avLst/>
              <a:gdLst/>
              <a:ahLst/>
              <a:cxnLst/>
              <a:rect l="l" t="t" r="r" b="b"/>
              <a:pathLst>
                <a:path w="5943600" h="1867407">
                  <a:moveTo>
                    <a:pt x="0" y="0"/>
                  </a:moveTo>
                  <a:lnTo>
                    <a:pt x="5943600" y="0"/>
                  </a:lnTo>
                  <a:lnTo>
                    <a:pt x="5943600" y="1867407"/>
                  </a:lnTo>
                  <a:lnTo>
                    <a:pt x="0" y="1867407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56590" r="-56590" b="-164417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70" name="TextBox 70"/>
            <p:cNvSpPr txBox="1"/>
            <p:nvPr/>
          </p:nvSpPr>
          <p:spPr>
            <a:xfrm>
              <a:off x="0" y="-38100"/>
              <a:ext cx="5943600" cy="190550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239"/>
                </a:lnSpc>
              </a:pPr>
              <a:r>
                <a:rPr lang="nl-BE" sz="2699" b="1" noProof="0" dirty="0">
                  <a:solidFill>
                    <a:srgbClr val="A6220A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Totaal</a:t>
              </a:r>
            </a:p>
            <a:p>
              <a:pPr algn="ctr">
                <a:lnSpc>
                  <a:spcPts val="3239"/>
                </a:lnSpc>
              </a:pPr>
              <a:r>
                <a:rPr lang="nl-BE" sz="2699" b="1" noProof="0" dirty="0">
                  <a:solidFill>
                    <a:srgbClr val="A6220A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29% + 0,2% fleur de sel</a:t>
              </a:r>
            </a:p>
          </p:txBody>
        </p:sp>
      </p:grpSp>
      <p:grpSp>
        <p:nvGrpSpPr>
          <p:cNvPr id="71" name="Group 71"/>
          <p:cNvGrpSpPr/>
          <p:nvPr/>
        </p:nvGrpSpPr>
        <p:grpSpPr>
          <a:xfrm>
            <a:off x="12714118" y="8200263"/>
            <a:ext cx="3909060" cy="616838"/>
            <a:chOff x="0" y="0"/>
            <a:chExt cx="5212080" cy="822450"/>
          </a:xfrm>
        </p:grpSpPr>
        <p:sp>
          <p:nvSpPr>
            <p:cNvPr id="72" name="Freeform 72"/>
            <p:cNvSpPr/>
            <p:nvPr/>
          </p:nvSpPr>
          <p:spPr>
            <a:xfrm>
              <a:off x="0" y="0"/>
              <a:ext cx="5212080" cy="822450"/>
            </a:xfrm>
            <a:custGeom>
              <a:avLst/>
              <a:gdLst/>
              <a:ahLst/>
              <a:cxnLst/>
              <a:rect l="l" t="t" r="r" b="b"/>
              <a:pathLst>
                <a:path w="5212080" h="822450">
                  <a:moveTo>
                    <a:pt x="0" y="0"/>
                  </a:moveTo>
                  <a:lnTo>
                    <a:pt x="5212080" y="0"/>
                  </a:lnTo>
                  <a:lnTo>
                    <a:pt x="5212080" y="822450"/>
                  </a:lnTo>
                  <a:lnTo>
                    <a:pt x="0" y="82245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84568" b="-62394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73" name="TextBox 73"/>
            <p:cNvSpPr txBox="1"/>
            <p:nvPr/>
          </p:nvSpPr>
          <p:spPr>
            <a:xfrm>
              <a:off x="0" y="-38100"/>
              <a:ext cx="5212080" cy="86055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599"/>
                </a:lnSpc>
              </a:pPr>
              <a:r>
                <a:rPr lang="nl-BE" sz="2999" noProof="0" dirty="0">
                  <a:solidFill>
                    <a:srgbClr val="FFFFFF"/>
                  </a:solidFill>
                  <a:latin typeface="Telegraf"/>
                  <a:ea typeface="Telegraf"/>
                  <a:cs typeface="Telegraf"/>
                  <a:sym typeface="Telegraf"/>
                </a:rPr>
                <a:t>P.O.D.</a:t>
              </a:r>
            </a:p>
          </p:txBody>
        </p:sp>
      </p:grpSp>
      <p:grpSp>
        <p:nvGrpSpPr>
          <p:cNvPr id="74" name="Group 74"/>
          <p:cNvGrpSpPr/>
          <p:nvPr/>
        </p:nvGrpSpPr>
        <p:grpSpPr>
          <a:xfrm>
            <a:off x="754380" y="617220"/>
            <a:ext cx="14401800" cy="480060"/>
            <a:chOff x="0" y="0"/>
            <a:chExt cx="19202400" cy="640080"/>
          </a:xfrm>
        </p:grpSpPr>
        <p:sp>
          <p:nvSpPr>
            <p:cNvPr id="75" name="Freeform 75"/>
            <p:cNvSpPr/>
            <p:nvPr/>
          </p:nvSpPr>
          <p:spPr>
            <a:xfrm>
              <a:off x="0" y="0"/>
              <a:ext cx="19202400" cy="640080"/>
            </a:xfrm>
            <a:custGeom>
              <a:avLst/>
              <a:gdLst/>
              <a:ahLst/>
              <a:cxnLst/>
              <a:rect l="l" t="t" r="r" b="b"/>
              <a:pathLst>
                <a:path w="19202400" h="640080">
                  <a:moveTo>
                    <a:pt x="0" y="0"/>
                  </a:moveTo>
                  <a:lnTo>
                    <a:pt x="19202400" y="0"/>
                  </a:lnTo>
                  <a:lnTo>
                    <a:pt x="1920240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534551" b="-534551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76" name="TextBox 76"/>
            <p:cNvSpPr txBox="1"/>
            <p:nvPr/>
          </p:nvSpPr>
          <p:spPr>
            <a:xfrm>
              <a:off x="0" y="-38100"/>
              <a:ext cx="19202400" cy="67818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340"/>
                </a:lnSpc>
              </a:pPr>
              <a:r>
                <a:rPr lang="nl-BE" sz="1950" b="1" spc="180" noProof="0" dirty="0">
                  <a:solidFill>
                    <a:srgbClr val="C28927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DE WETENSCHAP ACHTER CHOCOLADE</a:t>
              </a:r>
            </a:p>
          </p:txBody>
        </p:sp>
      </p:grpSp>
      <p:grpSp>
        <p:nvGrpSpPr>
          <p:cNvPr id="77" name="Group 77"/>
          <p:cNvGrpSpPr/>
          <p:nvPr/>
        </p:nvGrpSpPr>
        <p:grpSpPr>
          <a:xfrm>
            <a:off x="744855" y="826656"/>
            <a:ext cx="16468725" cy="1203352"/>
            <a:chOff x="0" y="0"/>
            <a:chExt cx="21958300" cy="1604470"/>
          </a:xfrm>
        </p:grpSpPr>
        <p:sp>
          <p:nvSpPr>
            <p:cNvPr id="78" name="Freeform 78"/>
            <p:cNvSpPr/>
            <p:nvPr/>
          </p:nvSpPr>
          <p:spPr>
            <a:xfrm>
              <a:off x="0" y="0"/>
              <a:ext cx="21958300" cy="1604470"/>
            </a:xfrm>
            <a:custGeom>
              <a:avLst/>
              <a:gdLst/>
              <a:ahLst/>
              <a:cxnLst/>
              <a:rect l="l" t="t" r="r" b="b"/>
              <a:pathLst>
                <a:path w="21958300" h="1604470">
                  <a:moveTo>
                    <a:pt x="0" y="0"/>
                  </a:moveTo>
                  <a:lnTo>
                    <a:pt x="21958300" y="0"/>
                  </a:lnTo>
                  <a:lnTo>
                    <a:pt x="21958300" y="1604470"/>
                  </a:lnTo>
                  <a:lnTo>
                    <a:pt x="0" y="160447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77524" b="-177524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79" name="TextBox 79"/>
            <p:cNvSpPr txBox="1"/>
            <p:nvPr/>
          </p:nvSpPr>
          <p:spPr>
            <a:xfrm>
              <a:off x="0" y="-57150"/>
              <a:ext cx="21958300" cy="16616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960"/>
                </a:lnSpc>
              </a:pPr>
              <a:r>
                <a:rPr lang="nl-BE" sz="5800" b="1" spc="-330" noProof="0" dirty="0">
                  <a:solidFill>
                    <a:srgbClr val="453434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Vergelijking van recepten</a:t>
              </a:r>
            </a:p>
          </p:txBody>
        </p:sp>
      </p:grpSp>
      <p:sp>
        <p:nvSpPr>
          <p:cNvPr id="80" name="Freeform 80"/>
          <p:cNvSpPr/>
          <p:nvPr/>
        </p:nvSpPr>
        <p:spPr>
          <a:xfrm>
            <a:off x="15725062" y="865354"/>
            <a:ext cx="1631004" cy="1376418"/>
          </a:xfrm>
          <a:custGeom>
            <a:avLst/>
            <a:gdLst/>
            <a:ahLst/>
            <a:cxnLst/>
            <a:rect l="l" t="t" r="r" b="b"/>
            <a:pathLst>
              <a:path w="1631004" h="1376418">
                <a:moveTo>
                  <a:pt x="0" y="0"/>
                </a:moveTo>
                <a:lnTo>
                  <a:pt x="1631003" y="0"/>
                </a:lnTo>
                <a:lnTo>
                  <a:pt x="1631003" y="1376418"/>
                </a:lnTo>
                <a:lnTo>
                  <a:pt x="0" y="13764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nl-BE" noProof="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223531" y="3223260"/>
            <a:ext cx="3840480" cy="754380"/>
            <a:chOff x="0" y="0"/>
            <a:chExt cx="5120640" cy="10058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120640" cy="1005840"/>
            </a:xfrm>
            <a:custGeom>
              <a:avLst/>
              <a:gdLst/>
              <a:ahLst/>
              <a:cxnLst/>
              <a:rect l="l" t="t" r="r" b="b"/>
              <a:pathLst>
                <a:path w="5120640" h="1005840">
                  <a:moveTo>
                    <a:pt x="0" y="493776"/>
                  </a:moveTo>
                  <a:cubicBezTo>
                    <a:pt x="0" y="221107"/>
                    <a:pt x="221107" y="0"/>
                    <a:pt x="493776" y="0"/>
                  </a:cubicBezTo>
                  <a:lnTo>
                    <a:pt x="4626864" y="0"/>
                  </a:lnTo>
                  <a:cubicBezTo>
                    <a:pt x="4899533" y="0"/>
                    <a:pt x="5120640" y="221107"/>
                    <a:pt x="5120640" y="493776"/>
                  </a:cubicBezTo>
                  <a:lnTo>
                    <a:pt x="5120640" y="512064"/>
                  </a:lnTo>
                  <a:cubicBezTo>
                    <a:pt x="5120640" y="784733"/>
                    <a:pt x="4899533" y="1005840"/>
                    <a:pt x="4626864" y="1005840"/>
                  </a:cubicBezTo>
                  <a:lnTo>
                    <a:pt x="493776" y="1005840"/>
                  </a:lnTo>
                  <a:cubicBezTo>
                    <a:pt x="221107" y="1005840"/>
                    <a:pt x="0" y="784733"/>
                    <a:pt x="0" y="512064"/>
                  </a:cubicBezTo>
                  <a:close/>
                </a:path>
              </a:pathLst>
            </a:custGeom>
            <a:solidFill>
              <a:srgbClr val="235B6C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7223531" y="3223260"/>
            <a:ext cx="3840480" cy="754380"/>
            <a:chOff x="0" y="0"/>
            <a:chExt cx="5120640" cy="100584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120640" cy="1005840"/>
            </a:xfrm>
            <a:custGeom>
              <a:avLst/>
              <a:gdLst/>
              <a:ahLst/>
              <a:cxnLst/>
              <a:rect l="l" t="t" r="r" b="b"/>
              <a:pathLst>
                <a:path w="5120640" h="1005840">
                  <a:moveTo>
                    <a:pt x="0" y="0"/>
                  </a:moveTo>
                  <a:lnTo>
                    <a:pt x="5120640" y="0"/>
                  </a:lnTo>
                  <a:lnTo>
                    <a:pt x="512064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49196" b="-49196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5120640" cy="10344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700"/>
                </a:lnSpc>
              </a:pPr>
              <a:r>
                <a:rPr lang="nl-BE" sz="2250" b="1" spc="225" noProof="0" dirty="0">
                  <a:solidFill>
                    <a:srgbClr val="FFFFF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HOOFDSTUK 3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737360" y="4240530"/>
            <a:ext cx="14812823" cy="2160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20"/>
              </a:lnSpc>
            </a:pPr>
            <a:r>
              <a:rPr lang="nl-BE" sz="5100" b="1" noProof="0" dirty="0">
                <a:solidFill>
                  <a:srgbClr val="453434"/>
                </a:solidFill>
                <a:latin typeface="Telegraf Bold"/>
                <a:ea typeface="Telegraf Bold"/>
                <a:cs typeface="Telegraf Bold"/>
                <a:sym typeface="Telegraf Bold"/>
              </a:rPr>
              <a:t>Water versus room in ganache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577996" y="8611429"/>
            <a:ext cx="1132008" cy="1126931"/>
            <a:chOff x="0" y="0"/>
            <a:chExt cx="1509344" cy="150257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509395" cy="1502537"/>
            </a:xfrm>
            <a:custGeom>
              <a:avLst/>
              <a:gdLst/>
              <a:ahLst/>
              <a:cxnLst/>
              <a:rect l="l" t="t" r="r" b="b"/>
              <a:pathLst>
                <a:path w="1509395" h="1502537">
                  <a:moveTo>
                    <a:pt x="0" y="0"/>
                  </a:moveTo>
                  <a:lnTo>
                    <a:pt x="1509395" y="0"/>
                  </a:lnTo>
                  <a:lnTo>
                    <a:pt x="1509395" y="1502537"/>
                  </a:lnTo>
                  <a:lnTo>
                    <a:pt x="0" y="15025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3" b="-2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54380" y="1824038"/>
            <a:ext cx="11577367" cy="1409548"/>
            <a:chOff x="0" y="-38100"/>
            <a:chExt cx="15436490" cy="187939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5436490" cy="1841297"/>
            </a:xfrm>
            <a:custGeom>
              <a:avLst/>
              <a:gdLst/>
              <a:ahLst/>
              <a:cxnLst/>
              <a:rect l="l" t="t" r="r" b="b"/>
              <a:pathLst>
                <a:path w="15436490" h="1841297">
                  <a:moveTo>
                    <a:pt x="0" y="0"/>
                  </a:moveTo>
                  <a:lnTo>
                    <a:pt x="15436490" y="0"/>
                  </a:lnTo>
                  <a:lnTo>
                    <a:pt x="15436490" y="1841297"/>
                  </a:lnTo>
                  <a:lnTo>
                    <a:pt x="0" y="1841297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03824" r="-44536" b="-168383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" y="-38100"/>
              <a:ext cx="13929359" cy="187939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240"/>
                </a:lnSpc>
              </a:pPr>
              <a:r>
                <a:rPr lang="nl-BE" sz="2700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Traditioneel wordt er room gebruikt als vloeistof in ganacherecepten.</a:t>
              </a:r>
            </a:p>
            <a:p>
              <a:pPr algn="l">
                <a:lnSpc>
                  <a:spcPts val="3240"/>
                </a:lnSpc>
              </a:pPr>
              <a:r>
                <a:rPr lang="nl-BE" sz="2700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Naast water levert room ook bestanddelen die </a:t>
              </a:r>
              <a:r>
                <a:rPr lang="nl-BE" sz="2700" b="1" noProof="0" dirty="0">
                  <a:solidFill>
                    <a:srgbClr val="A6220A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de smaak</a:t>
              </a:r>
              <a:r>
                <a:rPr lang="nl-BE" sz="2700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, </a:t>
              </a:r>
              <a:r>
                <a:rPr lang="nl-BE" sz="2700" b="1" noProof="0" dirty="0">
                  <a:solidFill>
                    <a:srgbClr val="A6220A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textuur </a:t>
              </a:r>
              <a:r>
                <a:rPr lang="nl-BE" sz="2700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en </a:t>
              </a:r>
              <a:r>
                <a:rPr lang="nl-BE" sz="2700" b="1" noProof="0" dirty="0">
                  <a:solidFill>
                    <a:srgbClr val="A6220A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stabiliteit van de emulsie </a:t>
              </a:r>
              <a:r>
                <a:rPr lang="nl-BE" sz="2700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beïnvloeden.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508760" y="3497580"/>
            <a:ext cx="3154680" cy="822960"/>
            <a:chOff x="0" y="0"/>
            <a:chExt cx="4206240" cy="109728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206240" cy="1097280"/>
            </a:xfrm>
            <a:custGeom>
              <a:avLst/>
              <a:gdLst/>
              <a:ahLst/>
              <a:cxnLst/>
              <a:rect l="l" t="t" r="r" b="b"/>
              <a:pathLst>
                <a:path w="4206240" h="1097280">
                  <a:moveTo>
                    <a:pt x="0" y="548640"/>
                  </a:moveTo>
                  <a:cubicBezTo>
                    <a:pt x="0" y="245618"/>
                    <a:pt x="245618" y="0"/>
                    <a:pt x="548640" y="0"/>
                  </a:cubicBezTo>
                  <a:lnTo>
                    <a:pt x="3657600" y="0"/>
                  </a:lnTo>
                  <a:cubicBezTo>
                    <a:pt x="3960622" y="0"/>
                    <a:pt x="4206240" y="245618"/>
                    <a:pt x="4206240" y="548640"/>
                  </a:cubicBezTo>
                  <a:cubicBezTo>
                    <a:pt x="4206240" y="851662"/>
                    <a:pt x="3960622" y="1097280"/>
                    <a:pt x="3657600" y="1097280"/>
                  </a:cubicBezTo>
                  <a:lnTo>
                    <a:pt x="548640" y="1097280"/>
                  </a:lnTo>
                  <a:cubicBezTo>
                    <a:pt x="245618" y="1097280"/>
                    <a:pt x="0" y="851662"/>
                    <a:pt x="0" y="548640"/>
                  </a:cubicBezTo>
                  <a:close/>
                </a:path>
              </a:pathLst>
            </a:custGeom>
            <a:solidFill>
              <a:srgbClr val="235B6C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508760" y="3497580"/>
            <a:ext cx="3154680" cy="822960"/>
            <a:chOff x="0" y="0"/>
            <a:chExt cx="4206240" cy="109728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206240" cy="1097280"/>
            </a:xfrm>
            <a:custGeom>
              <a:avLst/>
              <a:gdLst/>
              <a:ahLst/>
              <a:cxnLst/>
              <a:rect l="l" t="t" r="r" b="b"/>
              <a:pathLst>
                <a:path w="4206240" h="1097280">
                  <a:moveTo>
                    <a:pt x="0" y="0"/>
                  </a:moveTo>
                  <a:lnTo>
                    <a:pt x="4206240" y="0"/>
                  </a:lnTo>
                  <a:lnTo>
                    <a:pt x="4206240" y="1097280"/>
                  </a:lnTo>
                  <a:lnTo>
                    <a:pt x="0" y="1097280"/>
                  </a:lnTo>
                  <a:close/>
                </a:path>
              </a:pathLst>
            </a:custGeom>
            <a:solidFill>
              <a:srgbClr val="235B6C">
                <a:alpha val="0"/>
              </a:srgbClr>
            </a:solid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4206240" cy="113538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999"/>
                </a:lnSpc>
              </a:pPr>
              <a:r>
                <a:rPr lang="nl-BE" sz="2499" b="1" noProof="0" dirty="0">
                  <a:solidFill>
                    <a:srgbClr val="FFFFF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DROGE MELKSTOF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32460" y="4457700"/>
            <a:ext cx="4701540" cy="1301343"/>
            <a:chOff x="-711200" y="-58420"/>
            <a:chExt cx="6268720" cy="173512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120640" cy="1676705"/>
            </a:xfrm>
            <a:custGeom>
              <a:avLst/>
              <a:gdLst/>
              <a:ahLst/>
              <a:cxnLst/>
              <a:rect l="l" t="t" r="r" b="b"/>
              <a:pathLst>
                <a:path w="5120640" h="1676705">
                  <a:moveTo>
                    <a:pt x="0" y="0"/>
                  </a:moveTo>
                  <a:lnTo>
                    <a:pt x="5120640" y="0"/>
                  </a:lnTo>
                  <a:lnTo>
                    <a:pt x="5120640" y="1676705"/>
                  </a:lnTo>
                  <a:lnTo>
                    <a:pt x="0" y="1676705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7081" r="7142" b="6568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-711200" y="-58420"/>
              <a:ext cx="6268720" cy="170528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sym typeface="Telegraf Bold"/>
                </a:rPr>
                <a:t>Een</a:t>
              </a: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 rijkere, vollere </a:t>
              </a:r>
              <a:r>
                <a:rPr lang="nl-BE" sz="2199" b="1" noProof="0" dirty="0">
                  <a:solidFill>
                    <a:srgbClr val="C28927"/>
                  </a:solidFill>
                  <a:latin typeface="Telegraf Bold"/>
                  <a:ea typeface="Telegraf"/>
                  <a:cs typeface="Telegraf"/>
                  <a:sym typeface="Telegraf Bold"/>
                </a:rPr>
                <a:t>zuivel</a:t>
              </a:r>
              <a:r>
                <a:rPr lang="nl-BE" sz="2199" b="1" noProof="0" dirty="0">
                  <a:solidFill>
                    <a:srgbClr val="C28927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smaak</a:t>
              </a: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.</a:t>
              </a:r>
            </a:p>
            <a:p>
              <a:pPr algn="ctr">
                <a:lnSpc>
                  <a:spcPts val="1099"/>
                </a:lnSpc>
              </a:pPr>
              <a:endParaRPr lang="nl-BE" sz="2199" noProof="0" dirty="0">
                <a:solidFill>
                  <a:srgbClr val="453434"/>
                </a:solidFill>
                <a:latin typeface="Telegraf"/>
                <a:ea typeface="Telegraf"/>
                <a:cs typeface="Telegraf"/>
                <a:sym typeface="Telegraf"/>
              </a:endParaRPr>
            </a:p>
            <a:p>
              <a:pPr algn="ctr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Levert </a:t>
              </a:r>
              <a:r>
                <a:rPr lang="nl-BE" sz="2199" b="1" noProof="0" dirty="0">
                  <a:solidFill>
                    <a:srgbClr val="C28927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melkeiwitten </a:t>
              </a:r>
              <a:r>
                <a:rPr lang="nl-BE" sz="2199" noProof="0" dirty="0">
                  <a:solidFill>
                    <a:srgbClr val="453434"/>
                  </a:solidFill>
                  <a:latin typeface="Telegraf"/>
                  <a:sym typeface="Telegraf Bold"/>
                </a:rPr>
                <a:t>die bijdragen aan de </a:t>
              </a:r>
              <a:r>
                <a:rPr lang="nl-BE" sz="2199" noProof="0" dirty="0">
                  <a:solidFill>
                    <a:srgbClr val="453434"/>
                  </a:solidFill>
                  <a:latin typeface="Telegraf"/>
                  <a:sym typeface="Telegraf"/>
                </a:rPr>
                <a:t>stabiliteit van de ganache-emulsie.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3486546" y="6789420"/>
            <a:ext cx="3154680" cy="822960"/>
            <a:chOff x="0" y="0"/>
            <a:chExt cx="4206240" cy="109728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4206240" cy="1097280"/>
            </a:xfrm>
            <a:custGeom>
              <a:avLst/>
              <a:gdLst/>
              <a:ahLst/>
              <a:cxnLst/>
              <a:rect l="l" t="t" r="r" b="b"/>
              <a:pathLst>
                <a:path w="4206240" h="1097280">
                  <a:moveTo>
                    <a:pt x="0" y="548640"/>
                  </a:moveTo>
                  <a:cubicBezTo>
                    <a:pt x="0" y="245618"/>
                    <a:pt x="245618" y="0"/>
                    <a:pt x="548640" y="0"/>
                  </a:cubicBezTo>
                  <a:lnTo>
                    <a:pt x="3657600" y="0"/>
                  </a:lnTo>
                  <a:cubicBezTo>
                    <a:pt x="3960622" y="0"/>
                    <a:pt x="4206240" y="245618"/>
                    <a:pt x="4206240" y="548640"/>
                  </a:cubicBezTo>
                  <a:cubicBezTo>
                    <a:pt x="4206240" y="851662"/>
                    <a:pt x="3960622" y="1097280"/>
                    <a:pt x="3657600" y="1097280"/>
                  </a:cubicBezTo>
                  <a:lnTo>
                    <a:pt x="548640" y="1097280"/>
                  </a:lnTo>
                  <a:cubicBezTo>
                    <a:pt x="245618" y="1097280"/>
                    <a:pt x="0" y="851662"/>
                    <a:pt x="0" y="548640"/>
                  </a:cubicBezTo>
                  <a:close/>
                </a:path>
              </a:pathLst>
            </a:custGeom>
            <a:solidFill>
              <a:srgbClr val="BA3A2C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3486546" y="6789420"/>
            <a:ext cx="3154680" cy="822960"/>
            <a:chOff x="0" y="0"/>
            <a:chExt cx="4206240" cy="109728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4206240" cy="1097280"/>
            </a:xfrm>
            <a:custGeom>
              <a:avLst/>
              <a:gdLst/>
              <a:ahLst/>
              <a:cxnLst/>
              <a:rect l="l" t="t" r="r" b="b"/>
              <a:pathLst>
                <a:path w="4206240" h="1097280">
                  <a:moveTo>
                    <a:pt x="0" y="0"/>
                  </a:moveTo>
                  <a:lnTo>
                    <a:pt x="4206240" y="0"/>
                  </a:lnTo>
                  <a:lnTo>
                    <a:pt x="4206240" y="1097280"/>
                  </a:lnTo>
                  <a:lnTo>
                    <a:pt x="0" y="109728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4692" b="-24692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4206240" cy="113538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999"/>
                </a:lnSpc>
              </a:pPr>
              <a:r>
                <a:rPr lang="nl-BE" sz="2499" b="1" noProof="0" dirty="0">
                  <a:solidFill>
                    <a:srgbClr val="FFFFF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LACTOSE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3578840" y="2188879"/>
            <a:ext cx="3154680" cy="822960"/>
            <a:chOff x="0" y="0"/>
            <a:chExt cx="4206240" cy="109728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4206240" cy="1097280"/>
            </a:xfrm>
            <a:custGeom>
              <a:avLst/>
              <a:gdLst/>
              <a:ahLst/>
              <a:cxnLst/>
              <a:rect l="l" t="t" r="r" b="b"/>
              <a:pathLst>
                <a:path w="4206240" h="1097280">
                  <a:moveTo>
                    <a:pt x="0" y="548640"/>
                  </a:moveTo>
                  <a:cubicBezTo>
                    <a:pt x="0" y="245618"/>
                    <a:pt x="245618" y="0"/>
                    <a:pt x="548640" y="0"/>
                  </a:cubicBezTo>
                  <a:lnTo>
                    <a:pt x="3657600" y="0"/>
                  </a:lnTo>
                  <a:cubicBezTo>
                    <a:pt x="3960622" y="0"/>
                    <a:pt x="4206240" y="245618"/>
                    <a:pt x="4206240" y="548640"/>
                  </a:cubicBezTo>
                  <a:cubicBezTo>
                    <a:pt x="4206240" y="851662"/>
                    <a:pt x="3960622" y="1097280"/>
                    <a:pt x="3657600" y="1097280"/>
                  </a:cubicBezTo>
                  <a:lnTo>
                    <a:pt x="548640" y="1097280"/>
                  </a:lnTo>
                  <a:cubicBezTo>
                    <a:pt x="245618" y="1097280"/>
                    <a:pt x="0" y="851662"/>
                    <a:pt x="0" y="548640"/>
                  </a:cubicBezTo>
                  <a:close/>
                </a:path>
              </a:pathLst>
            </a:custGeom>
            <a:solidFill>
              <a:srgbClr val="C28927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3578840" y="2188879"/>
            <a:ext cx="3154680" cy="822960"/>
            <a:chOff x="0" y="0"/>
            <a:chExt cx="4206240" cy="109728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4206240" cy="1097280"/>
            </a:xfrm>
            <a:custGeom>
              <a:avLst/>
              <a:gdLst/>
              <a:ahLst/>
              <a:cxnLst/>
              <a:rect l="l" t="t" r="r" b="b"/>
              <a:pathLst>
                <a:path w="4206240" h="1097280">
                  <a:moveTo>
                    <a:pt x="0" y="0"/>
                  </a:moveTo>
                  <a:lnTo>
                    <a:pt x="4206240" y="0"/>
                  </a:lnTo>
                  <a:lnTo>
                    <a:pt x="4206240" y="1097280"/>
                  </a:lnTo>
                  <a:lnTo>
                    <a:pt x="0" y="1097280"/>
                  </a:lnTo>
                  <a:close/>
                </a:path>
              </a:pathLst>
            </a:custGeom>
            <a:solidFill>
              <a:srgbClr val="C28927">
                <a:alpha val="0"/>
              </a:srgbClr>
            </a:solid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4206240" cy="113538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999"/>
                </a:lnSpc>
              </a:pPr>
              <a:r>
                <a:rPr lang="nl-BE" sz="2499" b="1" noProof="0" dirty="0">
                  <a:solidFill>
                    <a:srgbClr val="FFFFF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MELKVET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2900954" y="5855895"/>
            <a:ext cx="3154680" cy="822960"/>
            <a:chOff x="0" y="0"/>
            <a:chExt cx="4206240" cy="109728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4206240" cy="1097280"/>
            </a:xfrm>
            <a:custGeom>
              <a:avLst/>
              <a:gdLst/>
              <a:ahLst/>
              <a:cxnLst/>
              <a:rect l="l" t="t" r="r" b="b"/>
              <a:pathLst>
                <a:path w="4206240" h="1097280">
                  <a:moveTo>
                    <a:pt x="0" y="548640"/>
                  </a:moveTo>
                  <a:cubicBezTo>
                    <a:pt x="0" y="245618"/>
                    <a:pt x="245618" y="0"/>
                    <a:pt x="548640" y="0"/>
                  </a:cubicBezTo>
                  <a:lnTo>
                    <a:pt x="3657600" y="0"/>
                  </a:lnTo>
                  <a:cubicBezTo>
                    <a:pt x="3960622" y="0"/>
                    <a:pt x="4206240" y="245618"/>
                    <a:pt x="4206240" y="548640"/>
                  </a:cubicBezTo>
                  <a:cubicBezTo>
                    <a:pt x="4206240" y="851662"/>
                    <a:pt x="3960622" y="1097280"/>
                    <a:pt x="3657600" y="1097280"/>
                  </a:cubicBezTo>
                  <a:lnTo>
                    <a:pt x="548640" y="1097280"/>
                  </a:lnTo>
                  <a:cubicBezTo>
                    <a:pt x="245618" y="1097280"/>
                    <a:pt x="0" y="851662"/>
                    <a:pt x="0" y="548640"/>
                  </a:cubicBezTo>
                  <a:close/>
                </a:path>
              </a:pathLst>
            </a:custGeom>
            <a:solidFill>
              <a:srgbClr val="0097B2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2900954" y="5855895"/>
            <a:ext cx="3154680" cy="822960"/>
            <a:chOff x="0" y="0"/>
            <a:chExt cx="4206240" cy="109728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4206240" cy="1097280"/>
            </a:xfrm>
            <a:custGeom>
              <a:avLst/>
              <a:gdLst/>
              <a:ahLst/>
              <a:cxnLst/>
              <a:rect l="l" t="t" r="r" b="b"/>
              <a:pathLst>
                <a:path w="4206240" h="1097280">
                  <a:moveTo>
                    <a:pt x="0" y="0"/>
                  </a:moveTo>
                  <a:lnTo>
                    <a:pt x="4206240" y="0"/>
                  </a:lnTo>
                  <a:lnTo>
                    <a:pt x="4206240" y="1097280"/>
                  </a:lnTo>
                  <a:lnTo>
                    <a:pt x="0" y="109728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4692" b="-24692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38100"/>
              <a:ext cx="4206240" cy="113538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999"/>
                </a:lnSpc>
              </a:pPr>
              <a:r>
                <a:rPr lang="nl-BE" sz="2499" b="1" noProof="0" dirty="0">
                  <a:solidFill>
                    <a:srgbClr val="FFFFF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WATER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7327423" y="9601200"/>
            <a:ext cx="685800" cy="411480"/>
            <a:chOff x="0" y="0"/>
            <a:chExt cx="914400" cy="54864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914400" cy="548640"/>
            </a:xfrm>
            <a:custGeom>
              <a:avLst/>
              <a:gdLst/>
              <a:ahLst/>
              <a:cxnLst/>
              <a:rect l="l" t="t" r="r" b="b"/>
              <a:pathLst>
                <a:path w="914400" h="548640">
                  <a:moveTo>
                    <a:pt x="0" y="0"/>
                  </a:moveTo>
                  <a:lnTo>
                    <a:pt x="914400" y="0"/>
                  </a:lnTo>
                  <a:lnTo>
                    <a:pt x="914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26982" r="-26982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19050"/>
              <a:ext cx="914400" cy="5676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980"/>
                </a:lnSpc>
              </a:pPr>
              <a:r>
                <a:rPr lang="nl-BE" sz="1650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25</a:t>
              </a:r>
            </a:p>
          </p:txBody>
        </p:sp>
      </p:grpSp>
      <p:sp>
        <p:nvSpPr>
          <p:cNvPr id="36" name="Freeform 36"/>
          <p:cNvSpPr/>
          <p:nvPr/>
        </p:nvSpPr>
        <p:spPr>
          <a:xfrm>
            <a:off x="1439576" y="6136807"/>
            <a:ext cx="6055746" cy="1925193"/>
          </a:xfrm>
          <a:custGeom>
            <a:avLst/>
            <a:gdLst/>
            <a:ahLst/>
            <a:cxnLst/>
            <a:rect l="l" t="t" r="r" b="b"/>
            <a:pathLst>
              <a:path w="6055746" h="1925193">
                <a:moveTo>
                  <a:pt x="6055746" y="0"/>
                </a:moveTo>
                <a:lnTo>
                  <a:pt x="228600" y="0"/>
                </a:lnTo>
                <a:cubicBezTo>
                  <a:pt x="167971" y="0"/>
                  <a:pt x="109826" y="24084"/>
                  <a:pt x="66955" y="66955"/>
                </a:cubicBezTo>
                <a:cubicBezTo>
                  <a:pt x="24084" y="109826"/>
                  <a:pt x="0" y="167971"/>
                  <a:pt x="0" y="228600"/>
                </a:cubicBezTo>
                <a:lnTo>
                  <a:pt x="0" y="1696593"/>
                </a:lnTo>
                <a:cubicBezTo>
                  <a:pt x="0" y="1822845"/>
                  <a:pt x="102348" y="1925193"/>
                  <a:pt x="228600" y="1925193"/>
                </a:cubicBezTo>
                <a:lnTo>
                  <a:pt x="603669" y="1925193"/>
                </a:lnTo>
                <a:cubicBezTo>
                  <a:pt x="729921" y="1925193"/>
                  <a:pt x="832269" y="1822845"/>
                  <a:pt x="832269" y="1696593"/>
                </a:cubicBezTo>
                <a:lnTo>
                  <a:pt x="832269" y="1244561"/>
                </a:lnTo>
                <a:cubicBezTo>
                  <a:pt x="832269" y="1118309"/>
                  <a:pt x="934617" y="1015961"/>
                  <a:pt x="1060869" y="1015961"/>
                </a:cubicBezTo>
                <a:lnTo>
                  <a:pt x="1998807" y="1015961"/>
                </a:lnTo>
              </a:path>
            </a:pathLst>
          </a:custGeom>
          <a:ln w="38100" cap="flat">
            <a:solidFill>
              <a:srgbClr val="453434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nl-BE" noProof="0" dirty="0"/>
          </a:p>
        </p:txBody>
      </p:sp>
      <p:sp>
        <p:nvSpPr>
          <p:cNvPr id="37" name="Freeform 37"/>
          <p:cNvSpPr/>
          <p:nvPr/>
        </p:nvSpPr>
        <p:spPr>
          <a:xfrm>
            <a:off x="4621545" y="3339075"/>
            <a:ext cx="5652669" cy="2385042"/>
          </a:xfrm>
          <a:custGeom>
            <a:avLst/>
            <a:gdLst/>
            <a:ahLst/>
            <a:cxnLst/>
            <a:rect l="l" t="t" r="r" b="b"/>
            <a:pathLst>
              <a:path w="5652669" h="2385042">
                <a:moveTo>
                  <a:pt x="3945601" y="2385042"/>
                </a:moveTo>
                <a:lnTo>
                  <a:pt x="3945601" y="2231588"/>
                </a:lnTo>
                <a:cubicBezTo>
                  <a:pt x="3945601" y="2190889"/>
                  <a:pt x="3961768" y="2151857"/>
                  <a:pt x="3990547" y="2123079"/>
                </a:cubicBezTo>
                <a:cubicBezTo>
                  <a:pt x="4019325" y="2094301"/>
                  <a:pt x="4058357" y="2078133"/>
                  <a:pt x="4099056" y="2078133"/>
                </a:cubicBezTo>
                <a:lnTo>
                  <a:pt x="5424069" y="2078133"/>
                </a:lnTo>
                <a:cubicBezTo>
                  <a:pt x="5550321" y="2078133"/>
                  <a:pt x="5652669" y="1975785"/>
                  <a:pt x="5652669" y="1849533"/>
                </a:cubicBezTo>
                <a:lnTo>
                  <a:pt x="5652669" y="228600"/>
                </a:lnTo>
                <a:cubicBezTo>
                  <a:pt x="5652669" y="102347"/>
                  <a:pt x="5550321" y="0"/>
                  <a:pt x="5424069" y="0"/>
                </a:cubicBezTo>
                <a:lnTo>
                  <a:pt x="2432944" y="0"/>
                </a:lnTo>
                <a:cubicBezTo>
                  <a:pt x="2372315" y="0"/>
                  <a:pt x="2314170" y="24084"/>
                  <a:pt x="2271299" y="66955"/>
                </a:cubicBezTo>
                <a:cubicBezTo>
                  <a:pt x="2228428" y="109826"/>
                  <a:pt x="2204344" y="167971"/>
                  <a:pt x="2204344" y="228600"/>
                </a:cubicBezTo>
                <a:lnTo>
                  <a:pt x="2204344" y="1740730"/>
                </a:lnTo>
                <a:cubicBezTo>
                  <a:pt x="2204344" y="1866982"/>
                  <a:pt x="2101996" y="1969330"/>
                  <a:pt x="1975744" y="1969330"/>
                </a:cubicBezTo>
                <a:lnTo>
                  <a:pt x="1110166" y="1969330"/>
                </a:lnTo>
                <a:cubicBezTo>
                  <a:pt x="1049538" y="1969330"/>
                  <a:pt x="991393" y="1945245"/>
                  <a:pt x="948522" y="1902375"/>
                </a:cubicBezTo>
                <a:cubicBezTo>
                  <a:pt x="905651" y="1859504"/>
                  <a:pt x="881566" y="1801359"/>
                  <a:pt x="881566" y="1740730"/>
                </a:cubicBezTo>
                <a:lnTo>
                  <a:pt x="881566" y="673967"/>
                </a:lnTo>
                <a:cubicBezTo>
                  <a:pt x="881566" y="613338"/>
                  <a:pt x="857482" y="555193"/>
                  <a:pt x="814611" y="512322"/>
                </a:cubicBezTo>
                <a:cubicBezTo>
                  <a:pt x="771740" y="469451"/>
                  <a:pt x="713595" y="445367"/>
                  <a:pt x="652966" y="445367"/>
                </a:cubicBezTo>
                <a:lnTo>
                  <a:pt x="0" y="445367"/>
                </a:lnTo>
              </a:path>
            </a:pathLst>
          </a:custGeom>
          <a:ln w="38100" cap="flat">
            <a:solidFill>
              <a:srgbClr val="453434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nl-BE" noProof="0" dirty="0"/>
          </a:p>
        </p:txBody>
      </p:sp>
      <p:sp>
        <p:nvSpPr>
          <p:cNvPr id="38" name="Freeform 38"/>
          <p:cNvSpPr/>
          <p:nvPr/>
        </p:nvSpPr>
        <p:spPr>
          <a:xfrm>
            <a:off x="8648711" y="6267375"/>
            <a:ext cx="4252244" cy="3249428"/>
          </a:xfrm>
          <a:custGeom>
            <a:avLst/>
            <a:gdLst/>
            <a:ahLst/>
            <a:cxnLst/>
            <a:rect l="l" t="t" r="r" b="b"/>
            <a:pathLst>
              <a:path w="4252244" h="3249428">
                <a:moveTo>
                  <a:pt x="0" y="360431"/>
                </a:moveTo>
                <a:lnTo>
                  <a:pt x="0" y="3020828"/>
                </a:lnTo>
                <a:cubicBezTo>
                  <a:pt x="0" y="3147080"/>
                  <a:pt x="102348" y="3249428"/>
                  <a:pt x="228600" y="3249428"/>
                </a:cubicBezTo>
                <a:lnTo>
                  <a:pt x="1085645" y="3249428"/>
                </a:lnTo>
                <a:cubicBezTo>
                  <a:pt x="1146274" y="3249428"/>
                  <a:pt x="1204419" y="3225343"/>
                  <a:pt x="1247290" y="3182472"/>
                </a:cubicBezTo>
                <a:cubicBezTo>
                  <a:pt x="1290161" y="3139602"/>
                  <a:pt x="1314245" y="3081457"/>
                  <a:pt x="1314245" y="3020828"/>
                </a:cubicBezTo>
                <a:lnTo>
                  <a:pt x="1314245" y="1548126"/>
                </a:lnTo>
                <a:cubicBezTo>
                  <a:pt x="1314245" y="1421874"/>
                  <a:pt x="1416593" y="1319526"/>
                  <a:pt x="1542845" y="1319526"/>
                </a:cubicBezTo>
                <a:lnTo>
                  <a:pt x="3363289" y="1319526"/>
                </a:lnTo>
                <a:cubicBezTo>
                  <a:pt x="3423918" y="1319526"/>
                  <a:pt x="3482063" y="1295442"/>
                  <a:pt x="3524934" y="1252571"/>
                </a:cubicBezTo>
                <a:cubicBezTo>
                  <a:pt x="3567805" y="1209700"/>
                  <a:pt x="3591889" y="1151555"/>
                  <a:pt x="3591889" y="1090926"/>
                </a:cubicBezTo>
                <a:lnTo>
                  <a:pt x="3591889" y="228600"/>
                </a:lnTo>
                <a:cubicBezTo>
                  <a:pt x="3591889" y="167972"/>
                  <a:pt x="3615974" y="109826"/>
                  <a:pt x="3658845" y="66955"/>
                </a:cubicBezTo>
                <a:cubicBezTo>
                  <a:pt x="3701715" y="24085"/>
                  <a:pt x="3759860" y="0"/>
                  <a:pt x="3820489" y="0"/>
                </a:cubicBezTo>
                <a:lnTo>
                  <a:pt x="4252243" y="0"/>
                </a:lnTo>
              </a:path>
            </a:pathLst>
          </a:custGeom>
          <a:ln w="38100" cap="flat">
            <a:solidFill>
              <a:srgbClr val="453434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nl-BE" noProof="0" dirty="0"/>
          </a:p>
        </p:txBody>
      </p:sp>
      <p:sp>
        <p:nvSpPr>
          <p:cNvPr id="39" name="Freeform 39"/>
          <p:cNvSpPr/>
          <p:nvPr/>
        </p:nvSpPr>
        <p:spPr>
          <a:xfrm>
            <a:off x="9860632" y="2600359"/>
            <a:ext cx="3718207" cy="3536448"/>
          </a:xfrm>
          <a:custGeom>
            <a:avLst/>
            <a:gdLst/>
            <a:ahLst/>
            <a:cxnLst/>
            <a:rect l="l" t="t" r="r" b="b"/>
            <a:pathLst>
              <a:path w="3718207" h="3536448">
                <a:moveTo>
                  <a:pt x="0" y="3536448"/>
                </a:moveTo>
                <a:lnTo>
                  <a:pt x="1233437" y="3536448"/>
                </a:lnTo>
                <a:cubicBezTo>
                  <a:pt x="1359689" y="3536448"/>
                  <a:pt x="1462037" y="3434100"/>
                  <a:pt x="1462037" y="3307848"/>
                </a:cubicBezTo>
                <a:lnTo>
                  <a:pt x="1462037" y="228600"/>
                </a:lnTo>
                <a:cubicBezTo>
                  <a:pt x="1462037" y="102348"/>
                  <a:pt x="1564385" y="0"/>
                  <a:pt x="1690637" y="0"/>
                </a:cubicBezTo>
                <a:lnTo>
                  <a:pt x="3718207" y="0"/>
                </a:lnTo>
              </a:path>
            </a:pathLst>
          </a:custGeom>
          <a:ln w="38100" cap="flat">
            <a:solidFill>
              <a:srgbClr val="453434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nl-BE" noProof="0" dirty="0"/>
          </a:p>
        </p:txBody>
      </p:sp>
      <p:sp>
        <p:nvSpPr>
          <p:cNvPr id="40" name="TextBox 40"/>
          <p:cNvSpPr txBox="1"/>
          <p:nvPr/>
        </p:nvSpPr>
        <p:spPr>
          <a:xfrm>
            <a:off x="1996156" y="7764780"/>
            <a:ext cx="6233444" cy="12824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639"/>
              </a:lnSpc>
            </a:pPr>
            <a:r>
              <a:rPr lang="nl-BE" sz="2199" noProof="0" dirty="0">
                <a:solidFill>
                  <a:srgbClr val="000000"/>
                </a:solidFill>
                <a:latin typeface="Telegraf"/>
                <a:ea typeface="Telegraf"/>
                <a:cs typeface="Telegraf"/>
                <a:sym typeface="Telegraf"/>
              </a:rPr>
              <a:t>Van nature aanwezig in melk.</a:t>
            </a:r>
          </a:p>
          <a:p>
            <a:pPr algn="ctr">
              <a:lnSpc>
                <a:spcPts val="1099"/>
              </a:lnSpc>
            </a:pPr>
            <a:endParaRPr lang="nl-BE" sz="2199" noProof="0" dirty="0">
              <a:solidFill>
                <a:srgbClr val="000000"/>
              </a:solidFill>
              <a:latin typeface="Telegraf"/>
              <a:ea typeface="Telegraf"/>
              <a:cs typeface="Telegraf"/>
              <a:sym typeface="Telegraf"/>
            </a:endParaRPr>
          </a:p>
          <a:p>
            <a:pPr algn="ctr">
              <a:lnSpc>
                <a:spcPts val="2639"/>
              </a:lnSpc>
            </a:pPr>
            <a:r>
              <a:rPr lang="nl-BE" sz="2199" b="1" noProof="0" dirty="0">
                <a:solidFill>
                  <a:srgbClr val="A6220A"/>
                </a:solidFill>
                <a:latin typeface="Telegraf Bold"/>
                <a:ea typeface="Telegraf Bold"/>
                <a:cs typeface="Telegraf Bold"/>
                <a:sym typeface="Telegraf Bold"/>
              </a:rPr>
              <a:t>Glucose + galactose </a:t>
            </a:r>
            <a:r>
              <a:rPr lang="nl-BE" sz="2199" noProof="0" dirty="0">
                <a:solidFill>
                  <a:srgbClr val="000000"/>
                </a:solidFill>
                <a:latin typeface="Telegraf"/>
                <a:ea typeface="Telegraf"/>
                <a:cs typeface="Telegraf"/>
                <a:sym typeface="Telegraf"/>
              </a:rPr>
              <a:t>→ lichtzoet van smaak</a:t>
            </a:r>
          </a:p>
          <a:p>
            <a:pPr algn="ctr">
              <a:lnSpc>
                <a:spcPts val="1099"/>
              </a:lnSpc>
            </a:pPr>
            <a:endParaRPr lang="nl-BE" sz="2199" noProof="0" dirty="0">
              <a:solidFill>
                <a:srgbClr val="000000"/>
              </a:solidFill>
              <a:latin typeface="Telegraf"/>
              <a:ea typeface="Telegraf"/>
              <a:cs typeface="Telegraf"/>
              <a:sym typeface="Telegraf"/>
            </a:endParaRPr>
          </a:p>
          <a:p>
            <a:pPr algn="ctr">
              <a:lnSpc>
                <a:spcPts val="2639"/>
              </a:lnSpc>
            </a:pPr>
            <a:r>
              <a:rPr lang="nl-BE" sz="2199" noProof="0" dirty="0">
                <a:solidFill>
                  <a:srgbClr val="000000"/>
                </a:solidFill>
                <a:latin typeface="Telegraf"/>
                <a:ea typeface="Telegraf"/>
                <a:cs typeface="Telegraf"/>
                <a:sym typeface="Telegraf"/>
              </a:rPr>
              <a:t>Beïnvloedt het </a:t>
            </a:r>
            <a:r>
              <a:rPr lang="nl-BE" sz="2199" b="1" noProof="0" dirty="0">
                <a:solidFill>
                  <a:srgbClr val="A6220A"/>
                </a:solidFill>
                <a:latin typeface="Telegraf Bold"/>
                <a:ea typeface="Telegraf Bold"/>
                <a:cs typeface="Telegraf Bold"/>
                <a:sym typeface="Telegraf Bold"/>
              </a:rPr>
              <a:t>kristallisatiegedrag</a:t>
            </a:r>
            <a:r>
              <a:rPr lang="nl-BE" sz="2199" noProof="0" dirty="0">
                <a:solidFill>
                  <a:srgbClr val="000000"/>
                </a:solidFill>
                <a:latin typeface="Telegraf"/>
                <a:ea typeface="Telegraf"/>
                <a:cs typeface="Telegraf"/>
                <a:sym typeface="Telegraf"/>
              </a:rPr>
              <a:t>.</a:t>
            </a:r>
          </a:p>
        </p:txBody>
      </p:sp>
      <p:grpSp>
        <p:nvGrpSpPr>
          <p:cNvPr id="41" name="Group 41"/>
          <p:cNvGrpSpPr/>
          <p:nvPr/>
        </p:nvGrpSpPr>
        <p:grpSpPr>
          <a:xfrm>
            <a:off x="13235940" y="3108268"/>
            <a:ext cx="3840480" cy="2257653"/>
            <a:chOff x="0" y="0"/>
            <a:chExt cx="5120640" cy="3010205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5120640" cy="3010205"/>
            </a:xfrm>
            <a:custGeom>
              <a:avLst/>
              <a:gdLst/>
              <a:ahLst/>
              <a:cxnLst/>
              <a:rect l="l" t="t" r="r" b="b"/>
              <a:pathLst>
                <a:path w="5120640" h="3010205">
                  <a:moveTo>
                    <a:pt x="0" y="0"/>
                  </a:moveTo>
                  <a:lnTo>
                    <a:pt x="5120640" y="0"/>
                  </a:lnTo>
                  <a:lnTo>
                    <a:pt x="5120640" y="3010205"/>
                  </a:lnTo>
                  <a:lnTo>
                    <a:pt x="0" y="3010205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514" r="7142" b="47958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0" y="-28575"/>
              <a:ext cx="5120640" cy="303878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Draagt bij aan </a:t>
              </a:r>
              <a:r>
                <a:rPr lang="nl-BE" sz="2199" noProof="0" dirty="0">
                  <a:solidFill>
                    <a:srgbClr val="453434"/>
                  </a:solidFill>
                  <a:latin typeface="Telegraf"/>
                  <a:sym typeface="Telegraf Bold"/>
                </a:rPr>
                <a:t>de</a:t>
              </a:r>
              <a:r>
                <a:rPr lang="nl-BE" sz="2199" b="1" noProof="0" dirty="0">
                  <a:solidFill>
                    <a:srgbClr val="235B6C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 romigheid</a:t>
              </a: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, het </a:t>
              </a:r>
              <a:r>
                <a:rPr lang="nl-BE" sz="2199" b="1" noProof="0" dirty="0">
                  <a:solidFill>
                    <a:srgbClr val="235B6C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mondgevoel </a:t>
              </a: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en de algehele </a:t>
              </a:r>
              <a:r>
                <a:rPr lang="nl-BE" sz="2199" b="1" noProof="0" dirty="0">
                  <a:solidFill>
                    <a:srgbClr val="235B6C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textuur</a:t>
              </a: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.</a:t>
              </a:r>
            </a:p>
            <a:p>
              <a:pPr algn="ctr">
                <a:lnSpc>
                  <a:spcPts val="1099"/>
                </a:lnSpc>
              </a:pPr>
              <a:endParaRPr lang="nl-BE" sz="2199" noProof="0" dirty="0">
                <a:solidFill>
                  <a:srgbClr val="453434"/>
                </a:solidFill>
                <a:latin typeface="Telegraf"/>
                <a:ea typeface="Telegraf"/>
                <a:cs typeface="Telegraf"/>
                <a:sym typeface="Telegraf"/>
              </a:endParaRPr>
            </a:p>
            <a:p>
              <a:pPr algn="ctr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Zorgt voor een rijkere en </a:t>
              </a:r>
              <a:r>
                <a:rPr lang="nl-BE" sz="2199" b="1" noProof="0" dirty="0">
                  <a:solidFill>
                    <a:srgbClr val="235B6C"/>
                  </a:solidFill>
                  <a:latin typeface="Telegraf Bold"/>
                  <a:sym typeface="Telegraf Bold"/>
                </a:rPr>
                <a:t>zachtere</a:t>
              </a:r>
              <a:r>
                <a:rPr lang="nl-BE" sz="2199" b="1" noProof="0" dirty="0">
                  <a:solidFill>
                    <a:srgbClr val="453434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 </a:t>
              </a: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ganache.</a:t>
              </a:r>
            </a:p>
            <a:p>
              <a:pPr algn="ctr">
                <a:lnSpc>
                  <a:spcPts val="2639"/>
                </a:lnSpc>
              </a:pPr>
              <a:endParaRPr lang="nl-BE" sz="2199" noProof="0" dirty="0">
                <a:solidFill>
                  <a:srgbClr val="453434"/>
                </a:solidFill>
                <a:latin typeface="Telegraf"/>
                <a:ea typeface="Telegraf"/>
                <a:cs typeface="Telegraf"/>
                <a:sym typeface="Telegraf"/>
              </a:endParaRPr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12192000" y="6859830"/>
            <a:ext cx="5499054" cy="22826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639"/>
              </a:lnSpc>
              <a:spcBef>
                <a:spcPct val="0"/>
              </a:spcBef>
            </a:pPr>
            <a:r>
              <a:rPr lang="nl-BE" sz="2199" noProof="0" dirty="0">
                <a:solidFill>
                  <a:srgbClr val="000000"/>
                </a:solidFill>
                <a:latin typeface="Telegraf"/>
                <a:ea typeface="Telegraf"/>
                <a:cs typeface="Telegraf"/>
                <a:sym typeface="Telegraf"/>
              </a:rPr>
              <a:t>Continue fase van de emulsie.</a:t>
            </a:r>
          </a:p>
          <a:p>
            <a:pPr algn="ctr">
              <a:lnSpc>
                <a:spcPts val="1099"/>
              </a:lnSpc>
            </a:pPr>
            <a:endParaRPr lang="nl-BE" sz="2199" noProof="0" dirty="0">
              <a:solidFill>
                <a:srgbClr val="000000"/>
              </a:solidFill>
              <a:latin typeface="Telegraf"/>
              <a:ea typeface="Telegraf"/>
              <a:cs typeface="Telegraf"/>
              <a:sym typeface="Telegraf"/>
            </a:endParaRPr>
          </a:p>
          <a:p>
            <a:pPr algn="ctr">
              <a:lnSpc>
                <a:spcPts val="2639"/>
              </a:lnSpc>
              <a:spcBef>
                <a:spcPct val="0"/>
              </a:spcBef>
            </a:pPr>
            <a:r>
              <a:rPr lang="nl-BE" sz="2199" noProof="0" dirty="0">
                <a:solidFill>
                  <a:srgbClr val="000000"/>
                </a:solidFill>
                <a:latin typeface="Telegraf"/>
                <a:ea typeface="Telegraf"/>
                <a:cs typeface="Telegraf"/>
                <a:sym typeface="Telegraf"/>
              </a:rPr>
              <a:t>Maakt</a:t>
            </a:r>
            <a:r>
              <a:rPr lang="nl-BE" sz="2199" b="1" noProof="0" dirty="0">
                <a:solidFill>
                  <a:srgbClr val="0097B2"/>
                </a:solidFill>
                <a:latin typeface="Telegraf Bold"/>
                <a:ea typeface="Telegraf Bold"/>
                <a:cs typeface="Telegraf Bold"/>
                <a:sym typeface="Telegraf Bold"/>
              </a:rPr>
              <a:t> 57–63% </a:t>
            </a:r>
            <a:r>
              <a:rPr lang="nl-BE" sz="2199" noProof="0" dirty="0">
                <a:solidFill>
                  <a:srgbClr val="000000"/>
                </a:solidFill>
                <a:latin typeface="Telegraf"/>
                <a:ea typeface="Telegraf"/>
                <a:cs typeface="Telegraf"/>
                <a:sym typeface="Telegraf"/>
              </a:rPr>
              <a:t>van de room uit.</a:t>
            </a:r>
          </a:p>
          <a:p>
            <a:pPr algn="ctr">
              <a:lnSpc>
                <a:spcPts val="1099"/>
              </a:lnSpc>
            </a:pPr>
            <a:endParaRPr lang="nl-BE" sz="2199" noProof="0" dirty="0">
              <a:solidFill>
                <a:srgbClr val="000000"/>
              </a:solidFill>
              <a:latin typeface="Telegraf"/>
              <a:ea typeface="Telegraf"/>
              <a:cs typeface="Telegraf"/>
              <a:sym typeface="Telegraf"/>
            </a:endParaRPr>
          </a:p>
          <a:p>
            <a:pPr algn="ctr">
              <a:lnSpc>
                <a:spcPts val="2639"/>
              </a:lnSpc>
              <a:spcBef>
                <a:spcPct val="0"/>
              </a:spcBef>
            </a:pPr>
            <a:r>
              <a:rPr lang="nl-BE" sz="2199" b="1" noProof="0" dirty="0">
                <a:solidFill>
                  <a:srgbClr val="0097B2"/>
                </a:solidFill>
                <a:latin typeface="Telegraf Bold"/>
                <a:ea typeface="Telegraf Bold"/>
                <a:cs typeface="Telegraf Bold"/>
                <a:sym typeface="Telegraf Bold"/>
              </a:rPr>
              <a:t>Hydrateert </a:t>
            </a:r>
            <a:r>
              <a:rPr lang="nl-BE" sz="2199" noProof="0" dirty="0">
                <a:solidFill>
                  <a:srgbClr val="000000"/>
                </a:solidFill>
                <a:latin typeface="Telegraf"/>
                <a:ea typeface="Telegraf"/>
                <a:cs typeface="Telegraf"/>
                <a:sym typeface="Telegraf"/>
              </a:rPr>
              <a:t>de suikers en andere ingrediënten, wat direct invloed heeft op </a:t>
            </a:r>
            <a:r>
              <a:rPr lang="nl-BE" sz="2199" b="1" noProof="0" dirty="0">
                <a:solidFill>
                  <a:srgbClr val="0097B2"/>
                </a:solidFill>
                <a:latin typeface="Telegraf Bold"/>
                <a:ea typeface="Telegraf Bold"/>
                <a:cs typeface="Telegraf Bold"/>
                <a:sym typeface="Telegraf Bold"/>
              </a:rPr>
              <a:t>de textuur</a:t>
            </a:r>
            <a:r>
              <a:rPr lang="nl-BE" sz="2199" noProof="0" dirty="0">
                <a:solidFill>
                  <a:srgbClr val="000000"/>
                </a:solidFill>
                <a:latin typeface="Telegraf"/>
                <a:ea typeface="Telegraf"/>
                <a:cs typeface="Telegraf"/>
                <a:sym typeface="Telegraf"/>
              </a:rPr>
              <a:t>, </a:t>
            </a:r>
            <a:r>
              <a:rPr lang="nl-BE" sz="2199" b="1" noProof="0" dirty="0">
                <a:solidFill>
                  <a:srgbClr val="0097B2"/>
                </a:solidFill>
                <a:latin typeface="Telegraf Bold"/>
                <a:ea typeface="Telegraf Bold"/>
                <a:cs typeface="Telegraf Bold"/>
                <a:sym typeface="Telegraf Bold"/>
              </a:rPr>
              <a:t>de wateractiviteit </a:t>
            </a:r>
            <a:r>
              <a:rPr lang="nl-BE" sz="2199" noProof="0" dirty="0">
                <a:solidFill>
                  <a:srgbClr val="000000"/>
                </a:solidFill>
                <a:latin typeface="Telegraf"/>
                <a:ea typeface="Telegraf"/>
                <a:cs typeface="Telegraf"/>
                <a:sym typeface="Telegraf"/>
              </a:rPr>
              <a:t>en </a:t>
            </a:r>
            <a:r>
              <a:rPr lang="nl-BE" sz="2199" b="1" noProof="0" dirty="0">
                <a:solidFill>
                  <a:srgbClr val="0097B2"/>
                </a:solidFill>
                <a:latin typeface="Telegraf Bold"/>
                <a:ea typeface="Telegraf Bold"/>
                <a:cs typeface="Telegraf Bold"/>
                <a:sym typeface="Telegraf Bold"/>
              </a:rPr>
              <a:t>de houdbaarheid</a:t>
            </a:r>
            <a:r>
              <a:rPr lang="nl-BE" sz="2199" noProof="0" dirty="0">
                <a:solidFill>
                  <a:srgbClr val="000000"/>
                </a:solidFill>
                <a:latin typeface="Telegraf"/>
                <a:ea typeface="Telegraf"/>
                <a:cs typeface="Telegraf"/>
                <a:sym typeface="Telegraf"/>
              </a:rPr>
              <a:t>.</a:t>
            </a:r>
          </a:p>
        </p:txBody>
      </p:sp>
      <p:grpSp>
        <p:nvGrpSpPr>
          <p:cNvPr id="45" name="Group 45"/>
          <p:cNvGrpSpPr/>
          <p:nvPr/>
        </p:nvGrpSpPr>
        <p:grpSpPr>
          <a:xfrm>
            <a:off x="1175490" y="8611429"/>
            <a:ext cx="1132008" cy="1126931"/>
            <a:chOff x="0" y="0"/>
            <a:chExt cx="1509344" cy="1502575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1509395" cy="1502537"/>
            </a:xfrm>
            <a:custGeom>
              <a:avLst/>
              <a:gdLst/>
              <a:ahLst/>
              <a:cxnLst/>
              <a:rect l="l" t="t" r="r" b="b"/>
              <a:pathLst>
                <a:path w="1509395" h="1502537">
                  <a:moveTo>
                    <a:pt x="0" y="0"/>
                  </a:moveTo>
                  <a:lnTo>
                    <a:pt x="1509395" y="0"/>
                  </a:lnTo>
                  <a:lnTo>
                    <a:pt x="1509395" y="1502537"/>
                  </a:lnTo>
                  <a:lnTo>
                    <a:pt x="0" y="15025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3" b="-2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54380" y="617220"/>
            <a:ext cx="14401800" cy="480060"/>
            <a:chOff x="0" y="0"/>
            <a:chExt cx="19202400" cy="640080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19202400" cy="640080"/>
            </a:xfrm>
            <a:custGeom>
              <a:avLst/>
              <a:gdLst/>
              <a:ahLst/>
              <a:cxnLst/>
              <a:rect l="l" t="t" r="r" b="b"/>
              <a:pathLst>
                <a:path w="19202400" h="640080">
                  <a:moveTo>
                    <a:pt x="0" y="0"/>
                  </a:moveTo>
                  <a:lnTo>
                    <a:pt x="19202400" y="0"/>
                  </a:lnTo>
                  <a:lnTo>
                    <a:pt x="1920240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534551" b="-534551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0" y="-38100"/>
              <a:ext cx="19202400" cy="67818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340"/>
                </a:lnSpc>
              </a:pPr>
              <a:r>
                <a:rPr lang="nl-BE" sz="1950" b="1" spc="180" noProof="0" dirty="0">
                  <a:solidFill>
                    <a:srgbClr val="C28927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DE WETENSCHAP ACHTER CHOCOLADE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744855" y="826656"/>
            <a:ext cx="18457545" cy="1203352"/>
            <a:chOff x="0" y="0"/>
            <a:chExt cx="21958300" cy="1604470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21958300" cy="1604470"/>
            </a:xfrm>
            <a:custGeom>
              <a:avLst/>
              <a:gdLst/>
              <a:ahLst/>
              <a:cxnLst/>
              <a:rect l="l" t="t" r="r" b="b"/>
              <a:pathLst>
                <a:path w="21958300" h="1604470">
                  <a:moveTo>
                    <a:pt x="0" y="0"/>
                  </a:moveTo>
                  <a:lnTo>
                    <a:pt x="21958300" y="0"/>
                  </a:lnTo>
                  <a:lnTo>
                    <a:pt x="21958300" y="1604470"/>
                  </a:lnTo>
                  <a:lnTo>
                    <a:pt x="0" y="160447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77524" b="-177524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0" y="-57150"/>
              <a:ext cx="21958300" cy="16616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960"/>
                </a:lnSpc>
              </a:pPr>
              <a:r>
                <a:rPr lang="nl-BE" sz="5800" b="1" spc="-330" noProof="0" dirty="0">
                  <a:solidFill>
                    <a:srgbClr val="453434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Water versus room in ganache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7436790" y="5645808"/>
            <a:ext cx="2423842" cy="981997"/>
            <a:chOff x="0" y="0"/>
            <a:chExt cx="4506725" cy="1825858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4506725" cy="1825858"/>
            </a:xfrm>
            <a:custGeom>
              <a:avLst/>
              <a:gdLst/>
              <a:ahLst/>
              <a:cxnLst/>
              <a:rect l="l" t="t" r="r" b="b"/>
              <a:pathLst>
                <a:path w="4506725" h="1825858">
                  <a:moveTo>
                    <a:pt x="0" y="912929"/>
                  </a:moveTo>
                  <a:cubicBezTo>
                    <a:pt x="0" y="408789"/>
                    <a:pt x="360359" y="0"/>
                    <a:pt x="804772" y="0"/>
                  </a:cubicBezTo>
                  <a:lnTo>
                    <a:pt x="3701952" y="0"/>
                  </a:lnTo>
                  <a:cubicBezTo>
                    <a:pt x="4146366" y="0"/>
                    <a:pt x="4506725" y="408789"/>
                    <a:pt x="4506725" y="912929"/>
                  </a:cubicBezTo>
                  <a:cubicBezTo>
                    <a:pt x="4506725" y="1417068"/>
                    <a:pt x="4146366" y="1825858"/>
                    <a:pt x="3701952" y="1825858"/>
                  </a:cubicBezTo>
                  <a:lnTo>
                    <a:pt x="804772" y="1825858"/>
                  </a:lnTo>
                  <a:cubicBezTo>
                    <a:pt x="360359" y="1825858"/>
                    <a:pt x="0" y="1417068"/>
                    <a:pt x="0" y="912929"/>
                  </a:cubicBezTo>
                  <a:close/>
                </a:path>
              </a:pathLst>
            </a:custGeom>
            <a:solidFill>
              <a:srgbClr val="FFFFFF"/>
            </a:solidFill>
            <a:ln w="85725" cap="sq">
              <a:solidFill>
                <a:srgbClr val="8B5E3C"/>
              </a:solidFill>
              <a:prstDash val="solid"/>
              <a:miter/>
            </a:ln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7176422" y="5855895"/>
            <a:ext cx="2880360" cy="561823"/>
            <a:chOff x="0" y="0"/>
            <a:chExt cx="3840480" cy="749097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3840480" cy="749097"/>
            </a:xfrm>
            <a:custGeom>
              <a:avLst/>
              <a:gdLst/>
              <a:ahLst/>
              <a:cxnLst/>
              <a:rect l="l" t="t" r="r" b="b"/>
              <a:pathLst>
                <a:path w="3840480" h="749097">
                  <a:moveTo>
                    <a:pt x="0" y="0"/>
                  </a:moveTo>
                  <a:lnTo>
                    <a:pt x="3840480" y="0"/>
                  </a:lnTo>
                  <a:lnTo>
                    <a:pt x="3840480" y="749097"/>
                  </a:lnTo>
                  <a:lnTo>
                    <a:pt x="0" y="749097"/>
                  </a:lnTo>
                  <a:close/>
                </a:path>
              </a:pathLst>
            </a:custGeom>
            <a:solidFill>
              <a:srgbClr val="453434">
                <a:alpha val="0"/>
              </a:srgbClr>
            </a:solid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38100"/>
              <a:ext cx="3840480" cy="78719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240"/>
                </a:lnSpc>
              </a:pPr>
              <a:r>
                <a:rPr lang="nl-BE" sz="2700" b="1" noProof="0" dirty="0">
                  <a:solidFill>
                    <a:srgbClr val="453434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ROOM</a:t>
              </a:r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44855" y="2322195"/>
            <a:ext cx="8010972" cy="3291536"/>
            <a:chOff x="0" y="0"/>
            <a:chExt cx="10681296" cy="438871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681297" cy="4388715"/>
            </a:xfrm>
            <a:custGeom>
              <a:avLst/>
              <a:gdLst/>
              <a:ahLst/>
              <a:cxnLst/>
              <a:rect l="l" t="t" r="r" b="b"/>
              <a:pathLst>
                <a:path w="10681297" h="4388715">
                  <a:moveTo>
                    <a:pt x="0" y="119661"/>
                  </a:moveTo>
                  <a:cubicBezTo>
                    <a:pt x="0" y="53582"/>
                    <a:pt x="101627" y="0"/>
                    <a:pt x="226958" y="0"/>
                  </a:cubicBezTo>
                  <a:lnTo>
                    <a:pt x="10454339" y="0"/>
                  </a:lnTo>
                  <a:cubicBezTo>
                    <a:pt x="10579670" y="0"/>
                    <a:pt x="10681297" y="53582"/>
                    <a:pt x="10681297" y="119661"/>
                  </a:cubicBezTo>
                  <a:lnTo>
                    <a:pt x="10681297" y="4269054"/>
                  </a:lnTo>
                  <a:cubicBezTo>
                    <a:pt x="10681297" y="4335133"/>
                    <a:pt x="10579670" y="4388715"/>
                    <a:pt x="10454339" y="4388715"/>
                  </a:cubicBezTo>
                  <a:lnTo>
                    <a:pt x="226958" y="4388715"/>
                  </a:lnTo>
                  <a:cubicBezTo>
                    <a:pt x="101627" y="4388715"/>
                    <a:pt x="0" y="4335133"/>
                    <a:pt x="0" y="4269054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D3A24E"/>
              </a:solidFill>
              <a:prstDash val="solid"/>
              <a:miter/>
            </a:ln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974676" y="3190127"/>
            <a:ext cx="6788765" cy="2218918"/>
            <a:chOff x="0" y="0"/>
            <a:chExt cx="9051687" cy="295855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9051687" cy="2958557"/>
            </a:xfrm>
            <a:custGeom>
              <a:avLst/>
              <a:gdLst/>
              <a:ahLst/>
              <a:cxnLst/>
              <a:rect l="l" t="t" r="r" b="b"/>
              <a:pathLst>
                <a:path w="9051687" h="2958557">
                  <a:moveTo>
                    <a:pt x="0" y="0"/>
                  </a:moveTo>
                  <a:lnTo>
                    <a:pt x="9051687" y="0"/>
                  </a:lnTo>
                  <a:lnTo>
                    <a:pt x="9051687" y="2958557"/>
                  </a:lnTo>
                  <a:lnTo>
                    <a:pt x="0" y="2958557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40723" r="-40733" b="-116348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9051687" cy="299665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240"/>
                </a:lnSpc>
              </a:pPr>
              <a:r>
                <a:rPr lang="nl-BE" sz="2700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| Gladde en romige textuur</a:t>
              </a:r>
            </a:p>
            <a:p>
              <a:pPr algn="l">
                <a:lnSpc>
                  <a:spcPts val="1350"/>
                </a:lnSpc>
              </a:pPr>
              <a:endParaRPr lang="nl-BE" sz="2700" noProof="0" dirty="0">
                <a:solidFill>
                  <a:srgbClr val="453434"/>
                </a:solidFill>
                <a:latin typeface="Telegraf"/>
                <a:ea typeface="Telegraf"/>
                <a:cs typeface="Telegraf"/>
                <a:sym typeface="Telegraf"/>
              </a:endParaRPr>
            </a:p>
            <a:p>
              <a:pPr algn="l">
                <a:lnSpc>
                  <a:spcPts val="3240"/>
                </a:lnSpc>
              </a:pPr>
              <a:r>
                <a:rPr lang="nl-BE" sz="2700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| Evenwichtige textuur -&gt; gladde,</a:t>
              </a:r>
            </a:p>
            <a:p>
              <a:pPr algn="l">
                <a:lnSpc>
                  <a:spcPts val="3240"/>
                </a:lnSpc>
              </a:pPr>
              <a:r>
                <a:rPr lang="nl-BE" sz="2700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  homogene, zachte ganache</a:t>
              </a:r>
            </a:p>
            <a:p>
              <a:pPr algn="l">
                <a:lnSpc>
                  <a:spcPts val="1350"/>
                </a:lnSpc>
              </a:pPr>
              <a:endParaRPr lang="nl-BE" sz="2700" noProof="0" dirty="0">
                <a:solidFill>
                  <a:srgbClr val="453434"/>
                </a:solidFill>
                <a:latin typeface="Telegraf"/>
                <a:ea typeface="Telegraf"/>
                <a:cs typeface="Telegraf"/>
                <a:sym typeface="Telegraf"/>
              </a:endParaRPr>
            </a:p>
            <a:p>
              <a:r>
                <a:rPr lang="nl-BE" sz="2700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| Melkeiwitten </a:t>
              </a:r>
              <a:r>
                <a:rPr lang="nl-BE" sz="2700" noProof="0" dirty="0">
                  <a:solidFill>
                    <a:srgbClr val="453434"/>
                  </a:solidFill>
                  <a:latin typeface="Telegraf"/>
                </a:rPr>
                <a:t>helpen de emulsie te stabiliseren</a:t>
              </a:r>
              <a:endParaRPr lang="nl-BE" sz="2700" noProof="0" dirty="0">
                <a:solidFill>
                  <a:srgbClr val="453434"/>
                </a:solidFill>
                <a:latin typeface="Telegraf"/>
                <a:sym typeface="Telegraf"/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241602" y="885886"/>
            <a:ext cx="8008620" cy="4727845"/>
            <a:chOff x="0" y="0"/>
            <a:chExt cx="10878499" cy="642206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0878500" cy="6422063"/>
            </a:xfrm>
            <a:custGeom>
              <a:avLst/>
              <a:gdLst/>
              <a:ahLst/>
              <a:cxnLst/>
              <a:rect l="l" t="t" r="r" b="b"/>
              <a:pathLst>
                <a:path w="10878500" h="6422063">
                  <a:moveTo>
                    <a:pt x="0" y="175101"/>
                  </a:moveTo>
                  <a:cubicBezTo>
                    <a:pt x="0" y="78407"/>
                    <a:pt x="103503" y="0"/>
                    <a:pt x="231148" y="0"/>
                  </a:cubicBezTo>
                  <a:lnTo>
                    <a:pt x="10647352" y="0"/>
                  </a:lnTo>
                  <a:cubicBezTo>
                    <a:pt x="10774997" y="0"/>
                    <a:pt x="10878500" y="78407"/>
                    <a:pt x="10878500" y="175101"/>
                  </a:cubicBezTo>
                  <a:lnTo>
                    <a:pt x="10878500" y="6246961"/>
                  </a:lnTo>
                  <a:cubicBezTo>
                    <a:pt x="10878500" y="6343656"/>
                    <a:pt x="10774997" y="6422063"/>
                    <a:pt x="10647352" y="6422063"/>
                  </a:cubicBezTo>
                  <a:lnTo>
                    <a:pt x="231148" y="6422063"/>
                  </a:lnTo>
                  <a:cubicBezTo>
                    <a:pt x="103503" y="6422062"/>
                    <a:pt x="0" y="6343656"/>
                    <a:pt x="0" y="6246961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235B6C"/>
              </a:solidFill>
              <a:prstDash val="solid"/>
              <a:miter/>
            </a:ln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52469" y="6169577"/>
            <a:ext cx="8010972" cy="3290838"/>
            <a:chOff x="0" y="0"/>
            <a:chExt cx="10681296" cy="438778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681297" cy="4387785"/>
            </a:xfrm>
            <a:custGeom>
              <a:avLst/>
              <a:gdLst/>
              <a:ahLst/>
              <a:cxnLst/>
              <a:rect l="l" t="t" r="r" b="b"/>
              <a:pathLst>
                <a:path w="10681297" h="4387785">
                  <a:moveTo>
                    <a:pt x="0" y="119635"/>
                  </a:moveTo>
                  <a:cubicBezTo>
                    <a:pt x="0" y="53570"/>
                    <a:pt x="101627" y="0"/>
                    <a:pt x="226958" y="0"/>
                  </a:cubicBezTo>
                  <a:lnTo>
                    <a:pt x="10454339" y="0"/>
                  </a:lnTo>
                  <a:cubicBezTo>
                    <a:pt x="10579670" y="0"/>
                    <a:pt x="10681297" y="53570"/>
                    <a:pt x="10681297" y="119635"/>
                  </a:cubicBezTo>
                  <a:lnTo>
                    <a:pt x="10681297" y="4268149"/>
                  </a:lnTo>
                  <a:cubicBezTo>
                    <a:pt x="10681297" y="4334215"/>
                    <a:pt x="10579670" y="4387785"/>
                    <a:pt x="10454339" y="4387785"/>
                  </a:cubicBezTo>
                  <a:lnTo>
                    <a:pt x="226958" y="4387785"/>
                  </a:lnTo>
                  <a:cubicBezTo>
                    <a:pt x="101627" y="4387784"/>
                    <a:pt x="0" y="4334215"/>
                    <a:pt x="0" y="4268149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D3A24E"/>
              </a:solidFill>
              <a:prstDash val="solid"/>
              <a:miter/>
            </a:ln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2509" y="6304598"/>
            <a:ext cx="6520816" cy="3042328"/>
            <a:chOff x="0" y="0"/>
            <a:chExt cx="8694421" cy="4056437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694420" cy="4056437"/>
            </a:xfrm>
            <a:custGeom>
              <a:avLst/>
              <a:gdLst/>
              <a:ahLst/>
              <a:cxnLst/>
              <a:rect l="l" t="t" r="r" b="b"/>
              <a:pathLst>
                <a:path w="8694420" h="4056437">
                  <a:moveTo>
                    <a:pt x="0" y="0"/>
                  </a:moveTo>
                  <a:lnTo>
                    <a:pt x="8694420" y="0"/>
                  </a:lnTo>
                  <a:lnTo>
                    <a:pt x="8694420" y="4056437"/>
                  </a:lnTo>
                  <a:lnTo>
                    <a:pt x="0" y="4056437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42397" r="-46516" b="-57793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8694421" cy="409453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240"/>
                </a:lnSpc>
              </a:pPr>
              <a:r>
                <a:rPr lang="nl-BE" sz="2700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| Samengesteld ingrediënt -&gt; beperkt de aanpasbaarheid van het recept</a:t>
              </a:r>
            </a:p>
            <a:p>
              <a:pPr algn="l">
                <a:lnSpc>
                  <a:spcPts val="1350"/>
                </a:lnSpc>
              </a:pPr>
              <a:endParaRPr lang="nl-BE" sz="2700" noProof="0" dirty="0">
                <a:solidFill>
                  <a:srgbClr val="453434"/>
                </a:solidFill>
                <a:latin typeface="Telegraf"/>
                <a:ea typeface="Telegraf"/>
                <a:cs typeface="Telegraf"/>
                <a:sym typeface="Telegraf"/>
              </a:endParaRPr>
            </a:p>
            <a:p>
              <a:pPr algn="l">
                <a:lnSpc>
                  <a:spcPts val="2700"/>
                </a:lnSpc>
              </a:pPr>
              <a:r>
                <a:rPr lang="nl-BE" sz="2700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| Subtiele smaakmaskering door de zuivel</a:t>
              </a:r>
            </a:p>
            <a:p>
              <a:pPr algn="l">
                <a:lnSpc>
                  <a:spcPts val="1350"/>
                </a:lnSpc>
              </a:pPr>
              <a:endParaRPr lang="nl-BE" sz="2700" noProof="0" dirty="0">
                <a:solidFill>
                  <a:srgbClr val="453434"/>
                </a:solidFill>
                <a:latin typeface="Telegraf"/>
                <a:ea typeface="Telegraf"/>
                <a:cs typeface="Telegraf"/>
                <a:sym typeface="Telegraf"/>
              </a:endParaRPr>
            </a:p>
            <a:p>
              <a:pPr algn="l">
                <a:lnSpc>
                  <a:spcPts val="3240"/>
                </a:lnSpc>
              </a:pPr>
              <a:r>
                <a:rPr lang="nl-BE" sz="2700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| Bevat het allergeen melk</a:t>
              </a:r>
            </a:p>
            <a:p>
              <a:pPr algn="l">
                <a:lnSpc>
                  <a:spcPts val="1350"/>
                </a:lnSpc>
              </a:pPr>
              <a:endParaRPr lang="nl-BE" sz="2700" noProof="0" dirty="0">
                <a:solidFill>
                  <a:srgbClr val="453434"/>
                </a:solidFill>
                <a:latin typeface="Telegraf"/>
                <a:ea typeface="Telegraf"/>
                <a:cs typeface="Telegraf"/>
                <a:sym typeface="Telegraf"/>
              </a:endParaRPr>
            </a:p>
            <a:p>
              <a:pPr algn="l">
                <a:lnSpc>
                  <a:spcPts val="3240"/>
                </a:lnSpc>
              </a:pPr>
              <a:r>
                <a:rPr lang="nl-BE" sz="2700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| Hogere kostprijs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7327423" y="9601200"/>
            <a:ext cx="685800" cy="411480"/>
            <a:chOff x="0" y="0"/>
            <a:chExt cx="914400" cy="54864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914400" cy="548640"/>
            </a:xfrm>
            <a:custGeom>
              <a:avLst/>
              <a:gdLst/>
              <a:ahLst/>
              <a:cxnLst/>
              <a:rect l="l" t="t" r="r" b="b"/>
              <a:pathLst>
                <a:path w="914400" h="548640">
                  <a:moveTo>
                    <a:pt x="0" y="0"/>
                  </a:moveTo>
                  <a:lnTo>
                    <a:pt x="914400" y="0"/>
                  </a:lnTo>
                  <a:lnTo>
                    <a:pt x="914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26982" r="-26982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19050"/>
              <a:ext cx="914400" cy="5676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980"/>
                </a:lnSpc>
              </a:pPr>
              <a:r>
                <a:rPr lang="nl-BE" sz="1650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26</a:t>
              </a:r>
            </a:p>
          </p:txBody>
        </p:sp>
      </p:grpSp>
      <p:sp>
        <p:nvSpPr>
          <p:cNvPr id="17" name="Freeform 17"/>
          <p:cNvSpPr/>
          <p:nvPr/>
        </p:nvSpPr>
        <p:spPr>
          <a:xfrm>
            <a:off x="232901" y="3323684"/>
            <a:ext cx="1479216" cy="1401300"/>
          </a:xfrm>
          <a:custGeom>
            <a:avLst/>
            <a:gdLst/>
            <a:ahLst/>
            <a:cxnLst/>
            <a:rect l="l" t="t" r="r" b="b"/>
            <a:pathLst>
              <a:path w="1479216" h="1401300">
                <a:moveTo>
                  <a:pt x="0" y="0"/>
                </a:moveTo>
                <a:lnTo>
                  <a:pt x="1479216" y="0"/>
                </a:lnTo>
                <a:lnTo>
                  <a:pt x="1479216" y="1401301"/>
                </a:lnTo>
                <a:lnTo>
                  <a:pt x="0" y="140130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r="-105940"/>
            </a:stretch>
          </a:blipFill>
        </p:spPr>
        <p:txBody>
          <a:bodyPr/>
          <a:lstStyle/>
          <a:p>
            <a:endParaRPr lang="nl-BE" noProof="0" dirty="0"/>
          </a:p>
        </p:txBody>
      </p:sp>
      <p:sp>
        <p:nvSpPr>
          <p:cNvPr id="18" name="Freeform 18"/>
          <p:cNvSpPr/>
          <p:nvPr/>
        </p:nvSpPr>
        <p:spPr>
          <a:xfrm>
            <a:off x="7588574" y="7079908"/>
            <a:ext cx="1555426" cy="1470175"/>
          </a:xfrm>
          <a:custGeom>
            <a:avLst/>
            <a:gdLst/>
            <a:ahLst/>
            <a:cxnLst/>
            <a:rect l="l" t="t" r="r" b="b"/>
            <a:pathLst>
              <a:path w="1555426" h="1470175">
                <a:moveTo>
                  <a:pt x="0" y="0"/>
                </a:moveTo>
                <a:lnTo>
                  <a:pt x="1555426" y="0"/>
                </a:lnTo>
                <a:lnTo>
                  <a:pt x="1555426" y="1470175"/>
                </a:lnTo>
                <a:lnTo>
                  <a:pt x="0" y="147017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05476"/>
            </a:stretch>
          </a:blipFill>
        </p:spPr>
        <p:txBody>
          <a:bodyPr/>
          <a:lstStyle/>
          <a:p>
            <a:endParaRPr lang="nl-BE" noProof="0" dirty="0"/>
          </a:p>
        </p:txBody>
      </p:sp>
      <p:grpSp>
        <p:nvGrpSpPr>
          <p:cNvPr id="19" name="Group 19"/>
          <p:cNvGrpSpPr/>
          <p:nvPr/>
        </p:nvGrpSpPr>
        <p:grpSpPr>
          <a:xfrm>
            <a:off x="9239250" y="5744723"/>
            <a:ext cx="8010973" cy="4427977"/>
            <a:chOff x="0" y="-1"/>
            <a:chExt cx="10681297" cy="5119714"/>
          </a:xfrm>
        </p:grpSpPr>
        <p:sp>
          <p:nvSpPr>
            <p:cNvPr id="20" name="Freeform 20"/>
            <p:cNvSpPr/>
            <p:nvPr/>
          </p:nvSpPr>
          <p:spPr>
            <a:xfrm>
              <a:off x="0" y="-1"/>
              <a:ext cx="10681297" cy="5119714"/>
            </a:xfrm>
            <a:custGeom>
              <a:avLst/>
              <a:gdLst/>
              <a:ahLst/>
              <a:cxnLst/>
              <a:rect l="l" t="t" r="r" b="b"/>
              <a:pathLst>
                <a:path w="10681297" h="4877171">
                  <a:moveTo>
                    <a:pt x="0" y="132979"/>
                  </a:moveTo>
                  <a:cubicBezTo>
                    <a:pt x="0" y="59545"/>
                    <a:pt x="101627" y="0"/>
                    <a:pt x="226958" y="0"/>
                  </a:cubicBezTo>
                  <a:lnTo>
                    <a:pt x="10454339" y="0"/>
                  </a:lnTo>
                  <a:cubicBezTo>
                    <a:pt x="10579670" y="0"/>
                    <a:pt x="10681297" y="59545"/>
                    <a:pt x="10681297" y="132979"/>
                  </a:cubicBezTo>
                  <a:lnTo>
                    <a:pt x="10681297" y="4744192"/>
                  </a:lnTo>
                  <a:cubicBezTo>
                    <a:pt x="10681297" y="4817626"/>
                    <a:pt x="10579670" y="4877171"/>
                    <a:pt x="10454339" y="4877171"/>
                  </a:cubicBezTo>
                  <a:lnTo>
                    <a:pt x="226958" y="4877171"/>
                  </a:lnTo>
                  <a:cubicBezTo>
                    <a:pt x="101627" y="4877171"/>
                    <a:pt x="0" y="4817626"/>
                    <a:pt x="0" y="4744192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235B6C"/>
              </a:solidFill>
              <a:prstDash val="solid"/>
              <a:miter/>
            </a:ln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0693425" y="1437475"/>
            <a:ext cx="5991123" cy="4524223"/>
            <a:chOff x="0" y="0"/>
            <a:chExt cx="7988164" cy="6032297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7988164" cy="6032297"/>
            </a:xfrm>
            <a:custGeom>
              <a:avLst/>
              <a:gdLst/>
              <a:ahLst/>
              <a:cxnLst/>
              <a:rect l="l" t="t" r="r" b="b"/>
              <a:pathLst>
                <a:path w="7988164" h="6032297">
                  <a:moveTo>
                    <a:pt x="0" y="0"/>
                  </a:moveTo>
                  <a:lnTo>
                    <a:pt x="7988164" y="0"/>
                  </a:lnTo>
                  <a:lnTo>
                    <a:pt x="7988164" y="6032297"/>
                  </a:lnTo>
                  <a:lnTo>
                    <a:pt x="0" y="6032297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46145" r="-59470" b="-6108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38100"/>
              <a:ext cx="7988164" cy="607039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240"/>
                </a:lnSpc>
              </a:pPr>
              <a:r>
                <a:rPr lang="nl-BE" sz="2600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| Zuiverder smaakprofiel</a:t>
              </a:r>
            </a:p>
            <a:p>
              <a:pPr algn="l">
                <a:lnSpc>
                  <a:spcPts val="1350"/>
                </a:lnSpc>
              </a:pPr>
              <a:endParaRPr lang="nl-BE" sz="2600" noProof="0" dirty="0">
                <a:solidFill>
                  <a:srgbClr val="453434"/>
                </a:solidFill>
                <a:latin typeface="Telegraf"/>
                <a:ea typeface="Telegraf"/>
                <a:cs typeface="Telegraf"/>
                <a:sym typeface="Telegraf"/>
              </a:endParaRPr>
            </a:p>
            <a:p>
              <a:pPr algn="l">
                <a:lnSpc>
                  <a:spcPct val="100000"/>
                </a:lnSpc>
              </a:pPr>
              <a:r>
                <a:rPr lang="nl-BE" sz="2600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| Smaken komen duidelijker tot hun recht -&gt; ideaal voor delicate infusies </a:t>
              </a:r>
            </a:p>
            <a:p>
              <a:pPr algn="l">
                <a:lnSpc>
                  <a:spcPts val="1350"/>
                </a:lnSpc>
              </a:pPr>
              <a:endParaRPr lang="nl-BE" sz="2600" noProof="0" dirty="0">
                <a:solidFill>
                  <a:srgbClr val="453434"/>
                </a:solidFill>
                <a:latin typeface="Telegraf"/>
                <a:ea typeface="Telegraf"/>
                <a:cs typeface="Telegraf"/>
                <a:sym typeface="Telegraf"/>
              </a:endParaRPr>
            </a:p>
            <a:p>
              <a:pPr algn="l">
                <a:lnSpc>
                  <a:spcPts val="3240"/>
                </a:lnSpc>
              </a:pPr>
              <a:r>
                <a:rPr lang="nl-BE" sz="2600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| Fris, licht mondgevoel </a:t>
              </a:r>
            </a:p>
            <a:p>
              <a:pPr algn="l">
                <a:lnSpc>
                  <a:spcPts val="1350"/>
                </a:lnSpc>
              </a:pPr>
              <a:endParaRPr lang="nl-BE" sz="2600" noProof="0" dirty="0">
                <a:solidFill>
                  <a:srgbClr val="453434"/>
                </a:solidFill>
                <a:latin typeface="Telegraf"/>
                <a:ea typeface="Telegraf"/>
                <a:cs typeface="Telegraf"/>
                <a:sym typeface="Telegraf"/>
              </a:endParaRPr>
            </a:p>
            <a:p>
              <a:pPr algn="l">
                <a:lnSpc>
                  <a:spcPts val="3240"/>
                </a:lnSpc>
              </a:pPr>
              <a:r>
                <a:rPr lang="nl-BE" sz="2600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| Flexibiliteit in de samenstelling: water, vetten en suikers afzonderlijk aan te passen</a:t>
              </a:r>
            </a:p>
            <a:p>
              <a:pPr algn="l">
                <a:lnSpc>
                  <a:spcPts val="1350"/>
                </a:lnSpc>
              </a:pPr>
              <a:endParaRPr lang="nl-BE" sz="2600" noProof="0" dirty="0">
                <a:solidFill>
                  <a:srgbClr val="453434"/>
                </a:solidFill>
                <a:latin typeface="Telegraf"/>
                <a:ea typeface="Telegraf"/>
                <a:cs typeface="Telegraf"/>
                <a:sym typeface="Telegraf"/>
              </a:endParaRPr>
            </a:p>
            <a:p>
              <a:pPr algn="l">
                <a:lnSpc>
                  <a:spcPts val="3240"/>
                </a:lnSpc>
              </a:pPr>
              <a:r>
                <a:rPr lang="nl-BE" sz="2600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| Gemakkelijker aan te passen aan zuivelvrije recepten</a:t>
              </a:r>
            </a:p>
            <a:p>
              <a:pPr algn="l">
                <a:lnSpc>
                  <a:spcPts val="3240"/>
                </a:lnSpc>
              </a:pPr>
              <a:endParaRPr lang="nl-BE" sz="2700" noProof="0" dirty="0">
                <a:solidFill>
                  <a:srgbClr val="453434"/>
                </a:solidFill>
                <a:latin typeface="Telegraf"/>
                <a:ea typeface="Telegraf"/>
                <a:cs typeface="Telegraf"/>
                <a:sym typeface="Telegraf"/>
              </a:endParaRP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9529006" y="6229502"/>
            <a:ext cx="6930194" cy="3562198"/>
            <a:chOff x="0" y="-38100"/>
            <a:chExt cx="9240258" cy="4749597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278521" cy="4711497"/>
            </a:xfrm>
            <a:custGeom>
              <a:avLst/>
              <a:gdLst/>
              <a:ahLst/>
              <a:cxnLst/>
              <a:rect l="l" t="t" r="r" b="b"/>
              <a:pathLst>
                <a:path w="8278521" h="4711497">
                  <a:moveTo>
                    <a:pt x="0" y="0"/>
                  </a:moveTo>
                  <a:lnTo>
                    <a:pt x="8278521" y="0"/>
                  </a:lnTo>
                  <a:lnTo>
                    <a:pt x="8278521" y="4711497"/>
                  </a:lnTo>
                  <a:lnTo>
                    <a:pt x="0" y="4711497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44526" r="-53876" b="-35854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38100"/>
              <a:ext cx="9240258" cy="474959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240"/>
                </a:lnSpc>
              </a:pPr>
              <a:r>
                <a:rPr lang="nl-BE" sz="2700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| Minder romig mondgevoel</a:t>
              </a:r>
            </a:p>
            <a:p>
              <a:pPr algn="l">
                <a:lnSpc>
                  <a:spcPts val="1350"/>
                </a:lnSpc>
              </a:pPr>
              <a:endParaRPr lang="nl-BE" sz="2700" noProof="0" dirty="0">
                <a:solidFill>
                  <a:srgbClr val="453434"/>
                </a:solidFill>
                <a:latin typeface="Telegraf"/>
                <a:ea typeface="Telegraf"/>
                <a:cs typeface="Telegraf"/>
                <a:sym typeface="Telegraf"/>
              </a:endParaRPr>
            </a:p>
            <a:p>
              <a:pPr algn="l">
                <a:lnSpc>
                  <a:spcPts val="3240"/>
                </a:lnSpc>
              </a:pPr>
              <a:r>
                <a:rPr lang="nl-BE" sz="2700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| Intensere smaak in het begin, maar kortere nasmaak</a:t>
              </a:r>
            </a:p>
            <a:p>
              <a:pPr algn="l">
                <a:lnSpc>
                  <a:spcPts val="1350"/>
                </a:lnSpc>
              </a:pPr>
              <a:endParaRPr lang="nl-BE" sz="2700" noProof="0" dirty="0">
                <a:solidFill>
                  <a:srgbClr val="453434"/>
                </a:solidFill>
                <a:latin typeface="Telegraf"/>
                <a:ea typeface="Telegraf"/>
                <a:cs typeface="Telegraf"/>
                <a:sym typeface="Telegraf"/>
              </a:endParaRPr>
            </a:p>
            <a:p>
              <a:pPr algn="l">
                <a:lnSpc>
                  <a:spcPts val="3240"/>
                </a:lnSpc>
              </a:pPr>
              <a:r>
                <a:rPr lang="nl-BE" sz="2700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| Nauwkeurig uitgebalanceerd recept is nodig om de gewenste textuur, stabiliteit en houdbaarheid te hebben.</a:t>
              </a:r>
            </a:p>
            <a:p>
              <a:pPr algn="l">
                <a:lnSpc>
                  <a:spcPts val="1350"/>
                </a:lnSpc>
              </a:pPr>
              <a:endParaRPr lang="nl-BE" sz="2700" noProof="0" dirty="0">
                <a:solidFill>
                  <a:srgbClr val="453434"/>
                </a:solidFill>
                <a:latin typeface="Telegraf"/>
                <a:ea typeface="Telegraf"/>
                <a:cs typeface="Telegraf"/>
                <a:sym typeface="Telegraf"/>
              </a:endParaRPr>
            </a:p>
            <a:p>
              <a:pPr algn="l">
                <a:lnSpc>
                  <a:spcPts val="3240"/>
                </a:lnSpc>
              </a:pPr>
              <a:r>
                <a:rPr lang="nl-BE" sz="2700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| Grondige expertise op het gebied van receptuurontwikkeling nodig om</a:t>
              </a:r>
            </a:p>
            <a:p>
              <a:pPr algn="l">
                <a:lnSpc>
                  <a:spcPts val="3240"/>
                </a:lnSpc>
              </a:pPr>
              <a:r>
                <a:rPr lang="nl-BE" sz="2700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consistente resultaten te hebben</a:t>
              </a:r>
            </a:p>
          </p:txBody>
        </p:sp>
      </p:grpSp>
      <p:sp>
        <p:nvSpPr>
          <p:cNvPr id="27" name="Freeform 27"/>
          <p:cNvSpPr/>
          <p:nvPr/>
        </p:nvSpPr>
        <p:spPr>
          <a:xfrm>
            <a:off x="8947509" y="2443861"/>
            <a:ext cx="1479216" cy="1401300"/>
          </a:xfrm>
          <a:custGeom>
            <a:avLst/>
            <a:gdLst/>
            <a:ahLst/>
            <a:cxnLst/>
            <a:rect l="l" t="t" r="r" b="b"/>
            <a:pathLst>
              <a:path w="1479216" h="1401300">
                <a:moveTo>
                  <a:pt x="0" y="0"/>
                </a:moveTo>
                <a:lnTo>
                  <a:pt x="1479216" y="0"/>
                </a:lnTo>
                <a:lnTo>
                  <a:pt x="1479216" y="1401300"/>
                </a:lnTo>
                <a:lnTo>
                  <a:pt x="0" y="14013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r="-105940"/>
            </a:stretch>
          </a:blipFill>
        </p:spPr>
        <p:txBody>
          <a:bodyPr/>
          <a:lstStyle/>
          <a:p>
            <a:endParaRPr lang="nl-BE" noProof="0" dirty="0"/>
          </a:p>
        </p:txBody>
      </p:sp>
      <p:sp>
        <p:nvSpPr>
          <p:cNvPr id="28" name="Freeform 28"/>
          <p:cNvSpPr/>
          <p:nvPr/>
        </p:nvSpPr>
        <p:spPr>
          <a:xfrm>
            <a:off x="16199174" y="6907154"/>
            <a:ext cx="1555426" cy="1470175"/>
          </a:xfrm>
          <a:custGeom>
            <a:avLst/>
            <a:gdLst/>
            <a:ahLst/>
            <a:cxnLst/>
            <a:rect l="l" t="t" r="r" b="b"/>
            <a:pathLst>
              <a:path w="1555426" h="1470175">
                <a:moveTo>
                  <a:pt x="0" y="0"/>
                </a:moveTo>
                <a:lnTo>
                  <a:pt x="1555425" y="0"/>
                </a:lnTo>
                <a:lnTo>
                  <a:pt x="1555425" y="1470175"/>
                </a:lnTo>
                <a:lnTo>
                  <a:pt x="0" y="147017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05476"/>
            </a:stretch>
          </a:blipFill>
        </p:spPr>
        <p:txBody>
          <a:bodyPr/>
          <a:lstStyle/>
          <a:p>
            <a:endParaRPr lang="nl-BE" noProof="0" dirty="0"/>
          </a:p>
        </p:txBody>
      </p:sp>
      <p:grpSp>
        <p:nvGrpSpPr>
          <p:cNvPr id="29" name="Group 29"/>
          <p:cNvGrpSpPr/>
          <p:nvPr/>
        </p:nvGrpSpPr>
        <p:grpSpPr>
          <a:xfrm>
            <a:off x="1234440" y="2059813"/>
            <a:ext cx="2880360" cy="768096"/>
            <a:chOff x="0" y="0"/>
            <a:chExt cx="3840480" cy="1024128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3840480" cy="1024128"/>
            </a:xfrm>
            <a:custGeom>
              <a:avLst/>
              <a:gdLst/>
              <a:ahLst/>
              <a:cxnLst/>
              <a:rect l="l" t="t" r="r" b="b"/>
              <a:pathLst>
                <a:path w="3840480" h="1024128">
                  <a:moveTo>
                    <a:pt x="0" y="512064"/>
                  </a:moveTo>
                  <a:cubicBezTo>
                    <a:pt x="0" y="229235"/>
                    <a:pt x="229235" y="0"/>
                    <a:pt x="512064" y="0"/>
                  </a:cubicBezTo>
                  <a:lnTo>
                    <a:pt x="3328416" y="0"/>
                  </a:lnTo>
                  <a:cubicBezTo>
                    <a:pt x="3611245" y="0"/>
                    <a:pt x="3840480" y="229235"/>
                    <a:pt x="3840480" y="512064"/>
                  </a:cubicBezTo>
                  <a:cubicBezTo>
                    <a:pt x="3840480" y="794893"/>
                    <a:pt x="3611245" y="1024128"/>
                    <a:pt x="3328416" y="1024128"/>
                  </a:cubicBezTo>
                  <a:lnTo>
                    <a:pt x="512064" y="1024128"/>
                  </a:lnTo>
                  <a:cubicBezTo>
                    <a:pt x="229235" y="1024128"/>
                    <a:pt x="0" y="794893"/>
                    <a:pt x="0" y="512064"/>
                  </a:cubicBezTo>
                  <a:close/>
                </a:path>
              </a:pathLst>
            </a:custGeom>
            <a:solidFill>
              <a:srgbClr val="C28927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234440" y="2059813"/>
            <a:ext cx="2880360" cy="768096"/>
            <a:chOff x="0" y="0"/>
            <a:chExt cx="3840480" cy="1024128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3840480" cy="1024128"/>
            </a:xfrm>
            <a:custGeom>
              <a:avLst/>
              <a:gdLst/>
              <a:ahLst/>
              <a:cxnLst/>
              <a:rect l="l" t="t" r="r" b="b"/>
              <a:pathLst>
                <a:path w="3840480" h="1024128">
                  <a:moveTo>
                    <a:pt x="0" y="0"/>
                  </a:moveTo>
                  <a:lnTo>
                    <a:pt x="3840480" y="0"/>
                  </a:lnTo>
                  <a:lnTo>
                    <a:pt x="3840480" y="1024128"/>
                  </a:lnTo>
                  <a:lnTo>
                    <a:pt x="0" y="102412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3068" b="-23068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38100"/>
              <a:ext cx="3840480" cy="106222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119"/>
                </a:lnSpc>
              </a:pPr>
              <a:r>
                <a:rPr lang="nl-BE" sz="2599" b="1" noProof="0" dirty="0">
                  <a:solidFill>
                    <a:srgbClr val="FFFFF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ROOM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9944100" y="501838"/>
            <a:ext cx="2880360" cy="768096"/>
            <a:chOff x="0" y="0"/>
            <a:chExt cx="3840480" cy="1024128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3840480" cy="1024128"/>
            </a:xfrm>
            <a:custGeom>
              <a:avLst/>
              <a:gdLst/>
              <a:ahLst/>
              <a:cxnLst/>
              <a:rect l="l" t="t" r="r" b="b"/>
              <a:pathLst>
                <a:path w="3840480" h="1024128">
                  <a:moveTo>
                    <a:pt x="0" y="512064"/>
                  </a:moveTo>
                  <a:cubicBezTo>
                    <a:pt x="0" y="229235"/>
                    <a:pt x="229235" y="0"/>
                    <a:pt x="512064" y="0"/>
                  </a:cubicBezTo>
                  <a:lnTo>
                    <a:pt x="3328416" y="0"/>
                  </a:lnTo>
                  <a:cubicBezTo>
                    <a:pt x="3611245" y="0"/>
                    <a:pt x="3840480" y="229235"/>
                    <a:pt x="3840480" y="512064"/>
                  </a:cubicBezTo>
                  <a:cubicBezTo>
                    <a:pt x="3840480" y="794893"/>
                    <a:pt x="3611245" y="1024128"/>
                    <a:pt x="3328416" y="1024128"/>
                  </a:cubicBezTo>
                  <a:lnTo>
                    <a:pt x="512064" y="1024128"/>
                  </a:lnTo>
                  <a:cubicBezTo>
                    <a:pt x="229235" y="1024128"/>
                    <a:pt x="0" y="794893"/>
                    <a:pt x="0" y="512064"/>
                  </a:cubicBezTo>
                  <a:close/>
                </a:path>
              </a:pathLst>
            </a:custGeom>
            <a:solidFill>
              <a:srgbClr val="235B6C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9944100" y="501838"/>
            <a:ext cx="2880360" cy="768096"/>
            <a:chOff x="0" y="0"/>
            <a:chExt cx="3840480" cy="1024128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3840480" cy="1024128"/>
            </a:xfrm>
            <a:custGeom>
              <a:avLst/>
              <a:gdLst/>
              <a:ahLst/>
              <a:cxnLst/>
              <a:rect l="l" t="t" r="r" b="b"/>
              <a:pathLst>
                <a:path w="3840480" h="1024128">
                  <a:moveTo>
                    <a:pt x="0" y="0"/>
                  </a:moveTo>
                  <a:lnTo>
                    <a:pt x="3840480" y="0"/>
                  </a:lnTo>
                  <a:lnTo>
                    <a:pt x="3840480" y="1024128"/>
                  </a:lnTo>
                  <a:lnTo>
                    <a:pt x="0" y="102412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3068" b="-23068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0" y="-38100"/>
              <a:ext cx="3840480" cy="106222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119"/>
                </a:lnSpc>
              </a:pPr>
              <a:r>
                <a:rPr lang="nl-BE" sz="2599" b="1" noProof="0" dirty="0">
                  <a:solidFill>
                    <a:srgbClr val="FFFFF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WATER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754380" y="617220"/>
            <a:ext cx="14401800" cy="480060"/>
            <a:chOff x="0" y="0"/>
            <a:chExt cx="19202400" cy="640080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9202400" cy="640080"/>
            </a:xfrm>
            <a:custGeom>
              <a:avLst/>
              <a:gdLst/>
              <a:ahLst/>
              <a:cxnLst/>
              <a:rect l="l" t="t" r="r" b="b"/>
              <a:pathLst>
                <a:path w="19202400" h="640080">
                  <a:moveTo>
                    <a:pt x="0" y="0"/>
                  </a:moveTo>
                  <a:lnTo>
                    <a:pt x="19202400" y="0"/>
                  </a:lnTo>
                  <a:lnTo>
                    <a:pt x="1920240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534551" b="-534551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38100"/>
              <a:ext cx="19202400" cy="67818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340"/>
                </a:lnSpc>
              </a:pPr>
              <a:r>
                <a:rPr lang="nl-BE" sz="1950" b="1" spc="180" noProof="0" dirty="0">
                  <a:solidFill>
                    <a:srgbClr val="C28927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DE WETENSCHAP ACHTER CHOCOLADE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744855" y="826656"/>
            <a:ext cx="8202654" cy="1203352"/>
            <a:chOff x="0" y="0"/>
            <a:chExt cx="10936872" cy="1604470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0936872" cy="1604470"/>
            </a:xfrm>
            <a:custGeom>
              <a:avLst/>
              <a:gdLst/>
              <a:ahLst/>
              <a:cxnLst/>
              <a:rect l="l" t="t" r="r" b="b"/>
              <a:pathLst>
                <a:path w="10936872" h="1604470">
                  <a:moveTo>
                    <a:pt x="0" y="0"/>
                  </a:moveTo>
                  <a:lnTo>
                    <a:pt x="10936872" y="0"/>
                  </a:lnTo>
                  <a:lnTo>
                    <a:pt x="10936872" y="1604470"/>
                  </a:lnTo>
                  <a:lnTo>
                    <a:pt x="0" y="160447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3324" b="-63324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0" y="-57150"/>
              <a:ext cx="10936872" cy="16616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960"/>
                </a:lnSpc>
              </a:pPr>
              <a:r>
                <a:rPr lang="nl-BE" sz="5800" b="1" spc="-330" noProof="0" dirty="0">
                  <a:solidFill>
                    <a:srgbClr val="453434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Water versus room </a:t>
              </a:r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54380" y="2372868"/>
            <a:ext cx="7749540" cy="521208"/>
            <a:chOff x="0" y="0"/>
            <a:chExt cx="10332720" cy="69494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332720" cy="694944"/>
            </a:xfrm>
            <a:custGeom>
              <a:avLst/>
              <a:gdLst/>
              <a:ahLst/>
              <a:cxnLst/>
              <a:rect l="l" t="t" r="r" b="b"/>
              <a:pathLst>
                <a:path w="10332720" h="694944">
                  <a:moveTo>
                    <a:pt x="0" y="347472"/>
                  </a:moveTo>
                  <a:cubicBezTo>
                    <a:pt x="0" y="155575"/>
                    <a:pt x="155575" y="0"/>
                    <a:pt x="347472" y="0"/>
                  </a:cubicBezTo>
                  <a:lnTo>
                    <a:pt x="9985248" y="0"/>
                  </a:lnTo>
                  <a:cubicBezTo>
                    <a:pt x="10177145" y="0"/>
                    <a:pt x="10332720" y="155575"/>
                    <a:pt x="10332720" y="347472"/>
                  </a:cubicBezTo>
                  <a:cubicBezTo>
                    <a:pt x="10332720" y="539369"/>
                    <a:pt x="10177145" y="694944"/>
                    <a:pt x="9985248" y="694944"/>
                  </a:cubicBezTo>
                  <a:lnTo>
                    <a:pt x="347472" y="694944"/>
                  </a:lnTo>
                  <a:cubicBezTo>
                    <a:pt x="155575" y="694944"/>
                    <a:pt x="0" y="539369"/>
                    <a:pt x="0" y="347472"/>
                  </a:cubicBezTo>
                  <a:close/>
                </a:path>
              </a:pathLst>
            </a:custGeom>
            <a:solidFill>
              <a:srgbClr val="C28927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754380" y="2372868"/>
            <a:ext cx="7749540" cy="521208"/>
            <a:chOff x="0" y="0"/>
            <a:chExt cx="10332720" cy="69494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0332720" cy="694944"/>
            </a:xfrm>
            <a:custGeom>
              <a:avLst/>
              <a:gdLst/>
              <a:ahLst/>
              <a:cxnLst/>
              <a:rect l="l" t="t" r="r" b="b"/>
              <a:pathLst>
                <a:path w="10332720" h="694944">
                  <a:moveTo>
                    <a:pt x="0" y="0"/>
                  </a:moveTo>
                  <a:lnTo>
                    <a:pt x="10332720" y="0"/>
                  </a:lnTo>
                  <a:lnTo>
                    <a:pt x="10332720" y="694944"/>
                  </a:lnTo>
                  <a:lnTo>
                    <a:pt x="0" y="69494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39711" b="-239711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10332720" cy="72351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FFFFF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VERSIE OP ROOMBASIS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754380" y="2948940"/>
            <a:ext cx="7749540" cy="411480"/>
            <a:chOff x="0" y="0"/>
            <a:chExt cx="10332720" cy="54864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0332720" cy="548640"/>
            </a:xfrm>
            <a:custGeom>
              <a:avLst/>
              <a:gdLst/>
              <a:ahLst/>
              <a:cxnLst/>
              <a:rect l="l" t="t" r="r" b="b"/>
              <a:pathLst>
                <a:path w="10332720" h="548640">
                  <a:moveTo>
                    <a:pt x="0" y="0"/>
                  </a:moveTo>
                  <a:lnTo>
                    <a:pt x="10332720" y="0"/>
                  </a:lnTo>
                  <a:lnTo>
                    <a:pt x="10332720" y="548640"/>
                  </a:lnTo>
                  <a:lnTo>
                    <a:pt x="0" y="548640"/>
                  </a:lnTo>
                  <a:close/>
                </a:path>
              </a:pathLst>
            </a:custGeom>
            <a:solidFill>
              <a:srgbClr val="453434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18972" y="2948940"/>
            <a:ext cx="4339742" cy="457428"/>
            <a:chOff x="0" y="0"/>
            <a:chExt cx="5786323" cy="60990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786324" cy="609905"/>
            </a:xfrm>
            <a:custGeom>
              <a:avLst/>
              <a:gdLst/>
              <a:ahLst/>
              <a:cxnLst/>
              <a:rect l="l" t="t" r="r" b="b"/>
              <a:pathLst>
                <a:path w="5786324" h="609905">
                  <a:moveTo>
                    <a:pt x="0" y="0"/>
                  </a:moveTo>
                  <a:lnTo>
                    <a:pt x="5786324" y="0"/>
                  </a:lnTo>
                  <a:lnTo>
                    <a:pt x="5786324" y="609905"/>
                  </a:lnTo>
                  <a:lnTo>
                    <a:pt x="0" y="609905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39882" b="-129837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5786323" cy="63848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FFFFF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Ingrediënt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24067" y="2948940"/>
            <a:ext cx="1239926" cy="457428"/>
            <a:chOff x="0" y="0"/>
            <a:chExt cx="1653235" cy="60990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653236" cy="609905"/>
            </a:xfrm>
            <a:custGeom>
              <a:avLst/>
              <a:gdLst/>
              <a:ahLst/>
              <a:cxnLst/>
              <a:rect l="l" t="t" r="r" b="b"/>
              <a:pathLst>
                <a:path w="1653236" h="609905">
                  <a:moveTo>
                    <a:pt x="0" y="0"/>
                  </a:moveTo>
                  <a:lnTo>
                    <a:pt x="1653236" y="0"/>
                  </a:lnTo>
                  <a:lnTo>
                    <a:pt x="1653236" y="609905"/>
                  </a:lnTo>
                  <a:lnTo>
                    <a:pt x="0" y="609905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7839" b="2205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28575"/>
              <a:ext cx="1653235" cy="63848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FFFFF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g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7341489" y="2948940"/>
            <a:ext cx="1084936" cy="457428"/>
            <a:chOff x="0" y="0"/>
            <a:chExt cx="1446581" cy="60990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446580" cy="609905"/>
            </a:xfrm>
            <a:custGeom>
              <a:avLst/>
              <a:gdLst/>
              <a:ahLst/>
              <a:cxnLst/>
              <a:rect l="l" t="t" r="r" b="b"/>
              <a:pathLst>
                <a:path w="1446580" h="609905">
                  <a:moveTo>
                    <a:pt x="0" y="0"/>
                  </a:moveTo>
                  <a:lnTo>
                    <a:pt x="1446580" y="0"/>
                  </a:lnTo>
                  <a:lnTo>
                    <a:pt x="1446580" y="609905"/>
                  </a:lnTo>
                  <a:lnTo>
                    <a:pt x="0" y="609905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237" b="8807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28575"/>
              <a:ext cx="1446581" cy="63848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FFFFF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%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18972" y="3360420"/>
            <a:ext cx="4339742" cy="459486"/>
            <a:chOff x="0" y="0"/>
            <a:chExt cx="5786323" cy="612648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5786324" cy="612648"/>
            </a:xfrm>
            <a:custGeom>
              <a:avLst/>
              <a:gdLst/>
              <a:ahLst/>
              <a:cxnLst/>
              <a:rect l="l" t="t" r="r" b="b"/>
              <a:pathLst>
                <a:path w="5786324" h="612648">
                  <a:moveTo>
                    <a:pt x="0" y="0"/>
                  </a:moveTo>
                  <a:lnTo>
                    <a:pt x="5786324" y="0"/>
                  </a:lnTo>
                  <a:lnTo>
                    <a:pt x="5786324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34031" b="-134031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28575"/>
              <a:ext cx="5786323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room met 35% vet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6024067" y="3360420"/>
            <a:ext cx="1239926" cy="459486"/>
            <a:chOff x="0" y="0"/>
            <a:chExt cx="1653235" cy="61264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653236" cy="612648"/>
            </a:xfrm>
            <a:custGeom>
              <a:avLst/>
              <a:gdLst/>
              <a:ahLst/>
              <a:cxnLst/>
              <a:rect l="l" t="t" r="r" b="b"/>
              <a:pathLst>
                <a:path w="1653236" h="612648">
                  <a:moveTo>
                    <a:pt x="0" y="0"/>
                  </a:moveTo>
                  <a:lnTo>
                    <a:pt x="1653236" y="0"/>
                  </a:lnTo>
                  <a:lnTo>
                    <a:pt x="1653236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580" b="-2580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28575"/>
              <a:ext cx="1653235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C28927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300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7341489" y="3360420"/>
            <a:ext cx="1084936" cy="459486"/>
            <a:chOff x="0" y="0"/>
            <a:chExt cx="1446581" cy="612648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446580" cy="612648"/>
            </a:xfrm>
            <a:custGeom>
              <a:avLst/>
              <a:gdLst/>
              <a:ahLst/>
              <a:cxnLst/>
              <a:rect l="l" t="t" r="r" b="b"/>
              <a:pathLst>
                <a:path w="1446580" h="612648">
                  <a:moveTo>
                    <a:pt x="0" y="0"/>
                  </a:moveTo>
                  <a:lnTo>
                    <a:pt x="1446580" y="0"/>
                  </a:lnTo>
                  <a:lnTo>
                    <a:pt x="1446580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4338" r="-4338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28575"/>
              <a:ext cx="1446581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noProof="0" dirty="0">
                  <a:solidFill>
                    <a:srgbClr val="8A7E6E"/>
                  </a:solidFill>
                  <a:latin typeface="Telegraf"/>
                  <a:ea typeface="Telegraf"/>
                  <a:cs typeface="Telegraf"/>
                  <a:sym typeface="Telegraf"/>
                </a:rPr>
                <a:t>28,6%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754380" y="3819906"/>
            <a:ext cx="7749540" cy="459486"/>
            <a:chOff x="0" y="0"/>
            <a:chExt cx="10332720" cy="612648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0332720" cy="612648"/>
            </a:xfrm>
            <a:custGeom>
              <a:avLst/>
              <a:gdLst/>
              <a:ahLst/>
              <a:cxnLst/>
              <a:rect l="l" t="t" r="r" b="b"/>
              <a:pathLst>
                <a:path w="10332720" h="612648">
                  <a:moveTo>
                    <a:pt x="0" y="0"/>
                  </a:moveTo>
                  <a:lnTo>
                    <a:pt x="10332720" y="0"/>
                  </a:lnTo>
                  <a:lnTo>
                    <a:pt x="10332720" y="612648"/>
                  </a:lnTo>
                  <a:lnTo>
                    <a:pt x="0" y="612648"/>
                  </a:lnTo>
                  <a:close/>
                </a:path>
              </a:pathLst>
            </a:custGeom>
            <a:solidFill>
              <a:srgbClr val="EFEAE1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918972" y="3819906"/>
            <a:ext cx="4339742" cy="459486"/>
            <a:chOff x="0" y="0"/>
            <a:chExt cx="5786323" cy="612648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5786324" cy="612648"/>
            </a:xfrm>
            <a:custGeom>
              <a:avLst/>
              <a:gdLst/>
              <a:ahLst/>
              <a:cxnLst/>
              <a:rect l="l" t="t" r="r" b="b"/>
              <a:pathLst>
                <a:path w="5786324" h="612648">
                  <a:moveTo>
                    <a:pt x="0" y="0"/>
                  </a:moveTo>
                  <a:lnTo>
                    <a:pt x="5786324" y="0"/>
                  </a:lnTo>
                  <a:lnTo>
                    <a:pt x="5786324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34031" b="-134031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28575"/>
              <a:ext cx="5786323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Invertsuiker in pasta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6024067" y="3819906"/>
            <a:ext cx="1239926" cy="459486"/>
            <a:chOff x="0" y="0"/>
            <a:chExt cx="1653235" cy="612648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653236" cy="612648"/>
            </a:xfrm>
            <a:custGeom>
              <a:avLst/>
              <a:gdLst/>
              <a:ahLst/>
              <a:cxnLst/>
              <a:rect l="l" t="t" r="r" b="b"/>
              <a:pathLst>
                <a:path w="1653236" h="612648">
                  <a:moveTo>
                    <a:pt x="0" y="0"/>
                  </a:moveTo>
                  <a:lnTo>
                    <a:pt x="1653236" y="0"/>
                  </a:lnTo>
                  <a:lnTo>
                    <a:pt x="1653236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580" b="-2580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28575"/>
              <a:ext cx="1653235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C28927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33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7341489" y="3819906"/>
            <a:ext cx="1084936" cy="459486"/>
            <a:chOff x="0" y="0"/>
            <a:chExt cx="1446581" cy="612648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446580" cy="612648"/>
            </a:xfrm>
            <a:custGeom>
              <a:avLst/>
              <a:gdLst/>
              <a:ahLst/>
              <a:cxnLst/>
              <a:rect l="l" t="t" r="r" b="b"/>
              <a:pathLst>
                <a:path w="1446580" h="612648">
                  <a:moveTo>
                    <a:pt x="0" y="0"/>
                  </a:moveTo>
                  <a:lnTo>
                    <a:pt x="1446580" y="0"/>
                  </a:lnTo>
                  <a:lnTo>
                    <a:pt x="1446580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4338" r="-4338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0" y="-28575"/>
              <a:ext cx="1446581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noProof="0" dirty="0">
                  <a:solidFill>
                    <a:srgbClr val="8A7E6E"/>
                  </a:solidFill>
                  <a:latin typeface="Telegraf"/>
                  <a:ea typeface="Telegraf"/>
                  <a:cs typeface="Telegraf"/>
                  <a:sym typeface="Telegraf"/>
                </a:rPr>
                <a:t>3,1%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918972" y="4279392"/>
            <a:ext cx="4339742" cy="459486"/>
            <a:chOff x="0" y="0"/>
            <a:chExt cx="5786323" cy="612648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5786324" cy="612648"/>
            </a:xfrm>
            <a:custGeom>
              <a:avLst/>
              <a:gdLst/>
              <a:ahLst/>
              <a:cxnLst/>
              <a:rect l="l" t="t" r="r" b="b"/>
              <a:pathLst>
                <a:path w="5786324" h="612648">
                  <a:moveTo>
                    <a:pt x="0" y="0"/>
                  </a:moveTo>
                  <a:lnTo>
                    <a:pt x="5786324" y="0"/>
                  </a:lnTo>
                  <a:lnTo>
                    <a:pt x="5786324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34031" b="-134031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-28575"/>
              <a:ext cx="5786323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Sorbitolpoeder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6024067" y="4279392"/>
            <a:ext cx="1239926" cy="459486"/>
            <a:chOff x="0" y="0"/>
            <a:chExt cx="1653235" cy="612648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653236" cy="612648"/>
            </a:xfrm>
            <a:custGeom>
              <a:avLst/>
              <a:gdLst/>
              <a:ahLst/>
              <a:cxnLst/>
              <a:rect l="l" t="t" r="r" b="b"/>
              <a:pathLst>
                <a:path w="1653236" h="612648">
                  <a:moveTo>
                    <a:pt x="0" y="0"/>
                  </a:moveTo>
                  <a:lnTo>
                    <a:pt x="1653236" y="0"/>
                  </a:lnTo>
                  <a:lnTo>
                    <a:pt x="1653236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580" b="-2580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0" y="-28575"/>
              <a:ext cx="1653235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C28927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136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7341489" y="4279392"/>
            <a:ext cx="1084936" cy="459486"/>
            <a:chOff x="0" y="0"/>
            <a:chExt cx="1446581" cy="612648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446580" cy="612648"/>
            </a:xfrm>
            <a:custGeom>
              <a:avLst/>
              <a:gdLst/>
              <a:ahLst/>
              <a:cxnLst/>
              <a:rect l="l" t="t" r="r" b="b"/>
              <a:pathLst>
                <a:path w="1446580" h="612648">
                  <a:moveTo>
                    <a:pt x="0" y="0"/>
                  </a:moveTo>
                  <a:lnTo>
                    <a:pt x="1446580" y="0"/>
                  </a:lnTo>
                  <a:lnTo>
                    <a:pt x="1446580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4338" r="-4338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0" y="-28575"/>
              <a:ext cx="1446581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noProof="0" dirty="0">
                  <a:solidFill>
                    <a:srgbClr val="8A7E6E"/>
                  </a:solidFill>
                  <a:latin typeface="Telegraf"/>
                  <a:ea typeface="Telegraf"/>
                  <a:cs typeface="Telegraf"/>
                  <a:sym typeface="Telegraf"/>
                </a:rPr>
                <a:t>13,0%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54380" y="4738878"/>
            <a:ext cx="7749540" cy="459486"/>
            <a:chOff x="0" y="0"/>
            <a:chExt cx="10332720" cy="612648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10332720" cy="612648"/>
            </a:xfrm>
            <a:custGeom>
              <a:avLst/>
              <a:gdLst/>
              <a:ahLst/>
              <a:cxnLst/>
              <a:rect l="l" t="t" r="r" b="b"/>
              <a:pathLst>
                <a:path w="10332720" h="612648">
                  <a:moveTo>
                    <a:pt x="0" y="0"/>
                  </a:moveTo>
                  <a:lnTo>
                    <a:pt x="10332720" y="0"/>
                  </a:lnTo>
                  <a:lnTo>
                    <a:pt x="10332720" y="612648"/>
                  </a:lnTo>
                  <a:lnTo>
                    <a:pt x="0" y="612648"/>
                  </a:lnTo>
                  <a:close/>
                </a:path>
              </a:pathLst>
            </a:custGeom>
            <a:solidFill>
              <a:srgbClr val="EFEAE1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18972" y="4738878"/>
            <a:ext cx="4339742" cy="459486"/>
            <a:chOff x="0" y="0"/>
            <a:chExt cx="5786323" cy="612648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5786324" cy="612648"/>
            </a:xfrm>
            <a:custGeom>
              <a:avLst/>
              <a:gdLst/>
              <a:ahLst/>
              <a:cxnLst/>
              <a:rect l="l" t="t" r="r" b="b"/>
              <a:pathLst>
                <a:path w="5786324" h="612648">
                  <a:moveTo>
                    <a:pt x="0" y="0"/>
                  </a:moveTo>
                  <a:lnTo>
                    <a:pt x="5786324" y="0"/>
                  </a:lnTo>
                  <a:lnTo>
                    <a:pt x="5786324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34031" b="-134031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0" y="-28575"/>
              <a:ext cx="5786323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Glucosestroop 60DE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6024067" y="4738878"/>
            <a:ext cx="1239926" cy="459486"/>
            <a:chOff x="0" y="0"/>
            <a:chExt cx="1653235" cy="612648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1653236" cy="612648"/>
            </a:xfrm>
            <a:custGeom>
              <a:avLst/>
              <a:gdLst/>
              <a:ahLst/>
              <a:cxnLst/>
              <a:rect l="l" t="t" r="r" b="b"/>
              <a:pathLst>
                <a:path w="1653236" h="612648">
                  <a:moveTo>
                    <a:pt x="0" y="0"/>
                  </a:moveTo>
                  <a:lnTo>
                    <a:pt x="1653236" y="0"/>
                  </a:lnTo>
                  <a:lnTo>
                    <a:pt x="1653236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580" b="-2580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0" y="-28575"/>
              <a:ext cx="1653235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C28927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82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7341489" y="4738878"/>
            <a:ext cx="1084936" cy="459486"/>
            <a:chOff x="0" y="0"/>
            <a:chExt cx="1446581" cy="612648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1446580" cy="612648"/>
            </a:xfrm>
            <a:custGeom>
              <a:avLst/>
              <a:gdLst/>
              <a:ahLst/>
              <a:cxnLst/>
              <a:rect l="l" t="t" r="r" b="b"/>
              <a:pathLst>
                <a:path w="1446580" h="612648">
                  <a:moveTo>
                    <a:pt x="0" y="0"/>
                  </a:moveTo>
                  <a:lnTo>
                    <a:pt x="1446580" y="0"/>
                  </a:lnTo>
                  <a:lnTo>
                    <a:pt x="1446580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4338" r="-4338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0" y="-28575"/>
              <a:ext cx="1446581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noProof="0" dirty="0">
                  <a:solidFill>
                    <a:srgbClr val="8A7E6E"/>
                  </a:solidFill>
                  <a:latin typeface="Telegraf"/>
                  <a:ea typeface="Telegraf"/>
                  <a:cs typeface="Telegraf"/>
                  <a:sym typeface="Telegraf"/>
                </a:rPr>
                <a:t>7,8%</a:t>
              </a:r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918972" y="5198364"/>
            <a:ext cx="4339742" cy="459486"/>
            <a:chOff x="0" y="0"/>
            <a:chExt cx="5786323" cy="612648"/>
          </a:xfrm>
        </p:grpSpPr>
        <p:sp>
          <p:nvSpPr>
            <p:cNvPr id="59" name="Freeform 59"/>
            <p:cNvSpPr/>
            <p:nvPr/>
          </p:nvSpPr>
          <p:spPr>
            <a:xfrm>
              <a:off x="0" y="0"/>
              <a:ext cx="5786324" cy="612648"/>
            </a:xfrm>
            <a:custGeom>
              <a:avLst/>
              <a:gdLst/>
              <a:ahLst/>
              <a:cxnLst/>
              <a:rect l="l" t="t" r="r" b="b"/>
              <a:pathLst>
                <a:path w="5786324" h="612648">
                  <a:moveTo>
                    <a:pt x="0" y="0"/>
                  </a:moveTo>
                  <a:lnTo>
                    <a:pt x="5786324" y="0"/>
                  </a:lnTo>
                  <a:lnTo>
                    <a:pt x="5786324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34031" b="-134031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60" name="TextBox 60"/>
            <p:cNvSpPr txBox="1"/>
            <p:nvPr/>
          </p:nvSpPr>
          <p:spPr>
            <a:xfrm>
              <a:off x="0" y="-28575"/>
              <a:ext cx="5786323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Melkchocolade 35%</a:t>
              </a:r>
            </a:p>
          </p:txBody>
        </p:sp>
      </p:grpSp>
      <p:grpSp>
        <p:nvGrpSpPr>
          <p:cNvPr id="61" name="Group 61"/>
          <p:cNvGrpSpPr/>
          <p:nvPr/>
        </p:nvGrpSpPr>
        <p:grpSpPr>
          <a:xfrm>
            <a:off x="6024067" y="5198364"/>
            <a:ext cx="1239926" cy="459486"/>
            <a:chOff x="0" y="0"/>
            <a:chExt cx="1653235" cy="612648"/>
          </a:xfrm>
        </p:grpSpPr>
        <p:sp>
          <p:nvSpPr>
            <p:cNvPr id="62" name="Freeform 62"/>
            <p:cNvSpPr/>
            <p:nvPr/>
          </p:nvSpPr>
          <p:spPr>
            <a:xfrm>
              <a:off x="0" y="0"/>
              <a:ext cx="1653236" cy="612648"/>
            </a:xfrm>
            <a:custGeom>
              <a:avLst/>
              <a:gdLst/>
              <a:ahLst/>
              <a:cxnLst/>
              <a:rect l="l" t="t" r="r" b="b"/>
              <a:pathLst>
                <a:path w="1653236" h="612648">
                  <a:moveTo>
                    <a:pt x="0" y="0"/>
                  </a:moveTo>
                  <a:lnTo>
                    <a:pt x="1653236" y="0"/>
                  </a:lnTo>
                  <a:lnTo>
                    <a:pt x="1653236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580" b="-2580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63" name="TextBox 63"/>
            <p:cNvSpPr txBox="1"/>
            <p:nvPr/>
          </p:nvSpPr>
          <p:spPr>
            <a:xfrm>
              <a:off x="0" y="-28575"/>
              <a:ext cx="1653235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C28927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218</a:t>
              </a:r>
            </a:p>
          </p:txBody>
        </p:sp>
      </p:grpSp>
      <p:grpSp>
        <p:nvGrpSpPr>
          <p:cNvPr id="64" name="Group 64"/>
          <p:cNvGrpSpPr/>
          <p:nvPr/>
        </p:nvGrpSpPr>
        <p:grpSpPr>
          <a:xfrm>
            <a:off x="7341489" y="5198364"/>
            <a:ext cx="1084936" cy="459486"/>
            <a:chOff x="0" y="0"/>
            <a:chExt cx="1446581" cy="612648"/>
          </a:xfrm>
        </p:grpSpPr>
        <p:sp>
          <p:nvSpPr>
            <p:cNvPr id="65" name="Freeform 65"/>
            <p:cNvSpPr/>
            <p:nvPr/>
          </p:nvSpPr>
          <p:spPr>
            <a:xfrm>
              <a:off x="0" y="0"/>
              <a:ext cx="1446580" cy="612648"/>
            </a:xfrm>
            <a:custGeom>
              <a:avLst/>
              <a:gdLst/>
              <a:ahLst/>
              <a:cxnLst/>
              <a:rect l="l" t="t" r="r" b="b"/>
              <a:pathLst>
                <a:path w="1446580" h="612648">
                  <a:moveTo>
                    <a:pt x="0" y="0"/>
                  </a:moveTo>
                  <a:lnTo>
                    <a:pt x="1446580" y="0"/>
                  </a:lnTo>
                  <a:lnTo>
                    <a:pt x="1446580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4338" r="-4338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66" name="TextBox 66"/>
            <p:cNvSpPr txBox="1"/>
            <p:nvPr/>
          </p:nvSpPr>
          <p:spPr>
            <a:xfrm>
              <a:off x="0" y="-28575"/>
              <a:ext cx="1446581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noProof="0" dirty="0">
                  <a:solidFill>
                    <a:srgbClr val="8A7E6E"/>
                  </a:solidFill>
                  <a:latin typeface="Telegraf"/>
                  <a:ea typeface="Telegraf"/>
                  <a:cs typeface="Telegraf"/>
                  <a:sym typeface="Telegraf"/>
                </a:rPr>
                <a:t>20,8%</a:t>
              </a:r>
            </a:p>
          </p:txBody>
        </p:sp>
      </p:grpSp>
      <p:grpSp>
        <p:nvGrpSpPr>
          <p:cNvPr id="67" name="Group 67"/>
          <p:cNvGrpSpPr/>
          <p:nvPr/>
        </p:nvGrpSpPr>
        <p:grpSpPr>
          <a:xfrm>
            <a:off x="754380" y="5657850"/>
            <a:ext cx="7749540" cy="459486"/>
            <a:chOff x="0" y="0"/>
            <a:chExt cx="10332720" cy="612648"/>
          </a:xfrm>
        </p:grpSpPr>
        <p:sp>
          <p:nvSpPr>
            <p:cNvPr id="68" name="Freeform 68"/>
            <p:cNvSpPr/>
            <p:nvPr/>
          </p:nvSpPr>
          <p:spPr>
            <a:xfrm>
              <a:off x="0" y="0"/>
              <a:ext cx="10332720" cy="612648"/>
            </a:xfrm>
            <a:custGeom>
              <a:avLst/>
              <a:gdLst/>
              <a:ahLst/>
              <a:cxnLst/>
              <a:rect l="l" t="t" r="r" b="b"/>
              <a:pathLst>
                <a:path w="10332720" h="612648">
                  <a:moveTo>
                    <a:pt x="0" y="0"/>
                  </a:moveTo>
                  <a:lnTo>
                    <a:pt x="10332720" y="0"/>
                  </a:lnTo>
                  <a:lnTo>
                    <a:pt x="10332720" y="612648"/>
                  </a:lnTo>
                  <a:lnTo>
                    <a:pt x="0" y="612648"/>
                  </a:lnTo>
                  <a:close/>
                </a:path>
              </a:pathLst>
            </a:custGeom>
            <a:solidFill>
              <a:srgbClr val="EFEAE1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69" name="Group 69"/>
          <p:cNvGrpSpPr/>
          <p:nvPr/>
        </p:nvGrpSpPr>
        <p:grpSpPr>
          <a:xfrm>
            <a:off x="918972" y="5657850"/>
            <a:ext cx="4339742" cy="459486"/>
            <a:chOff x="0" y="0"/>
            <a:chExt cx="5786323" cy="612648"/>
          </a:xfrm>
        </p:grpSpPr>
        <p:sp>
          <p:nvSpPr>
            <p:cNvPr id="70" name="Freeform 70"/>
            <p:cNvSpPr/>
            <p:nvPr/>
          </p:nvSpPr>
          <p:spPr>
            <a:xfrm>
              <a:off x="0" y="0"/>
              <a:ext cx="5786324" cy="612648"/>
            </a:xfrm>
            <a:custGeom>
              <a:avLst/>
              <a:gdLst/>
              <a:ahLst/>
              <a:cxnLst/>
              <a:rect l="l" t="t" r="r" b="b"/>
              <a:pathLst>
                <a:path w="5786324" h="612648">
                  <a:moveTo>
                    <a:pt x="0" y="0"/>
                  </a:moveTo>
                  <a:lnTo>
                    <a:pt x="5786324" y="0"/>
                  </a:lnTo>
                  <a:lnTo>
                    <a:pt x="5786324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34031" b="-134031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71" name="TextBox 71"/>
            <p:cNvSpPr txBox="1"/>
            <p:nvPr/>
          </p:nvSpPr>
          <p:spPr>
            <a:xfrm>
              <a:off x="0" y="-28575"/>
              <a:ext cx="5786323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Pure pistachepasta</a:t>
              </a:r>
            </a:p>
          </p:txBody>
        </p:sp>
      </p:grpSp>
      <p:grpSp>
        <p:nvGrpSpPr>
          <p:cNvPr id="72" name="Group 72"/>
          <p:cNvGrpSpPr/>
          <p:nvPr/>
        </p:nvGrpSpPr>
        <p:grpSpPr>
          <a:xfrm>
            <a:off x="6024067" y="5657850"/>
            <a:ext cx="1239926" cy="459486"/>
            <a:chOff x="0" y="0"/>
            <a:chExt cx="1653235" cy="612648"/>
          </a:xfrm>
        </p:grpSpPr>
        <p:sp>
          <p:nvSpPr>
            <p:cNvPr id="73" name="Freeform 73"/>
            <p:cNvSpPr/>
            <p:nvPr/>
          </p:nvSpPr>
          <p:spPr>
            <a:xfrm>
              <a:off x="0" y="0"/>
              <a:ext cx="1653236" cy="612648"/>
            </a:xfrm>
            <a:custGeom>
              <a:avLst/>
              <a:gdLst/>
              <a:ahLst/>
              <a:cxnLst/>
              <a:rect l="l" t="t" r="r" b="b"/>
              <a:pathLst>
                <a:path w="1653236" h="612648">
                  <a:moveTo>
                    <a:pt x="0" y="0"/>
                  </a:moveTo>
                  <a:lnTo>
                    <a:pt x="1653236" y="0"/>
                  </a:lnTo>
                  <a:lnTo>
                    <a:pt x="1653236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580" b="-2580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74" name="TextBox 74"/>
            <p:cNvSpPr txBox="1"/>
            <p:nvPr/>
          </p:nvSpPr>
          <p:spPr>
            <a:xfrm>
              <a:off x="0" y="-28575"/>
              <a:ext cx="1653235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C28927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183</a:t>
              </a:r>
            </a:p>
          </p:txBody>
        </p:sp>
      </p:grpSp>
      <p:grpSp>
        <p:nvGrpSpPr>
          <p:cNvPr id="75" name="Group 75"/>
          <p:cNvGrpSpPr/>
          <p:nvPr/>
        </p:nvGrpSpPr>
        <p:grpSpPr>
          <a:xfrm>
            <a:off x="7341489" y="5657850"/>
            <a:ext cx="1084936" cy="459486"/>
            <a:chOff x="0" y="0"/>
            <a:chExt cx="1446581" cy="612648"/>
          </a:xfrm>
        </p:grpSpPr>
        <p:sp>
          <p:nvSpPr>
            <p:cNvPr id="76" name="Freeform 76"/>
            <p:cNvSpPr/>
            <p:nvPr/>
          </p:nvSpPr>
          <p:spPr>
            <a:xfrm>
              <a:off x="0" y="0"/>
              <a:ext cx="1446580" cy="612648"/>
            </a:xfrm>
            <a:custGeom>
              <a:avLst/>
              <a:gdLst/>
              <a:ahLst/>
              <a:cxnLst/>
              <a:rect l="l" t="t" r="r" b="b"/>
              <a:pathLst>
                <a:path w="1446580" h="612648">
                  <a:moveTo>
                    <a:pt x="0" y="0"/>
                  </a:moveTo>
                  <a:lnTo>
                    <a:pt x="1446580" y="0"/>
                  </a:lnTo>
                  <a:lnTo>
                    <a:pt x="1446580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4338" r="-4338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77" name="TextBox 77"/>
            <p:cNvSpPr txBox="1"/>
            <p:nvPr/>
          </p:nvSpPr>
          <p:spPr>
            <a:xfrm>
              <a:off x="0" y="-28575"/>
              <a:ext cx="1446581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noProof="0" dirty="0">
                  <a:solidFill>
                    <a:srgbClr val="8A7E6E"/>
                  </a:solidFill>
                  <a:latin typeface="Telegraf"/>
                  <a:ea typeface="Telegraf"/>
                  <a:cs typeface="Telegraf"/>
                  <a:sym typeface="Telegraf"/>
                </a:rPr>
                <a:t>17,4%</a:t>
              </a:r>
            </a:p>
          </p:txBody>
        </p:sp>
      </p:grpSp>
      <p:grpSp>
        <p:nvGrpSpPr>
          <p:cNvPr id="78" name="Group 78"/>
          <p:cNvGrpSpPr/>
          <p:nvPr/>
        </p:nvGrpSpPr>
        <p:grpSpPr>
          <a:xfrm>
            <a:off x="918972" y="6117336"/>
            <a:ext cx="4339742" cy="459486"/>
            <a:chOff x="0" y="0"/>
            <a:chExt cx="5786323" cy="612648"/>
          </a:xfrm>
        </p:grpSpPr>
        <p:sp>
          <p:nvSpPr>
            <p:cNvPr id="79" name="Freeform 79"/>
            <p:cNvSpPr/>
            <p:nvPr/>
          </p:nvSpPr>
          <p:spPr>
            <a:xfrm>
              <a:off x="0" y="0"/>
              <a:ext cx="5786324" cy="612648"/>
            </a:xfrm>
            <a:custGeom>
              <a:avLst/>
              <a:gdLst/>
              <a:ahLst/>
              <a:cxnLst/>
              <a:rect l="l" t="t" r="r" b="b"/>
              <a:pathLst>
                <a:path w="5786324" h="612648">
                  <a:moveTo>
                    <a:pt x="0" y="0"/>
                  </a:moveTo>
                  <a:lnTo>
                    <a:pt x="5786324" y="0"/>
                  </a:lnTo>
                  <a:lnTo>
                    <a:pt x="5786324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34031" b="-134031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80" name="TextBox 80"/>
            <p:cNvSpPr txBox="1"/>
            <p:nvPr/>
          </p:nvSpPr>
          <p:spPr>
            <a:xfrm>
              <a:off x="0" y="-28575"/>
              <a:ext cx="5786323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Cacaoboter in druppels</a:t>
              </a:r>
            </a:p>
          </p:txBody>
        </p:sp>
      </p:grpSp>
      <p:grpSp>
        <p:nvGrpSpPr>
          <p:cNvPr id="81" name="Group 81"/>
          <p:cNvGrpSpPr/>
          <p:nvPr/>
        </p:nvGrpSpPr>
        <p:grpSpPr>
          <a:xfrm>
            <a:off x="6024067" y="6117336"/>
            <a:ext cx="1239926" cy="459486"/>
            <a:chOff x="0" y="0"/>
            <a:chExt cx="1653235" cy="612648"/>
          </a:xfrm>
        </p:grpSpPr>
        <p:sp>
          <p:nvSpPr>
            <p:cNvPr id="82" name="Freeform 82"/>
            <p:cNvSpPr/>
            <p:nvPr/>
          </p:nvSpPr>
          <p:spPr>
            <a:xfrm>
              <a:off x="0" y="0"/>
              <a:ext cx="1653236" cy="612648"/>
            </a:xfrm>
            <a:custGeom>
              <a:avLst/>
              <a:gdLst/>
              <a:ahLst/>
              <a:cxnLst/>
              <a:rect l="l" t="t" r="r" b="b"/>
              <a:pathLst>
                <a:path w="1653236" h="612648">
                  <a:moveTo>
                    <a:pt x="0" y="0"/>
                  </a:moveTo>
                  <a:lnTo>
                    <a:pt x="1653236" y="0"/>
                  </a:lnTo>
                  <a:lnTo>
                    <a:pt x="1653236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580" b="-2580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83" name="TextBox 83"/>
            <p:cNvSpPr txBox="1"/>
            <p:nvPr/>
          </p:nvSpPr>
          <p:spPr>
            <a:xfrm>
              <a:off x="0" y="-28575"/>
              <a:ext cx="1653235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C28927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95</a:t>
              </a:r>
            </a:p>
          </p:txBody>
        </p:sp>
      </p:grpSp>
      <p:grpSp>
        <p:nvGrpSpPr>
          <p:cNvPr id="84" name="Group 84"/>
          <p:cNvGrpSpPr/>
          <p:nvPr/>
        </p:nvGrpSpPr>
        <p:grpSpPr>
          <a:xfrm>
            <a:off x="7341489" y="6117336"/>
            <a:ext cx="1084936" cy="459486"/>
            <a:chOff x="0" y="0"/>
            <a:chExt cx="1446581" cy="612648"/>
          </a:xfrm>
        </p:grpSpPr>
        <p:sp>
          <p:nvSpPr>
            <p:cNvPr id="85" name="Freeform 85"/>
            <p:cNvSpPr/>
            <p:nvPr/>
          </p:nvSpPr>
          <p:spPr>
            <a:xfrm>
              <a:off x="0" y="0"/>
              <a:ext cx="1446580" cy="612648"/>
            </a:xfrm>
            <a:custGeom>
              <a:avLst/>
              <a:gdLst/>
              <a:ahLst/>
              <a:cxnLst/>
              <a:rect l="l" t="t" r="r" b="b"/>
              <a:pathLst>
                <a:path w="1446580" h="612648">
                  <a:moveTo>
                    <a:pt x="0" y="0"/>
                  </a:moveTo>
                  <a:lnTo>
                    <a:pt x="1446580" y="0"/>
                  </a:lnTo>
                  <a:lnTo>
                    <a:pt x="1446580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4338" r="-4338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86" name="TextBox 86"/>
            <p:cNvSpPr txBox="1"/>
            <p:nvPr/>
          </p:nvSpPr>
          <p:spPr>
            <a:xfrm>
              <a:off x="0" y="-28575"/>
              <a:ext cx="1446581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noProof="0" dirty="0">
                  <a:solidFill>
                    <a:srgbClr val="8A7E6E"/>
                  </a:solidFill>
                  <a:latin typeface="Telegraf"/>
                  <a:ea typeface="Telegraf"/>
                  <a:cs typeface="Telegraf"/>
                  <a:sym typeface="Telegraf"/>
                </a:rPr>
                <a:t>9,1%</a:t>
              </a:r>
            </a:p>
          </p:txBody>
        </p:sp>
      </p:grpSp>
      <p:grpSp>
        <p:nvGrpSpPr>
          <p:cNvPr id="87" name="Group 87"/>
          <p:cNvGrpSpPr/>
          <p:nvPr/>
        </p:nvGrpSpPr>
        <p:grpSpPr>
          <a:xfrm>
            <a:off x="754380" y="6576822"/>
            <a:ext cx="7749540" cy="459486"/>
            <a:chOff x="0" y="0"/>
            <a:chExt cx="10332720" cy="612648"/>
          </a:xfrm>
        </p:grpSpPr>
        <p:sp>
          <p:nvSpPr>
            <p:cNvPr id="88" name="Freeform 88"/>
            <p:cNvSpPr/>
            <p:nvPr/>
          </p:nvSpPr>
          <p:spPr>
            <a:xfrm>
              <a:off x="0" y="0"/>
              <a:ext cx="10332720" cy="612648"/>
            </a:xfrm>
            <a:custGeom>
              <a:avLst/>
              <a:gdLst/>
              <a:ahLst/>
              <a:cxnLst/>
              <a:rect l="l" t="t" r="r" b="b"/>
              <a:pathLst>
                <a:path w="10332720" h="612648">
                  <a:moveTo>
                    <a:pt x="0" y="0"/>
                  </a:moveTo>
                  <a:lnTo>
                    <a:pt x="10332720" y="0"/>
                  </a:lnTo>
                  <a:lnTo>
                    <a:pt x="10332720" y="612648"/>
                  </a:lnTo>
                  <a:lnTo>
                    <a:pt x="0" y="612648"/>
                  </a:lnTo>
                  <a:close/>
                </a:path>
              </a:pathLst>
            </a:custGeom>
            <a:solidFill>
              <a:srgbClr val="EFEAE1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89" name="Group 89"/>
          <p:cNvGrpSpPr/>
          <p:nvPr/>
        </p:nvGrpSpPr>
        <p:grpSpPr>
          <a:xfrm>
            <a:off x="918972" y="6576822"/>
            <a:ext cx="4339742" cy="459486"/>
            <a:chOff x="0" y="0"/>
            <a:chExt cx="5786323" cy="612648"/>
          </a:xfrm>
        </p:grpSpPr>
        <p:sp>
          <p:nvSpPr>
            <p:cNvPr id="90" name="Freeform 90"/>
            <p:cNvSpPr/>
            <p:nvPr/>
          </p:nvSpPr>
          <p:spPr>
            <a:xfrm>
              <a:off x="0" y="0"/>
              <a:ext cx="5786324" cy="612648"/>
            </a:xfrm>
            <a:custGeom>
              <a:avLst/>
              <a:gdLst/>
              <a:ahLst/>
              <a:cxnLst/>
              <a:rect l="l" t="t" r="r" b="b"/>
              <a:pathLst>
                <a:path w="5786324" h="612648">
                  <a:moveTo>
                    <a:pt x="0" y="0"/>
                  </a:moveTo>
                  <a:lnTo>
                    <a:pt x="5786324" y="0"/>
                  </a:lnTo>
                  <a:lnTo>
                    <a:pt x="5786324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34031" b="-134031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91" name="TextBox 91"/>
            <p:cNvSpPr txBox="1"/>
            <p:nvPr/>
          </p:nvSpPr>
          <p:spPr>
            <a:xfrm>
              <a:off x="0" y="-28575"/>
              <a:ext cx="5786323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Fleur de sel</a:t>
              </a:r>
            </a:p>
          </p:txBody>
        </p:sp>
      </p:grpSp>
      <p:grpSp>
        <p:nvGrpSpPr>
          <p:cNvPr id="92" name="Group 92"/>
          <p:cNvGrpSpPr/>
          <p:nvPr/>
        </p:nvGrpSpPr>
        <p:grpSpPr>
          <a:xfrm>
            <a:off x="6024067" y="6576822"/>
            <a:ext cx="1239926" cy="459486"/>
            <a:chOff x="0" y="0"/>
            <a:chExt cx="1653235" cy="612648"/>
          </a:xfrm>
        </p:grpSpPr>
        <p:sp>
          <p:nvSpPr>
            <p:cNvPr id="93" name="Freeform 93"/>
            <p:cNvSpPr/>
            <p:nvPr/>
          </p:nvSpPr>
          <p:spPr>
            <a:xfrm>
              <a:off x="0" y="0"/>
              <a:ext cx="1653236" cy="612648"/>
            </a:xfrm>
            <a:custGeom>
              <a:avLst/>
              <a:gdLst/>
              <a:ahLst/>
              <a:cxnLst/>
              <a:rect l="l" t="t" r="r" b="b"/>
              <a:pathLst>
                <a:path w="1653236" h="612648">
                  <a:moveTo>
                    <a:pt x="0" y="0"/>
                  </a:moveTo>
                  <a:lnTo>
                    <a:pt x="1653236" y="0"/>
                  </a:lnTo>
                  <a:lnTo>
                    <a:pt x="1653236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580" b="-2580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94" name="TextBox 94"/>
            <p:cNvSpPr txBox="1"/>
            <p:nvPr/>
          </p:nvSpPr>
          <p:spPr>
            <a:xfrm>
              <a:off x="0" y="-28575"/>
              <a:ext cx="1653235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C28927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2,7</a:t>
              </a:r>
            </a:p>
          </p:txBody>
        </p:sp>
      </p:grpSp>
      <p:grpSp>
        <p:nvGrpSpPr>
          <p:cNvPr id="95" name="Group 95"/>
          <p:cNvGrpSpPr/>
          <p:nvPr/>
        </p:nvGrpSpPr>
        <p:grpSpPr>
          <a:xfrm>
            <a:off x="7341489" y="6576822"/>
            <a:ext cx="1084936" cy="459486"/>
            <a:chOff x="0" y="0"/>
            <a:chExt cx="1446581" cy="612648"/>
          </a:xfrm>
        </p:grpSpPr>
        <p:sp>
          <p:nvSpPr>
            <p:cNvPr id="96" name="Freeform 96"/>
            <p:cNvSpPr/>
            <p:nvPr/>
          </p:nvSpPr>
          <p:spPr>
            <a:xfrm>
              <a:off x="0" y="0"/>
              <a:ext cx="1446580" cy="612648"/>
            </a:xfrm>
            <a:custGeom>
              <a:avLst/>
              <a:gdLst/>
              <a:ahLst/>
              <a:cxnLst/>
              <a:rect l="l" t="t" r="r" b="b"/>
              <a:pathLst>
                <a:path w="1446580" h="612648">
                  <a:moveTo>
                    <a:pt x="0" y="0"/>
                  </a:moveTo>
                  <a:lnTo>
                    <a:pt x="1446580" y="0"/>
                  </a:lnTo>
                  <a:lnTo>
                    <a:pt x="1446580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4338" r="-4338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97" name="TextBox 97"/>
            <p:cNvSpPr txBox="1"/>
            <p:nvPr/>
          </p:nvSpPr>
          <p:spPr>
            <a:xfrm>
              <a:off x="0" y="-28575"/>
              <a:ext cx="1446581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noProof="0" dirty="0">
                  <a:solidFill>
                    <a:srgbClr val="8A7E6E"/>
                  </a:solidFill>
                  <a:latin typeface="Telegraf"/>
                  <a:ea typeface="Telegraf"/>
                  <a:cs typeface="Telegraf"/>
                  <a:sym typeface="Telegraf"/>
                </a:rPr>
                <a:t>0,3%</a:t>
              </a:r>
            </a:p>
          </p:txBody>
        </p:sp>
      </p:grpSp>
      <p:grpSp>
        <p:nvGrpSpPr>
          <p:cNvPr id="98" name="Group 98"/>
          <p:cNvGrpSpPr/>
          <p:nvPr/>
        </p:nvGrpSpPr>
        <p:grpSpPr>
          <a:xfrm>
            <a:off x="754380" y="7036308"/>
            <a:ext cx="7749540" cy="493776"/>
            <a:chOff x="0" y="0"/>
            <a:chExt cx="10332720" cy="658368"/>
          </a:xfrm>
        </p:grpSpPr>
        <p:sp>
          <p:nvSpPr>
            <p:cNvPr id="99" name="Freeform 99"/>
            <p:cNvSpPr/>
            <p:nvPr/>
          </p:nvSpPr>
          <p:spPr>
            <a:xfrm>
              <a:off x="0" y="0"/>
              <a:ext cx="10332720" cy="658368"/>
            </a:xfrm>
            <a:custGeom>
              <a:avLst/>
              <a:gdLst/>
              <a:ahLst/>
              <a:cxnLst/>
              <a:rect l="l" t="t" r="r" b="b"/>
              <a:pathLst>
                <a:path w="10332720" h="658368">
                  <a:moveTo>
                    <a:pt x="0" y="0"/>
                  </a:moveTo>
                  <a:lnTo>
                    <a:pt x="10332720" y="0"/>
                  </a:lnTo>
                  <a:lnTo>
                    <a:pt x="10332720" y="658368"/>
                  </a:lnTo>
                  <a:lnTo>
                    <a:pt x="0" y="658368"/>
                  </a:lnTo>
                  <a:close/>
                </a:path>
              </a:pathLst>
            </a:custGeom>
            <a:solidFill>
              <a:srgbClr val="453434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100" name="Group 100"/>
          <p:cNvGrpSpPr/>
          <p:nvPr/>
        </p:nvGrpSpPr>
        <p:grpSpPr>
          <a:xfrm>
            <a:off x="918972" y="7036308"/>
            <a:ext cx="4339742" cy="493776"/>
            <a:chOff x="0" y="0"/>
            <a:chExt cx="5786323" cy="658368"/>
          </a:xfrm>
        </p:grpSpPr>
        <p:sp>
          <p:nvSpPr>
            <p:cNvPr id="101" name="Freeform 101"/>
            <p:cNvSpPr/>
            <p:nvPr/>
          </p:nvSpPr>
          <p:spPr>
            <a:xfrm>
              <a:off x="0" y="0"/>
              <a:ext cx="5786324" cy="658368"/>
            </a:xfrm>
            <a:custGeom>
              <a:avLst/>
              <a:gdLst/>
              <a:ahLst/>
              <a:cxnLst/>
              <a:rect l="l" t="t" r="r" b="b"/>
              <a:pathLst>
                <a:path w="5786324" h="658368">
                  <a:moveTo>
                    <a:pt x="0" y="0"/>
                  </a:moveTo>
                  <a:lnTo>
                    <a:pt x="5786324" y="0"/>
                  </a:lnTo>
                  <a:lnTo>
                    <a:pt x="5786324" y="658368"/>
                  </a:lnTo>
                  <a:lnTo>
                    <a:pt x="0" y="65836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21251" b="-121251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02" name="TextBox 102"/>
            <p:cNvSpPr txBox="1"/>
            <p:nvPr/>
          </p:nvSpPr>
          <p:spPr>
            <a:xfrm>
              <a:off x="0" y="-28575"/>
              <a:ext cx="5786323" cy="68694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FFFFF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TOTAAL</a:t>
              </a:r>
            </a:p>
          </p:txBody>
        </p:sp>
      </p:grpSp>
      <p:grpSp>
        <p:nvGrpSpPr>
          <p:cNvPr id="103" name="Group 103"/>
          <p:cNvGrpSpPr/>
          <p:nvPr/>
        </p:nvGrpSpPr>
        <p:grpSpPr>
          <a:xfrm>
            <a:off x="3854196" y="7036308"/>
            <a:ext cx="3487293" cy="493776"/>
            <a:chOff x="0" y="0"/>
            <a:chExt cx="4649724" cy="658368"/>
          </a:xfrm>
        </p:grpSpPr>
        <p:sp>
          <p:nvSpPr>
            <p:cNvPr id="104" name="Freeform 104"/>
            <p:cNvSpPr/>
            <p:nvPr/>
          </p:nvSpPr>
          <p:spPr>
            <a:xfrm>
              <a:off x="0" y="0"/>
              <a:ext cx="4649724" cy="658368"/>
            </a:xfrm>
            <a:custGeom>
              <a:avLst/>
              <a:gdLst/>
              <a:ahLst/>
              <a:cxnLst/>
              <a:rect l="l" t="t" r="r" b="b"/>
              <a:pathLst>
                <a:path w="4649724" h="658368">
                  <a:moveTo>
                    <a:pt x="0" y="0"/>
                  </a:moveTo>
                  <a:lnTo>
                    <a:pt x="4649724" y="0"/>
                  </a:lnTo>
                  <a:lnTo>
                    <a:pt x="4649724" y="658368"/>
                  </a:lnTo>
                  <a:lnTo>
                    <a:pt x="0" y="65836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87613" b="-87613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05" name="TextBox 105"/>
            <p:cNvSpPr txBox="1"/>
            <p:nvPr/>
          </p:nvSpPr>
          <p:spPr>
            <a:xfrm>
              <a:off x="0" y="-28575"/>
              <a:ext cx="4649724" cy="68694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FFFFF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1050 </a:t>
              </a:r>
            </a:p>
          </p:txBody>
        </p:sp>
      </p:grpSp>
      <p:grpSp>
        <p:nvGrpSpPr>
          <p:cNvPr id="106" name="Group 106"/>
          <p:cNvGrpSpPr/>
          <p:nvPr/>
        </p:nvGrpSpPr>
        <p:grpSpPr>
          <a:xfrm>
            <a:off x="9326880" y="2372868"/>
            <a:ext cx="7749540" cy="521208"/>
            <a:chOff x="0" y="0"/>
            <a:chExt cx="10332720" cy="694944"/>
          </a:xfrm>
        </p:grpSpPr>
        <p:sp>
          <p:nvSpPr>
            <p:cNvPr id="107" name="Freeform 107"/>
            <p:cNvSpPr/>
            <p:nvPr/>
          </p:nvSpPr>
          <p:spPr>
            <a:xfrm>
              <a:off x="0" y="0"/>
              <a:ext cx="10332720" cy="694944"/>
            </a:xfrm>
            <a:custGeom>
              <a:avLst/>
              <a:gdLst/>
              <a:ahLst/>
              <a:cxnLst/>
              <a:rect l="l" t="t" r="r" b="b"/>
              <a:pathLst>
                <a:path w="10332720" h="694944">
                  <a:moveTo>
                    <a:pt x="0" y="347472"/>
                  </a:moveTo>
                  <a:cubicBezTo>
                    <a:pt x="0" y="155575"/>
                    <a:pt x="155575" y="0"/>
                    <a:pt x="347472" y="0"/>
                  </a:cubicBezTo>
                  <a:lnTo>
                    <a:pt x="9985248" y="0"/>
                  </a:lnTo>
                  <a:cubicBezTo>
                    <a:pt x="10177145" y="0"/>
                    <a:pt x="10332720" y="155575"/>
                    <a:pt x="10332720" y="347472"/>
                  </a:cubicBezTo>
                  <a:cubicBezTo>
                    <a:pt x="10332720" y="539369"/>
                    <a:pt x="10177145" y="694944"/>
                    <a:pt x="9985248" y="694944"/>
                  </a:cubicBezTo>
                  <a:lnTo>
                    <a:pt x="347472" y="694944"/>
                  </a:lnTo>
                  <a:cubicBezTo>
                    <a:pt x="155575" y="694944"/>
                    <a:pt x="0" y="539369"/>
                    <a:pt x="0" y="347472"/>
                  </a:cubicBezTo>
                  <a:close/>
                </a:path>
              </a:pathLst>
            </a:custGeom>
            <a:solidFill>
              <a:srgbClr val="235B6C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108" name="Group 108"/>
          <p:cNvGrpSpPr/>
          <p:nvPr/>
        </p:nvGrpSpPr>
        <p:grpSpPr>
          <a:xfrm>
            <a:off x="9326880" y="2372868"/>
            <a:ext cx="7749540" cy="521208"/>
            <a:chOff x="0" y="0"/>
            <a:chExt cx="10332720" cy="694944"/>
          </a:xfrm>
        </p:grpSpPr>
        <p:sp>
          <p:nvSpPr>
            <p:cNvPr id="109" name="Freeform 109"/>
            <p:cNvSpPr/>
            <p:nvPr/>
          </p:nvSpPr>
          <p:spPr>
            <a:xfrm>
              <a:off x="0" y="0"/>
              <a:ext cx="10332720" cy="694944"/>
            </a:xfrm>
            <a:custGeom>
              <a:avLst/>
              <a:gdLst/>
              <a:ahLst/>
              <a:cxnLst/>
              <a:rect l="l" t="t" r="r" b="b"/>
              <a:pathLst>
                <a:path w="10332720" h="694944">
                  <a:moveTo>
                    <a:pt x="0" y="0"/>
                  </a:moveTo>
                  <a:lnTo>
                    <a:pt x="10332720" y="0"/>
                  </a:lnTo>
                  <a:lnTo>
                    <a:pt x="10332720" y="694944"/>
                  </a:lnTo>
                  <a:lnTo>
                    <a:pt x="0" y="69494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39711" b="-239711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10" name="TextBox 110"/>
            <p:cNvSpPr txBox="1"/>
            <p:nvPr/>
          </p:nvSpPr>
          <p:spPr>
            <a:xfrm>
              <a:off x="0" y="-28575"/>
              <a:ext cx="10332720" cy="72351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FFFFF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VERSIE OP WATERBASIS</a:t>
              </a:r>
            </a:p>
          </p:txBody>
        </p:sp>
      </p:grpSp>
      <p:grpSp>
        <p:nvGrpSpPr>
          <p:cNvPr id="111" name="Group 111"/>
          <p:cNvGrpSpPr/>
          <p:nvPr/>
        </p:nvGrpSpPr>
        <p:grpSpPr>
          <a:xfrm>
            <a:off x="9326880" y="2948940"/>
            <a:ext cx="7749540" cy="411480"/>
            <a:chOff x="0" y="0"/>
            <a:chExt cx="10332720" cy="548640"/>
          </a:xfrm>
        </p:grpSpPr>
        <p:sp>
          <p:nvSpPr>
            <p:cNvPr id="112" name="Freeform 112"/>
            <p:cNvSpPr/>
            <p:nvPr/>
          </p:nvSpPr>
          <p:spPr>
            <a:xfrm>
              <a:off x="0" y="0"/>
              <a:ext cx="10332720" cy="548640"/>
            </a:xfrm>
            <a:custGeom>
              <a:avLst/>
              <a:gdLst/>
              <a:ahLst/>
              <a:cxnLst/>
              <a:rect l="l" t="t" r="r" b="b"/>
              <a:pathLst>
                <a:path w="10332720" h="548640">
                  <a:moveTo>
                    <a:pt x="0" y="0"/>
                  </a:moveTo>
                  <a:lnTo>
                    <a:pt x="10332720" y="0"/>
                  </a:lnTo>
                  <a:lnTo>
                    <a:pt x="10332720" y="548640"/>
                  </a:lnTo>
                  <a:lnTo>
                    <a:pt x="0" y="548640"/>
                  </a:lnTo>
                  <a:close/>
                </a:path>
              </a:pathLst>
            </a:custGeom>
            <a:solidFill>
              <a:srgbClr val="453434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113" name="Group 113"/>
          <p:cNvGrpSpPr/>
          <p:nvPr/>
        </p:nvGrpSpPr>
        <p:grpSpPr>
          <a:xfrm>
            <a:off x="9491472" y="2948940"/>
            <a:ext cx="4339742" cy="457428"/>
            <a:chOff x="0" y="0"/>
            <a:chExt cx="5786323" cy="609905"/>
          </a:xfrm>
        </p:grpSpPr>
        <p:sp>
          <p:nvSpPr>
            <p:cNvPr id="114" name="Freeform 114"/>
            <p:cNvSpPr/>
            <p:nvPr/>
          </p:nvSpPr>
          <p:spPr>
            <a:xfrm>
              <a:off x="0" y="0"/>
              <a:ext cx="5786324" cy="609905"/>
            </a:xfrm>
            <a:custGeom>
              <a:avLst/>
              <a:gdLst/>
              <a:ahLst/>
              <a:cxnLst/>
              <a:rect l="l" t="t" r="r" b="b"/>
              <a:pathLst>
                <a:path w="5786324" h="609905">
                  <a:moveTo>
                    <a:pt x="0" y="0"/>
                  </a:moveTo>
                  <a:lnTo>
                    <a:pt x="5786324" y="0"/>
                  </a:lnTo>
                  <a:lnTo>
                    <a:pt x="5786324" y="609905"/>
                  </a:lnTo>
                  <a:lnTo>
                    <a:pt x="0" y="609905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39882" b="-129837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15" name="TextBox 115"/>
            <p:cNvSpPr txBox="1"/>
            <p:nvPr/>
          </p:nvSpPr>
          <p:spPr>
            <a:xfrm>
              <a:off x="0" y="-28575"/>
              <a:ext cx="5786323" cy="63848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FFFFF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Ingrediënt</a:t>
              </a:r>
            </a:p>
          </p:txBody>
        </p:sp>
      </p:grpSp>
      <p:grpSp>
        <p:nvGrpSpPr>
          <p:cNvPr id="116" name="Group 116"/>
          <p:cNvGrpSpPr/>
          <p:nvPr/>
        </p:nvGrpSpPr>
        <p:grpSpPr>
          <a:xfrm>
            <a:off x="14596567" y="2948940"/>
            <a:ext cx="1239926" cy="457428"/>
            <a:chOff x="0" y="0"/>
            <a:chExt cx="1653235" cy="609905"/>
          </a:xfrm>
        </p:grpSpPr>
        <p:sp>
          <p:nvSpPr>
            <p:cNvPr id="117" name="Freeform 117"/>
            <p:cNvSpPr/>
            <p:nvPr/>
          </p:nvSpPr>
          <p:spPr>
            <a:xfrm>
              <a:off x="0" y="0"/>
              <a:ext cx="1653236" cy="609905"/>
            </a:xfrm>
            <a:custGeom>
              <a:avLst/>
              <a:gdLst/>
              <a:ahLst/>
              <a:cxnLst/>
              <a:rect l="l" t="t" r="r" b="b"/>
              <a:pathLst>
                <a:path w="1653236" h="609905">
                  <a:moveTo>
                    <a:pt x="0" y="0"/>
                  </a:moveTo>
                  <a:lnTo>
                    <a:pt x="1653236" y="0"/>
                  </a:lnTo>
                  <a:lnTo>
                    <a:pt x="1653236" y="609905"/>
                  </a:lnTo>
                  <a:lnTo>
                    <a:pt x="0" y="609905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7839" b="2205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18" name="TextBox 118"/>
            <p:cNvSpPr txBox="1"/>
            <p:nvPr/>
          </p:nvSpPr>
          <p:spPr>
            <a:xfrm>
              <a:off x="0" y="-28575"/>
              <a:ext cx="1653235" cy="63848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FFFFF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g</a:t>
              </a:r>
            </a:p>
          </p:txBody>
        </p:sp>
      </p:grpSp>
      <p:grpSp>
        <p:nvGrpSpPr>
          <p:cNvPr id="119" name="Group 119"/>
          <p:cNvGrpSpPr/>
          <p:nvPr/>
        </p:nvGrpSpPr>
        <p:grpSpPr>
          <a:xfrm>
            <a:off x="15913989" y="2948940"/>
            <a:ext cx="1084936" cy="457428"/>
            <a:chOff x="0" y="0"/>
            <a:chExt cx="1446581" cy="609905"/>
          </a:xfrm>
        </p:grpSpPr>
        <p:sp>
          <p:nvSpPr>
            <p:cNvPr id="120" name="Freeform 120"/>
            <p:cNvSpPr/>
            <p:nvPr/>
          </p:nvSpPr>
          <p:spPr>
            <a:xfrm>
              <a:off x="0" y="0"/>
              <a:ext cx="1446580" cy="609905"/>
            </a:xfrm>
            <a:custGeom>
              <a:avLst/>
              <a:gdLst/>
              <a:ahLst/>
              <a:cxnLst/>
              <a:rect l="l" t="t" r="r" b="b"/>
              <a:pathLst>
                <a:path w="1446580" h="609905">
                  <a:moveTo>
                    <a:pt x="0" y="0"/>
                  </a:moveTo>
                  <a:lnTo>
                    <a:pt x="1446580" y="0"/>
                  </a:lnTo>
                  <a:lnTo>
                    <a:pt x="1446580" y="609905"/>
                  </a:lnTo>
                  <a:lnTo>
                    <a:pt x="0" y="609905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237" b="8807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21" name="TextBox 121"/>
            <p:cNvSpPr txBox="1"/>
            <p:nvPr/>
          </p:nvSpPr>
          <p:spPr>
            <a:xfrm>
              <a:off x="0" y="-28575"/>
              <a:ext cx="1446581" cy="63848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FFFFF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%</a:t>
              </a:r>
            </a:p>
          </p:txBody>
        </p:sp>
      </p:grpSp>
      <p:grpSp>
        <p:nvGrpSpPr>
          <p:cNvPr id="122" name="Group 122"/>
          <p:cNvGrpSpPr/>
          <p:nvPr/>
        </p:nvGrpSpPr>
        <p:grpSpPr>
          <a:xfrm>
            <a:off x="9491472" y="3360420"/>
            <a:ext cx="4339742" cy="459486"/>
            <a:chOff x="0" y="0"/>
            <a:chExt cx="5786323" cy="612648"/>
          </a:xfrm>
        </p:grpSpPr>
        <p:sp>
          <p:nvSpPr>
            <p:cNvPr id="123" name="Freeform 123"/>
            <p:cNvSpPr/>
            <p:nvPr/>
          </p:nvSpPr>
          <p:spPr>
            <a:xfrm>
              <a:off x="0" y="0"/>
              <a:ext cx="5786324" cy="612648"/>
            </a:xfrm>
            <a:custGeom>
              <a:avLst/>
              <a:gdLst/>
              <a:ahLst/>
              <a:cxnLst/>
              <a:rect l="l" t="t" r="r" b="b"/>
              <a:pathLst>
                <a:path w="5786324" h="612648">
                  <a:moveTo>
                    <a:pt x="0" y="0"/>
                  </a:moveTo>
                  <a:lnTo>
                    <a:pt x="5786324" y="0"/>
                  </a:lnTo>
                  <a:lnTo>
                    <a:pt x="5786324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34031" b="-134031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24" name="TextBox 124"/>
            <p:cNvSpPr txBox="1"/>
            <p:nvPr/>
          </p:nvSpPr>
          <p:spPr>
            <a:xfrm>
              <a:off x="0" y="-28575"/>
              <a:ext cx="5786323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Water</a:t>
              </a:r>
            </a:p>
          </p:txBody>
        </p:sp>
      </p:grpSp>
      <p:grpSp>
        <p:nvGrpSpPr>
          <p:cNvPr id="125" name="Group 125"/>
          <p:cNvGrpSpPr/>
          <p:nvPr/>
        </p:nvGrpSpPr>
        <p:grpSpPr>
          <a:xfrm>
            <a:off x="14596567" y="3360420"/>
            <a:ext cx="1239926" cy="459486"/>
            <a:chOff x="0" y="0"/>
            <a:chExt cx="1653235" cy="612648"/>
          </a:xfrm>
        </p:grpSpPr>
        <p:sp>
          <p:nvSpPr>
            <p:cNvPr id="126" name="Freeform 126"/>
            <p:cNvSpPr/>
            <p:nvPr/>
          </p:nvSpPr>
          <p:spPr>
            <a:xfrm>
              <a:off x="0" y="0"/>
              <a:ext cx="1653236" cy="612648"/>
            </a:xfrm>
            <a:custGeom>
              <a:avLst/>
              <a:gdLst/>
              <a:ahLst/>
              <a:cxnLst/>
              <a:rect l="l" t="t" r="r" b="b"/>
              <a:pathLst>
                <a:path w="1653236" h="612648">
                  <a:moveTo>
                    <a:pt x="0" y="0"/>
                  </a:moveTo>
                  <a:lnTo>
                    <a:pt x="1653236" y="0"/>
                  </a:lnTo>
                  <a:lnTo>
                    <a:pt x="1653236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580" b="-2580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27" name="TextBox 127"/>
            <p:cNvSpPr txBox="1"/>
            <p:nvPr/>
          </p:nvSpPr>
          <p:spPr>
            <a:xfrm>
              <a:off x="0" y="-28575"/>
              <a:ext cx="1653235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235B6C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200</a:t>
              </a:r>
            </a:p>
          </p:txBody>
        </p:sp>
      </p:grpSp>
      <p:grpSp>
        <p:nvGrpSpPr>
          <p:cNvPr id="128" name="Group 128"/>
          <p:cNvGrpSpPr/>
          <p:nvPr/>
        </p:nvGrpSpPr>
        <p:grpSpPr>
          <a:xfrm>
            <a:off x="15913989" y="3360420"/>
            <a:ext cx="1084936" cy="459486"/>
            <a:chOff x="0" y="0"/>
            <a:chExt cx="1446581" cy="612648"/>
          </a:xfrm>
        </p:grpSpPr>
        <p:sp>
          <p:nvSpPr>
            <p:cNvPr id="129" name="Freeform 129"/>
            <p:cNvSpPr/>
            <p:nvPr/>
          </p:nvSpPr>
          <p:spPr>
            <a:xfrm>
              <a:off x="0" y="0"/>
              <a:ext cx="1446580" cy="612648"/>
            </a:xfrm>
            <a:custGeom>
              <a:avLst/>
              <a:gdLst/>
              <a:ahLst/>
              <a:cxnLst/>
              <a:rect l="l" t="t" r="r" b="b"/>
              <a:pathLst>
                <a:path w="1446580" h="612648">
                  <a:moveTo>
                    <a:pt x="0" y="0"/>
                  </a:moveTo>
                  <a:lnTo>
                    <a:pt x="1446580" y="0"/>
                  </a:lnTo>
                  <a:lnTo>
                    <a:pt x="1446580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4338" r="-4338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30" name="TextBox 130"/>
            <p:cNvSpPr txBox="1"/>
            <p:nvPr/>
          </p:nvSpPr>
          <p:spPr>
            <a:xfrm>
              <a:off x="0" y="-28575"/>
              <a:ext cx="1446581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noProof="0" dirty="0">
                  <a:solidFill>
                    <a:srgbClr val="8A7E6E"/>
                  </a:solidFill>
                  <a:latin typeface="Telegraf"/>
                  <a:ea typeface="Telegraf"/>
                  <a:cs typeface="Telegraf"/>
                  <a:sym typeface="Telegraf"/>
                </a:rPr>
                <a:t>18,9%</a:t>
              </a:r>
            </a:p>
          </p:txBody>
        </p:sp>
      </p:grpSp>
      <p:grpSp>
        <p:nvGrpSpPr>
          <p:cNvPr id="131" name="Group 131"/>
          <p:cNvGrpSpPr/>
          <p:nvPr/>
        </p:nvGrpSpPr>
        <p:grpSpPr>
          <a:xfrm>
            <a:off x="9326880" y="3819906"/>
            <a:ext cx="7749540" cy="459486"/>
            <a:chOff x="0" y="0"/>
            <a:chExt cx="10332720" cy="612648"/>
          </a:xfrm>
        </p:grpSpPr>
        <p:sp>
          <p:nvSpPr>
            <p:cNvPr id="132" name="Freeform 132"/>
            <p:cNvSpPr/>
            <p:nvPr/>
          </p:nvSpPr>
          <p:spPr>
            <a:xfrm>
              <a:off x="0" y="0"/>
              <a:ext cx="10332720" cy="612648"/>
            </a:xfrm>
            <a:custGeom>
              <a:avLst/>
              <a:gdLst/>
              <a:ahLst/>
              <a:cxnLst/>
              <a:rect l="l" t="t" r="r" b="b"/>
              <a:pathLst>
                <a:path w="10332720" h="612648">
                  <a:moveTo>
                    <a:pt x="0" y="0"/>
                  </a:moveTo>
                  <a:lnTo>
                    <a:pt x="10332720" y="0"/>
                  </a:lnTo>
                  <a:lnTo>
                    <a:pt x="10332720" y="612648"/>
                  </a:lnTo>
                  <a:lnTo>
                    <a:pt x="0" y="612648"/>
                  </a:lnTo>
                  <a:close/>
                </a:path>
              </a:pathLst>
            </a:custGeom>
            <a:solidFill>
              <a:srgbClr val="EFEAE1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133" name="Group 133"/>
          <p:cNvGrpSpPr/>
          <p:nvPr/>
        </p:nvGrpSpPr>
        <p:grpSpPr>
          <a:xfrm>
            <a:off x="9491472" y="3819906"/>
            <a:ext cx="4339742" cy="459486"/>
            <a:chOff x="0" y="0"/>
            <a:chExt cx="5786323" cy="612648"/>
          </a:xfrm>
        </p:grpSpPr>
        <p:sp>
          <p:nvSpPr>
            <p:cNvPr id="134" name="Freeform 134"/>
            <p:cNvSpPr/>
            <p:nvPr/>
          </p:nvSpPr>
          <p:spPr>
            <a:xfrm>
              <a:off x="0" y="0"/>
              <a:ext cx="5786324" cy="612648"/>
            </a:xfrm>
            <a:custGeom>
              <a:avLst/>
              <a:gdLst/>
              <a:ahLst/>
              <a:cxnLst/>
              <a:rect l="l" t="t" r="r" b="b"/>
              <a:pathLst>
                <a:path w="5786324" h="612648">
                  <a:moveTo>
                    <a:pt x="0" y="0"/>
                  </a:moveTo>
                  <a:lnTo>
                    <a:pt x="5786324" y="0"/>
                  </a:lnTo>
                  <a:lnTo>
                    <a:pt x="5786324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34031" b="-134031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35" name="TextBox 135"/>
            <p:cNvSpPr txBox="1"/>
            <p:nvPr/>
          </p:nvSpPr>
          <p:spPr>
            <a:xfrm>
              <a:off x="0" y="-28575"/>
              <a:ext cx="5786323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Invertsuiker in pasta</a:t>
              </a:r>
            </a:p>
          </p:txBody>
        </p:sp>
      </p:grpSp>
      <p:grpSp>
        <p:nvGrpSpPr>
          <p:cNvPr id="136" name="Group 136"/>
          <p:cNvGrpSpPr/>
          <p:nvPr/>
        </p:nvGrpSpPr>
        <p:grpSpPr>
          <a:xfrm>
            <a:off x="14596567" y="3819906"/>
            <a:ext cx="1239926" cy="459486"/>
            <a:chOff x="0" y="0"/>
            <a:chExt cx="1653235" cy="612648"/>
          </a:xfrm>
        </p:grpSpPr>
        <p:sp>
          <p:nvSpPr>
            <p:cNvPr id="137" name="Freeform 137"/>
            <p:cNvSpPr/>
            <p:nvPr/>
          </p:nvSpPr>
          <p:spPr>
            <a:xfrm>
              <a:off x="0" y="0"/>
              <a:ext cx="1653236" cy="612648"/>
            </a:xfrm>
            <a:custGeom>
              <a:avLst/>
              <a:gdLst/>
              <a:ahLst/>
              <a:cxnLst/>
              <a:rect l="l" t="t" r="r" b="b"/>
              <a:pathLst>
                <a:path w="1653236" h="612648">
                  <a:moveTo>
                    <a:pt x="0" y="0"/>
                  </a:moveTo>
                  <a:lnTo>
                    <a:pt x="1653236" y="0"/>
                  </a:lnTo>
                  <a:lnTo>
                    <a:pt x="1653236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580" b="-2580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38" name="TextBox 138"/>
            <p:cNvSpPr txBox="1"/>
            <p:nvPr/>
          </p:nvSpPr>
          <p:spPr>
            <a:xfrm>
              <a:off x="0" y="-28575"/>
              <a:ext cx="1653235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235B6C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34</a:t>
              </a:r>
            </a:p>
          </p:txBody>
        </p:sp>
      </p:grpSp>
      <p:grpSp>
        <p:nvGrpSpPr>
          <p:cNvPr id="139" name="Group 139"/>
          <p:cNvGrpSpPr/>
          <p:nvPr/>
        </p:nvGrpSpPr>
        <p:grpSpPr>
          <a:xfrm>
            <a:off x="15913989" y="3819906"/>
            <a:ext cx="1084936" cy="459486"/>
            <a:chOff x="0" y="0"/>
            <a:chExt cx="1446581" cy="612648"/>
          </a:xfrm>
        </p:grpSpPr>
        <p:sp>
          <p:nvSpPr>
            <p:cNvPr id="140" name="Freeform 140"/>
            <p:cNvSpPr/>
            <p:nvPr/>
          </p:nvSpPr>
          <p:spPr>
            <a:xfrm>
              <a:off x="0" y="0"/>
              <a:ext cx="1446580" cy="612648"/>
            </a:xfrm>
            <a:custGeom>
              <a:avLst/>
              <a:gdLst/>
              <a:ahLst/>
              <a:cxnLst/>
              <a:rect l="l" t="t" r="r" b="b"/>
              <a:pathLst>
                <a:path w="1446580" h="612648">
                  <a:moveTo>
                    <a:pt x="0" y="0"/>
                  </a:moveTo>
                  <a:lnTo>
                    <a:pt x="1446580" y="0"/>
                  </a:lnTo>
                  <a:lnTo>
                    <a:pt x="1446580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4338" r="-4338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41" name="TextBox 141"/>
            <p:cNvSpPr txBox="1"/>
            <p:nvPr/>
          </p:nvSpPr>
          <p:spPr>
            <a:xfrm>
              <a:off x="0" y="-28575"/>
              <a:ext cx="1446581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noProof="0" dirty="0">
                  <a:solidFill>
                    <a:srgbClr val="8A7E6E"/>
                  </a:solidFill>
                  <a:latin typeface="Telegraf"/>
                  <a:ea typeface="Telegraf"/>
                  <a:cs typeface="Telegraf"/>
                  <a:sym typeface="Telegraf"/>
                </a:rPr>
                <a:t>3,2%</a:t>
              </a:r>
            </a:p>
          </p:txBody>
        </p:sp>
      </p:grpSp>
      <p:grpSp>
        <p:nvGrpSpPr>
          <p:cNvPr id="142" name="Group 142"/>
          <p:cNvGrpSpPr/>
          <p:nvPr/>
        </p:nvGrpSpPr>
        <p:grpSpPr>
          <a:xfrm>
            <a:off x="9491472" y="4279392"/>
            <a:ext cx="4339742" cy="459486"/>
            <a:chOff x="0" y="0"/>
            <a:chExt cx="5786323" cy="612648"/>
          </a:xfrm>
        </p:grpSpPr>
        <p:sp>
          <p:nvSpPr>
            <p:cNvPr id="143" name="Freeform 143"/>
            <p:cNvSpPr/>
            <p:nvPr/>
          </p:nvSpPr>
          <p:spPr>
            <a:xfrm>
              <a:off x="0" y="0"/>
              <a:ext cx="5786324" cy="612648"/>
            </a:xfrm>
            <a:custGeom>
              <a:avLst/>
              <a:gdLst/>
              <a:ahLst/>
              <a:cxnLst/>
              <a:rect l="l" t="t" r="r" b="b"/>
              <a:pathLst>
                <a:path w="5786324" h="612648">
                  <a:moveTo>
                    <a:pt x="0" y="0"/>
                  </a:moveTo>
                  <a:lnTo>
                    <a:pt x="5786324" y="0"/>
                  </a:lnTo>
                  <a:lnTo>
                    <a:pt x="5786324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34031" b="-134031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44" name="TextBox 144"/>
            <p:cNvSpPr txBox="1"/>
            <p:nvPr/>
          </p:nvSpPr>
          <p:spPr>
            <a:xfrm>
              <a:off x="0" y="-28575"/>
              <a:ext cx="5786323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Sorbitolpoeder</a:t>
              </a:r>
            </a:p>
          </p:txBody>
        </p:sp>
      </p:grpSp>
      <p:grpSp>
        <p:nvGrpSpPr>
          <p:cNvPr id="145" name="Group 145"/>
          <p:cNvGrpSpPr/>
          <p:nvPr/>
        </p:nvGrpSpPr>
        <p:grpSpPr>
          <a:xfrm>
            <a:off x="14596567" y="4279392"/>
            <a:ext cx="1239926" cy="459486"/>
            <a:chOff x="0" y="0"/>
            <a:chExt cx="1653235" cy="612648"/>
          </a:xfrm>
        </p:grpSpPr>
        <p:sp>
          <p:nvSpPr>
            <p:cNvPr id="146" name="Freeform 146"/>
            <p:cNvSpPr/>
            <p:nvPr/>
          </p:nvSpPr>
          <p:spPr>
            <a:xfrm>
              <a:off x="0" y="0"/>
              <a:ext cx="1653236" cy="612648"/>
            </a:xfrm>
            <a:custGeom>
              <a:avLst/>
              <a:gdLst/>
              <a:ahLst/>
              <a:cxnLst/>
              <a:rect l="l" t="t" r="r" b="b"/>
              <a:pathLst>
                <a:path w="1653236" h="612648">
                  <a:moveTo>
                    <a:pt x="0" y="0"/>
                  </a:moveTo>
                  <a:lnTo>
                    <a:pt x="1653236" y="0"/>
                  </a:lnTo>
                  <a:lnTo>
                    <a:pt x="1653236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580" b="-2580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47" name="TextBox 147"/>
            <p:cNvSpPr txBox="1"/>
            <p:nvPr/>
          </p:nvSpPr>
          <p:spPr>
            <a:xfrm>
              <a:off x="0" y="-28575"/>
              <a:ext cx="1653235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235B6C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143</a:t>
              </a:r>
            </a:p>
          </p:txBody>
        </p:sp>
      </p:grpSp>
      <p:grpSp>
        <p:nvGrpSpPr>
          <p:cNvPr id="148" name="Group 148"/>
          <p:cNvGrpSpPr/>
          <p:nvPr/>
        </p:nvGrpSpPr>
        <p:grpSpPr>
          <a:xfrm>
            <a:off x="15913989" y="4279392"/>
            <a:ext cx="1084936" cy="459486"/>
            <a:chOff x="0" y="0"/>
            <a:chExt cx="1446581" cy="612648"/>
          </a:xfrm>
        </p:grpSpPr>
        <p:sp>
          <p:nvSpPr>
            <p:cNvPr id="149" name="Freeform 149"/>
            <p:cNvSpPr/>
            <p:nvPr/>
          </p:nvSpPr>
          <p:spPr>
            <a:xfrm>
              <a:off x="0" y="0"/>
              <a:ext cx="1446580" cy="612648"/>
            </a:xfrm>
            <a:custGeom>
              <a:avLst/>
              <a:gdLst/>
              <a:ahLst/>
              <a:cxnLst/>
              <a:rect l="l" t="t" r="r" b="b"/>
              <a:pathLst>
                <a:path w="1446580" h="612648">
                  <a:moveTo>
                    <a:pt x="0" y="0"/>
                  </a:moveTo>
                  <a:lnTo>
                    <a:pt x="1446580" y="0"/>
                  </a:lnTo>
                  <a:lnTo>
                    <a:pt x="1446580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4338" r="-4338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50" name="TextBox 150"/>
            <p:cNvSpPr txBox="1"/>
            <p:nvPr/>
          </p:nvSpPr>
          <p:spPr>
            <a:xfrm>
              <a:off x="0" y="-28575"/>
              <a:ext cx="1446581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noProof="0" dirty="0">
                  <a:solidFill>
                    <a:srgbClr val="8A7E6E"/>
                  </a:solidFill>
                  <a:latin typeface="Telegraf"/>
                  <a:ea typeface="Telegraf"/>
                  <a:cs typeface="Telegraf"/>
                  <a:sym typeface="Telegraf"/>
                </a:rPr>
                <a:t>13,5%</a:t>
              </a:r>
            </a:p>
          </p:txBody>
        </p:sp>
      </p:grpSp>
      <p:grpSp>
        <p:nvGrpSpPr>
          <p:cNvPr id="151" name="Group 151"/>
          <p:cNvGrpSpPr/>
          <p:nvPr/>
        </p:nvGrpSpPr>
        <p:grpSpPr>
          <a:xfrm>
            <a:off x="9326880" y="4738878"/>
            <a:ext cx="7749540" cy="459486"/>
            <a:chOff x="0" y="0"/>
            <a:chExt cx="10332720" cy="612648"/>
          </a:xfrm>
        </p:grpSpPr>
        <p:sp>
          <p:nvSpPr>
            <p:cNvPr id="152" name="Freeform 152"/>
            <p:cNvSpPr/>
            <p:nvPr/>
          </p:nvSpPr>
          <p:spPr>
            <a:xfrm>
              <a:off x="0" y="0"/>
              <a:ext cx="10332720" cy="612648"/>
            </a:xfrm>
            <a:custGeom>
              <a:avLst/>
              <a:gdLst/>
              <a:ahLst/>
              <a:cxnLst/>
              <a:rect l="l" t="t" r="r" b="b"/>
              <a:pathLst>
                <a:path w="10332720" h="612648">
                  <a:moveTo>
                    <a:pt x="0" y="0"/>
                  </a:moveTo>
                  <a:lnTo>
                    <a:pt x="10332720" y="0"/>
                  </a:lnTo>
                  <a:lnTo>
                    <a:pt x="10332720" y="612648"/>
                  </a:lnTo>
                  <a:lnTo>
                    <a:pt x="0" y="612648"/>
                  </a:lnTo>
                  <a:close/>
                </a:path>
              </a:pathLst>
            </a:custGeom>
            <a:solidFill>
              <a:srgbClr val="EFEAE1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153" name="Group 153"/>
          <p:cNvGrpSpPr/>
          <p:nvPr/>
        </p:nvGrpSpPr>
        <p:grpSpPr>
          <a:xfrm>
            <a:off x="9491472" y="4738878"/>
            <a:ext cx="4339742" cy="459486"/>
            <a:chOff x="0" y="0"/>
            <a:chExt cx="5786323" cy="612648"/>
          </a:xfrm>
        </p:grpSpPr>
        <p:sp>
          <p:nvSpPr>
            <p:cNvPr id="154" name="Freeform 154"/>
            <p:cNvSpPr/>
            <p:nvPr/>
          </p:nvSpPr>
          <p:spPr>
            <a:xfrm>
              <a:off x="0" y="0"/>
              <a:ext cx="5786324" cy="612648"/>
            </a:xfrm>
            <a:custGeom>
              <a:avLst/>
              <a:gdLst/>
              <a:ahLst/>
              <a:cxnLst/>
              <a:rect l="l" t="t" r="r" b="b"/>
              <a:pathLst>
                <a:path w="5786324" h="612648">
                  <a:moveTo>
                    <a:pt x="0" y="0"/>
                  </a:moveTo>
                  <a:lnTo>
                    <a:pt x="5786324" y="0"/>
                  </a:lnTo>
                  <a:lnTo>
                    <a:pt x="5786324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34031" b="-134031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55" name="TextBox 155"/>
            <p:cNvSpPr txBox="1"/>
            <p:nvPr/>
          </p:nvSpPr>
          <p:spPr>
            <a:xfrm>
              <a:off x="0" y="-28575"/>
              <a:ext cx="5786323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Glucosestroop 60DE</a:t>
              </a:r>
            </a:p>
          </p:txBody>
        </p:sp>
      </p:grpSp>
      <p:grpSp>
        <p:nvGrpSpPr>
          <p:cNvPr id="156" name="Group 156"/>
          <p:cNvGrpSpPr/>
          <p:nvPr/>
        </p:nvGrpSpPr>
        <p:grpSpPr>
          <a:xfrm>
            <a:off x="14596567" y="4738878"/>
            <a:ext cx="1239926" cy="459486"/>
            <a:chOff x="0" y="0"/>
            <a:chExt cx="1653235" cy="612648"/>
          </a:xfrm>
        </p:grpSpPr>
        <p:sp>
          <p:nvSpPr>
            <p:cNvPr id="157" name="Freeform 157"/>
            <p:cNvSpPr/>
            <p:nvPr/>
          </p:nvSpPr>
          <p:spPr>
            <a:xfrm>
              <a:off x="0" y="0"/>
              <a:ext cx="1653236" cy="612648"/>
            </a:xfrm>
            <a:custGeom>
              <a:avLst/>
              <a:gdLst/>
              <a:ahLst/>
              <a:cxnLst/>
              <a:rect l="l" t="t" r="r" b="b"/>
              <a:pathLst>
                <a:path w="1653236" h="612648">
                  <a:moveTo>
                    <a:pt x="0" y="0"/>
                  </a:moveTo>
                  <a:lnTo>
                    <a:pt x="1653236" y="0"/>
                  </a:lnTo>
                  <a:lnTo>
                    <a:pt x="1653236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580" b="-2580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58" name="TextBox 158"/>
            <p:cNvSpPr txBox="1"/>
            <p:nvPr/>
          </p:nvSpPr>
          <p:spPr>
            <a:xfrm>
              <a:off x="0" y="-28575"/>
              <a:ext cx="1653235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235B6C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86</a:t>
              </a:r>
            </a:p>
          </p:txBody>
        </p:sp>
      </p:grpSp>
      <p:grpSp>
        <p:nvGrpSpPr>
          <p:cNvPr id="159" name="Group 159"/>
          <p:cNvGrpSpPr/>
          <p:nvPr/>
        </p:nvGrpSpPr>
        <p:grpSpPr>
          <a:xfrm>
            <a:off x="15913989" y="4738878"/>
            <a:ext cx="1084936" cy="459486"/>
            <a:chOff x="0" y="0"/>
            <a:chExt cx="1446581" cy="612648"/>
          </a:xfrm>
        </p:grpSpPr>
        <p:sp>
          <p:nvSpPr>
            <p:cNvPr id="160" name="Freeform 160"/>
            <p:cNvSpPr/>
            <p:nvPr/>
          </p:nvSpPr>
          <p:spPr>
            <a:xfrm>
              <a:off x="0" y="0"/>
              <a:ext cx="1446580" cy="612648"/>
            </a:xfrm>
            <a:custGeom>
              <a:avLst/>
              <a:gdLst/>
              <a:ahLst/>
              <a:cxnLst/>
              <a:rect l="l" t="t" r="r" b="b"/>
              <a:pathLst>
                <a:path w="1446580" h="612648">
                  <a:moveTo>
                    <a:pt x="0" y="0"/>
                  </a:moveTo>
                  <a:lnTo>
                    <a:pt x="1446580" y="0"/>
                  </a:lnTo>
                  <a:lnTo>
                    <a:pt x="1446580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4338" r="-4338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61" name="TextBox 161"/>
            <p:cNvSpPr txBox="1"/>
            <p:nvPr/>
          </p:nvSpPr>
          <p:spPr>
            <a:xfrm>
              <a:off x="0" y="-28575"/>
              <a:ext cx="1446581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noProof="0" dirty="0">
                  <a:solidFill>
                    <a:srgbClr val="8A7E6E"/>
                  </a:solidFill>
                  <a:latin typeface="Telegraf"/>
                  <a:ea typeface="Telegraf"/>
                  <a:cs typeface="Telegraf"/>
                  <a:sym typeface="Telegraf"/>
                </a:rPr>
                <a:t>8,1%</a:t>
              </a:r>
            </a:p>
          </p:txBody>
        </p:sp>
      </p:grpSp>
      <p:grpSp>
        <p:nvGrpSpPr>
          <p:cNvPr id="162" name="Group 162"/>
          <p:cNvGrpSpPr/>
          <p:nvPr/>
        </p:nvGrpSpPr>
        <p:grpSpPr>
          <a:xfrm>
            <a:off x="9491472" y="5198364"/>
            <a:ext cx="4339742" cy="459486"/>
            <a:chOff x="0" y="0"/>
            <a:chExt cx="5786323" cy="612648"/>
          </a:xfrm>
        </p:grpSpPr>
        <p:sp>
          <p:nvSpPr>
            <p:cNvPr id="163" name="Freeform 163"/>
            <p:cNvSpPr/>
            <p:nvPr/>
          </p:nvSpPr>
          <p:spPr>
            <a:xfrm>
              <a:off x="0" y="0"/>
              <a:ext cx="5786324" cy="612648"/>
            </a:xfrm>
            <a:custGeom>
              <a:avLst/>
              <a:gdLst/>
              <a:ahLst/>
              <a:cxnLst/>
              <a:rect l="l" t="t" r="r" b="b"/>
              <a:pathLst>
                <a:path w="5786324" h="612648">
                  <a:moveTo>
                    <a:pt x="0" y="0"/>
                  </a:moveTo>
                  <a:lnTo>
                    <a:pt x="5786324" y="0"/>
                  </a:lnTo>
                  <a:lnTo>
                    <a:pt x="5786324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34031" b="-134031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64" name="TextBox 164"/>
            <p:cNvSpPr txBox="1"/>
            <p:nvPr/>
          </p:nvSpPr>
          <p:spPr>
            <a:xfrm>
              <a:off x="0" y="-28575"/>
              <a:ext cx="5786323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Melkchocolade 35%</a:t>
              </a:r>
            </a:p>
          </p:txBody>
        </p:sp>
      </p:grpSp>
      <p:grpSp>
        <p:nvGrpSpPr>
          <p:cNvPr id="165" name="Group 165"/>
          <p:cNvGrpSpPr/>
          <p:nvPr/>
        </p:nvGrpSpPr>
        <p:grpSpPr>
          <a:xfrm>
            <a:off x="14596567" y="5198364"/>
            <a:ext cx="1239926" cy="459486"/>
            <a:chOff x="0" y="0"/>
            <a:chExt cx="1653235" cy="612648"/>
          </a:xfrm>
        </p:grpSpPr>
        <p:sp>
          <p:nvSpPr>
            <p:cNvPr id="166" name="Freeform 166"/>
            <p:cNvSpPr/>
            <p:nvPr/>
          </p:nvSpPr>
          <p:spPr>
            <a:xfrm>
              <a:off x="0" y="0"/>
              <a:ext cx="1653236" cy="612648"/>
            </a:xfrm>
            <a:custGeom>
              <a:avLst/>
              <a:gdLst/>
              <a:ahLst/>
              <a:cxnLst/>
              <a:rect l="l" t="t" r="r" b="b"/>
              <a:pathLst>
                <a:path w="1653236" h="612648">
                  <a:moveTo>
                    <a:pt x="0" y="0"/>
                  </a:moveTo>
                  <a:lnTo>
                    <a:pt x="1653236" y="0"/>
                  </a:lnTo>
                  <a:lnTo>
                    <a:pt x="1653236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580" b="-2580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67" name="TextBox 167"/>
            <p:cNvSpPr txBox="1"/>
            <p:nvPr/>
          </p:nvSpPr>
          <p:spPr>
            <a:xfrm>
              <a:off x="0" y="-28575"/>
              <a:ext cx="1653235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235B6C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229</a:t>
              </a:r>
            </a:p>
          </p:txBody>
        </p:sp>
      </p:grpSp>
      <p:grpSp>
        <p:nvGrpSpPr>
          <p:cNvPr id="168" name="Group 168"/>
          <p:cNvGrpSpPr/>
          <p:nvPr/>
        </p:nvGrpSpPr>
        <p:grpSpPr>
          <a:xfrm>
            <a:off x="15913989" y="5198364"/>
            <a:ext cx="1084936" cy="459486"/>
            <a:chOff x="0" y="0"/>
            <a:chExt cx="1446581" cy="612648"/>
          </a:xfrm>
        </p:grpSpPr>
        <p:sp>
          <p:nvSpPr>
            <p:cNvPr id="169" name="Freeform 169"/>
            <p:cNvSpPr/>
            <p:nvPr/>
          </p:nvSpPr>
          <p:spPr>
            <a:xfrm>
              <a:off x="0" y="0"/>
              <a:ext cx="1446580" cy="612648"/>
            </a:xfrm>
            <a:custGeom>
              <a:avLst/>
              <a:gdLst/>
              <a:ahLst/>
              <a:cxnLst/>
              <a:rect l="l" t="t" r="r" b="b"/>
              <a:pathLst>
                <a:path w="1446580" h="612648">
                  <a:moveTo>
                    <a:pt x="0" y="0"/>
                  </a:moveTo>
                  <a:lnTo>
                    <a:pt x="1446580" y="0"/>
                  </a:lnTo>
                  <a:lnTo>
                    <a:pt x="1446580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4338" r="-4338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70" name="TextBox 170"/>
            <p:cNvSpPr txBox="1"/>
            <p:nvPr/>
          </p:nvSpPr>
          <p:spPr>
            <a:xfrm>
              <a:off x="0" y="-28575"/>
              <a:ext cx="1446581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noProof="0" dirty="0">
                  <a:solidFill>
                    <a:srgbClr val="8A7E6E"/>
                  </a:solidFill>
                  <a:latin typeface="Telegraf"/>
                  <a:ea typeface="Telegraf"/>
                  <a:cs typeface="Telegraf"/>
                  <a:sym typeface="Telegraf"/>
                </a:rPr>
                <a:t>21,6%</a:t>
              </a:r>
            </a:p>
          </p:txBody>
        </p:sp>
      </p:grpSp>
      <p:grpSp>
        <p:nvGrpSpPr>
          <p:cNvPr id="171" name="Group 171"/>
          <p:cNvGrpSpPr/>
          <p:nvPr/>
        </p:nvGrpSpPr>
        <p:grpSpPr>
          <a:xfrm>
            <a:off x="9326880" y="5657850"/>
            <a:ext cx="7749540" cy="459486"/>
            <a:chOff x="0" y="0"/>
            <a:chExt cx="10332720" cy="612648"/>
          </a:xfrm>
        </p:grpSpPr>
        <p:sp>
          <p:nvSpPr>
            <p:cNvPr id="172" name="Freeform 172"/>
            <p:cNvSpPr/>
            <p:nvPr/>
          </p:nvSpPr>
          <p:spPr>
            <a:xfrm>
              <a:off x="0" y="0"/>
              <a:ext cx="10332720" cy="612648"/>
            </a:xfrm>
            <a:custGeom>
              <a:avLst/>
              <a:gdLst/>
              <a:ahLst/>
              <a:cxnLst/>
              <a:rect l="l" t="t" r="r" b="b"/>
              <a:pathLst>
                <a:path w="10332720" h="612648">
                  <a:moveTo>
                    <a:pt x="0" y="0"/>
                  </a:moveTo>
                  <a:lnTo>
                    <a:pt x="10332720" y="0"/>
                  </a:lnTo>
                  <a:lnTo>
                    <a:pt x="10332720" y="612648"/>
                  </a:lnTo>
                  <a:lnTo>
                    <a:pt x="0" y="612648"/>
                  </a:lnTo>
                  <a:close/>
                </a:path>
              </a:pathLst>
            </a:custGeom>
            <a:solidFill>
              <a:srgbClr val="EFEAE1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173" name="Group 173"/>
          <p:cNvGrpSpPr/>
          <p:nvPr/>
        </p:nvGrpSpPr>
        <p:grpSpPr>
          <a:xfrm>
            <a:off x="9491472" y="5657850"/>
            <a:ext cx="4339742" cy="459486"/>
            <a:chOff x="0" y="0"/>
            <a:chExt cx="5786323" cy="612648"/>
          </a:xfrm>
        </p:grpSpPr>
        <p:sp>
          <p:nvSpPr>
            <p:cNvPr id="174" name="Freeform 174"/>
            <p:cNvSpPr/>
            <p:nvPr/>
          </p:nvSpPr>
          <p:spPr>
            <a:xfrm>
              <a:off x="0" y="0"/>
              <a:ext cx="5786324" cy="612648"/>
            </a:xfrm>
            <a:custGeom>
              <a:avLst/>
              <a:gdLst/>
              <a:ahLst/>
              <a:cxnLst/>
              <a:rect l="l" t="t" r="r" b="b"/>
              <a:pathLst>
                <a:path w="5786324" h="612648">
                  <a:moveTo>
                    <a:pt x="0" y="0"/>
                  </a:moveTo>
                  <a:lnTo>
                    <a:pt x="5786324" y="0"/>
                  </a:lnTo>
                  <a:lnTo>
                    <a:pt x="5786324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34031" b="-134031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75" name="TextBox 175"/>
            <p:cNvSpPr txBox="1"/>
            <p:nvPr/>
          </p:nvSpPr>
          <p:spPr>
            <a:xfrm>
              <a:off x="0" y="-28575"/>
              <a:ext cx="5786323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Pure pistachepasta</a:t>
              </a:r>
            </a:p>
          </p:txBody>
        </p:sp>
      </p:grpSp>
      <p:grpSp>
        <p:nvGrpSpPr>
          <p:cNvPr id="176" name="Group 176"/>
          <p:cNvGrpSpPr/>
          <p:nvPr/>
        </p:nvGrpSpPr>
        <p:grpSpPr>
          <a:xfrm>
            <a:off x="14596567" y="5657850"/>
            <a:ext cx="1239926" cy="459486"/>
            <a:chOff x="0" y="0"/>
            <a:chExt cx="1653235" cy="612648"/>
          </a:xfrm>
        </p:grpSpPr>
        <p:sp>
          <p:nvSpPr>
            <p:cNvPr id="177" name="Freeform 177"/>
            <p:cNvSpPr/>
            <p:nvPr/>
          </p:nvSpPr>
          <p:spPr>
            <a:xfrm>
              <a:off x="0" y="0"/>
              <a:ext cx="1653236" cy="612648"/>
            </a:xfrm>
            <a:custGeom>
              <a:avLst/>
              <a:gdLst/>
              <a:ahLst/>
              <a:cxnLst/>
              <a:rect l="l" t="t" r="r" b="b"/>
              <a:pathLst>
                <a:path w="1653236" h="612648">
                  <a:moveTo>
                    <a:pt x="0" y="0"/>
                  </a:moveTo>
                  <a:lnTo>
                    <a:pt x="1653236" y="0"/>
                  </a:lnTo>
                  <a:lnTo>
                    <a:pt x="1653236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580" b="-2580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78" name="TextBox 178"/>
            <p:cNvSpPr txBox="1"/>
            <p:nvPr/>
          </p:nvSpPr>
          <p:spPr>
            <a:xfrm>
              <a:off x="0" y="-28575"/>
              <a:ext cx="1653235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235B6C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191</a:t>
              </a:r>
            </a:p>
          </p:txBody>
        </p:sp>
      </p:grpSp>
      <p:grpSp>
        <p:nvGrpSpPr>
          <p:cNvPr id="179" name="Group 179"/>
          <p:cNvGrpSpPr/>
          <p:nvPr/>
        </p:nvGrpSpPr>
        <p:grpSpPr>
          <a:xfrm>
            <a:off x="15913989" y="5657850"/>
            <a:ext cx="1084936" cy="459486"/>
            <a:chOff x="0" y="0"/>
            <a:chExt cx="1446581" cy="612648"/>
          </a:xfrm>
        </p:grpSpPr>
        <p:sp>
          <p:nvSpPr>
            <p:cNvPr id="180" name="Freeform 180"/>
            <p:cNvSpPr/>
            <p:nvPr/>
          </p:nvSpPr>
          <p:spPr>
            <a:xfrm>
              <a:off x="0" y="0"/>
              <a:ext cx="1446580" cy="612648"/>
            </a:xfrm>
            <a:custGeom>
              <a:avLst/>
              <a:gdLst/>
              <a:ahLst/>
              <a:cxnLst/>
              <a:rect l="l" t="t" r="r" b="b"/>
              <a:pathLst>
                <a:path w="1446580" h="612648">
                  <a:moveTo>
                    <a:pt x="0" y="0"/>
                  </a:moveTo>
                  <a:lnTo>
                    <a:pt x="1446580" y="0"/>
                  </a:lnTo>
                  <a:lnTo>
                    <a:pt x="1446580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4338" r="-4338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81" name="TextBox 181"/>
            <p:cNvSpPr txBox="1"/>
            <p:nvPr/>
          </p:nvSpPr>
          <p:spPr>
            <a:xfrm>
              <a:off x="0" y="-28575"/>
              <a:ext cx="1446581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noProof="0" dirty="0">
                  <a:solidFill>
                    <a:srgbClr val="8A7E6E"/>
                  </a:solidFill>
                  <a:latin typeface="Telegraf"/>
                  <a:ea typeface="Telegraf"/>
                  <a:cs typeface="Telegraf"/>
                  <a:sym typeface="Telegraf"/>
                </a:rPr>
                <a:t>18,1%</a:t>
              </a:r>
            </a:p>
          </p:txBody>
        </p:sp>
      </p:grpSp>
      <p:grpSp>
        <p:nvGrpSpPr>
          <p:cNvPr id="182" name="Group 182"/>
          <p:cNvGrpSpPr/>
          <p:nvPr/>
        </p:nvGrpSpPr>
        <p:grpSpPr>
          <a:xfrm>
            <a:off x="9491472" y="6117336"/>
            <a:ext cx="4339742" cy="459486"/>
            <a:chOff x="0" y="0"/>
            <a:chExt cx="5786323" cy="612648"/>
          </a:xfrm>
        </p:grpSpPr>
        <p:sp>
          <p:nvSpPr>
            <p:cNvPr id="183" name="Freeform 183"/>
            <p:cNvSpPr/>
            <p:nvPr/>
          </p:nvSpPr>
          <p:spPr>
            <a:xfrm>
              <a:off x="0" y="0"/>
              <a:ext cx="5786324" cy="612648"/>
            </a:xfrm>
            <a:custGeom>
              <a:avLst/>
              <a:gdLst/>
              <a:ahLst/>
              <a:cxnLst/>
              <a:rect l="l" t="t" r="r" b="b"/>
              <a:pathLst>
                <a:path w="5786324" h="612648">
                  <a:moveTo>
                    <a:pt x="0" y="0"/>
                  </a:moveTo>
                  <a:lnTo>
                    <a:pt x="5786324" y="0"/>
                  </a:lnTo>
                  <a:lnTo>
                    <a:pt x="5786324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34031" b="-134031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84" name="TextBox 184"/>
            <p:cNvSpPr txBox="1"/>
            <p:nvPr/>
          </p:nvSpPr>
          <p:spPr>
            <a:xfrm>
              <a:off x="0" y="-28575"/>
              <a:ext cx="5786323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Cacaoboter in druppels</a:t>
              </a:r>
            </a:p>
          </p:txBody>
        </p:sp>
      </p:grpSp>
      <p:grpSp>
        <p:nvGrpSpPr>
          <p:cNvPr id="185" name="Group 185"/>
          <p:cNvGrpSpPr/>
          <p:nvPr/>
        </p:nvGrpSpPr>
        <p:grpSpPr>
          <a:xfrm>
            <a:off x="14596567" y="6117336"/>
            <a:ext cx="1239926" cy="459486"/>
            <a:chOff x="0" y="0"/>
            <a:chExt cx="1653235" cy="612648"/>
          </a:xfrm>
        </p:grpSpPr>
        <p:sp>
          <p:nvSpPr>
            <p:cNvPr id="186" name="Freeform 186"/>
            <p:cNvSpPr/>
            <p:nvPr/>
          </p:nvSpPr>
          <p:spPr>
            <a:xfrm>
              <a:off x="0" y="0"/>
              <a:ext cx="1653236" cy="612648"/>
            </a:xfrm>
            <a:custGeom>
              <a:avLst/>
              <a:gdLst/>
              <a:ahLst/>
              <a:cxnLst/>
              <a:rect l="l" t="t" r="r" b="b"/>
              <a:pathLst>
                <a:path w="1653236" h="612648">
                  <a:moveTo>
                    <a:pt x="0" y="0"/>
                  </a:moveTo>
                  <a:lnTo>
                    <a:pt x="1653236" y="0"/>
                  </a:lnTo>
                  <a:lnTo>
                    <a:pt x="1653236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580" b="-2580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87" name="TextBox 187"/>
            <p:cNvSpPr txBox="1"/>
            <p:nvPr/>
          </p:nvSpPr>
          <p:spPr>
            <a:xfrm>
              <a:off x="0" y="-28575"/>
              <a:ext cx="1653235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235B6C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114</a:t>
              </a:r>
            </a:p>
          </p:txBody>
        </p:sp>
      </p:grpSp>
      <p:grpSp>
        <p:nvGrpSpPr>
          <p:cNvPr id="188" name="Group 188"/>
          <p:cNvGrpSpPr/>
          <p:nvPr/>
        </p:nvGrpSpPr>
        <p:grpSpPr>
          <a:xfrm>
            <a:off x="15913989" y="6117336"/>
            <a:ext cx="1084936" cy="459486"/>
            <a:chOff x="0" y="0"/>
            <a:chExt cx="1446581" cy="612648"/>
          </a:xfrm>
        </p:grpSpPr>
        <p:sp>
          <p:nvSpPr>
            <p:cNvPr id="189" name="Freeform 189"/>
            <p:cNvSpPr/>
            <p:nvPr/>
          </p:nvSpPr>
          <p:spPr>
            <a:xfrm>
              <a:off x="0" y="0"/>
              <a:ext cx="1446580" cy="612648"/>
            </a:xfrm>
            <a:custGeom>
              <a:avLst/>
              <a:gdLst/>
              <a:ahLst/>
              <a:cxnLst/>
              <a:rect l="l" t="t" r="r" b="b"/>
              <a:pathLst>
                <a:path w="1446580" h="612648">
                  <a:moveTo>
                    <a:pt x="0" y="0"/>
                  </a:moveTo>
                  <a:lnTo>
                    <a:pt x="1446580" y="0"/>
                  </a:lnTo>
                  <a:lnTo>
                    <a:pt x="1446580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4338" r="-4338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90" name="TextBox 190"/>
            <p:cNvSpPr txBox="1"/>
            <p:nvPr/>
          </p:nvSpPr>
          <p:spPr>
            <a:xfrm>
              <a:off x="0" y="-28575"/>
              <a:ext cx="1446581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noProof="0" dirty="0">
                  <a:solidFill>
                    <a:srgbClr val="8A7E6E"/>
                  </a:solidFill>
                  <a:latin typeface="Telegraf"/>
                  <a:ea typeface="Telegraf"/>
                  <a:cs typeface="Telegraf"/>
                  <a:sym typeface="Telegraf"/>
                </a:rPr>
                <a:t>10,8%</a:t>
              </a:r>
            </a:p>
          </p:txBody>
        </p:sp>
      </p:grpSp>
      <p:grpSp>
        <p:nvGrpSpPr>
          <p:cNvPr id="191" name="Group 191"/>
          <p:cNvGrpSpPr/>
          <p:nvPr/>
        </p:nvGrpSpPr>
        <p:grpSpPr>
          <a:xfrm>
            <a:off x="9326880" y="6576822"/>
            <a:ext cx="7749540" cy="459486"/>
            <a:chOff x="0" y="0"/>
            <a:chExt cx="10332720" cy="612648"/>
          </a:xfrm>
        </p:grpSpPr>
        <p:sp>
          <p:nvSpPr>
            <p:cNvPr id="192" name="Freeform 192"/>
            <p:cNvSpPr/>
            <p:nvPr/>
          </p:nvSpPr>
          <p:spPr>
            <a:xfrm>
              <a:off x="0" y="0"/>
              <a:ext cx="10332720" cy="612648"/>
            </a:xfrm>
            <a:custGeom>
              <a:avLst/>
              <a:gdLst/>
              <a:ahLst/>
              <a:cxnLst/>
              <a:rect l="l" t="t" r="r" b="b"/>
              <a:pathLst>
                <a:path w="10332720" h="612648">
                  <a:moveTo>
                    <a:pt x="0" y="0"/>
                  </a:moveTo>
                  <a:lnTo>
                    <a:pt x="10332720" y="0"/>
                  </a:lnTo>
                  <a:lnTo>
                    <a:pt x="10332720" y="612648"/>
                  </a:lnTo>
                  <a:lnTo>
                    <a:pt x="0" y="612648"/>
                  </a:lnTo>
                  <a:close/>
                </a:path>
              </a:pathLst>
            </a:custGeom>
            <a:solidFill>
              <a:srgbClr val="EFEAE1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193" name="Group 193"/>
          <p:cNvGrpSpPr/>
          <p:nvPr/>
        </p:nvGrpSpPr>
        <p:grpSpPr>
          <a:xfrm>
            <a:off x="9534525" y="6609397"/>
            <a:ext cx="3140392" cy="349568"/>
            <a:chOff x="0" y="0"/>
            <a:chExt cx="4187190" cy="466090"/>
          </a:xfrm>
        </p:grpSpPr>
        <p:sp>
          <p:nvSpPr>
            <p:cNvPr id="194" name="Freeform 194"/>
            <p:cNvSpPr/>
            <p:nvPr/>
          </p:nvSpPr>
          <p:spPr>
            <a:xfrm>
              <a:off x="42130" y="-31719"/>
              <a:ext cx="4144742" cy="465181"/>
            </a:xfrm>
            <a:custGeom>
              <a:avLst/>
              <a:gdLst/>
              <a:ahLst/>
              <a:cxnLst/>
              <a:rect l="l" t="t" r="r" b="b"/>
              <a:pathLst>
                <a:path w="4144742" h="465181">
                  <a:moveTo>
                    <a:pt x="8670" y="165069"/>
                  </a:moveTo>
                  <a:cubicBezTo>
                    <a:pt x="582710" y="140939"/>
                    <a:pt x="858300" y="152369"/>
                    <a:pt x="1128810" y="144749"/>
                  </a:cubicBezTo>
                  <a:cubicBezTo>
                    <a:pt x="1445040" y="134589"/>
                    <a:pt x="1760000" y="95219"/>
                    <a:pt x="2156240" y="82519"/>
                  </a:cubicBezTo>
                  <a:cubicBezTo>
                    <a:pt x="2701070" y="67279"/>
                    <a:pt x="3916460" y="-95281"/>
                    <a:pt x="4094260" y="82519"/>
                  </a:cubicBezTo>
                  <a:cubicBezTo>
                    <a:pt x="4161570" y="149829"/>
                    <a:pt x="4161570" y="294609"/>
                    <a:pt x="4094260" y="361919"/>
                  </a:cubicBezTo>
                  <a:cubicBezTo>
                    <a:pt x="3916460" y="539719"/>
                    <a:pt x="2703610" y="346679"/>
                    <a:pt x="2160050" y="361919"/>
                  </a:cubicBezTo>
                  <a:cubicBezTo>
                    <a:pt x="1762540" y="374619"/>
                    <a:pt x="1445040" y="413989"/>
                    <a:pt x="1128810" y="424149"/>
                  </a:cubicBezTo>
                  <a:cubicBezTo>
                    <a:pt x="860840" y="431769"/>
                    <a:pt x="583980" y="419069"/>
                    <a:pt x="382050" y="425419"/>
                  </a:cubicBezTo>
                  <a:cubicBezTo>
                    <a:pt x="243620" y="429229"/>
                    <a:pt x="91220" y="497809"/>
                    <a:pt x="31530" y="445739"/>
                  </a:cubicBezTo>
                  <a:cubicBezTo>
                    <a:pt x="-21810" y="398749"/>
                    <a:pt x="8670" y="165069"/>
                    <a:pt x="8670" y="165069"/>
                  </a:cubicBezTo>
                </a:path>
              </a:pathLst>
            </a:custGeom>
            <a:solidFill>
              <a:srgbClr val="0097B2">
                <a:alpha val="18431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195" name="Group 195"/>
          <p:cNvGrpSpPr/>
          <p:nvPr/>
        </p:nvGrpSpPr>
        <p:grpSpPr>
          <a:xfrm>
            <a:off x="9491472" y="6576822"/>
            <a:ext cx="4339742" cy="459486"/>
            <a:chOff x="0" y="0"/>
            <a:chExt cx="5786323" cy="612648"/>
          </a:xfrm>
        </p:grpSpPr>
        <p:sp>
          <p:nvSpPr>
            <p:cNvPr id="196" name="Freeform 196"/>
            <p:cNvSpPr/>
            <p:nvPr/>
          </p:nvSpPr>
          <p:spPr>
            <a:xfrm>
              <a:off x="0" y="0"/>
              <a:ext cx="5786324" cy="612648"/>
            </a:xfrm>
            <a:custGeom>
              <a:avLst/>
              <a:gdLst/>
              <a:ahLst/>
              <a:cxnLst/>
              <a:rect l="l" t="t" r="r" b="b"/>
              <a:pathLst>
                <a:path w="5786324" h="612648">
                  <a:moveTo>
                    <a:pt x="0" y="0"/>
                  </a:moveTo>
                  <a:lnTo>
                    <a:pt x="5786324" y="0"/>
                  </a:lnTo>
                  <a:lnTo>
                    <a:pt x="5786324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34031" b="-134031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97" name="TextBox 197"/>
            <p:cNvSpPr txBox="1"/>
            <p:nvPr/>
          </p:nvSpPr>
          <p:spPr>
            <a:xfrm>
              <a:off x="0" y="-28575"/>
              <a:ext cx="5786323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Watervrije boter PF 28</a:t>
              </a:r>
            </a:p>
          </p:txBody>
        </p:sp>
      </p:grpSp>
      <p:grpSp>
        <p:nvGrpSpPr>
          <p:cNvPr id="198" name="Group 198"/>
          <p:cNvGrpSpPr/>
          <p:nvPr/>
        </p:nvGrpSpPr>
        <p:grpSpPr>
          <a:xfrm>
            <a:off x="14596567" y="6576822"/>
            <a:ext cx="1239926" cy="459486"/>
            <a:chOff x="0" y="0"/>
            <a:chExt cx="1653235" cy="612648"/>
          </a:xfrm>
        </p:grpSpPr>
        <p:sp>
          <p:nvSpPr>
            <p:cNvPr id="199" name="Freeform 199"/>
            <p:cNvSpPr/>
            <p:nvPr/>
          </p:nvSpPr>
          <p:spPr>
            <a:xfrm>
              <a:off x="0" y="0"/>
              <a:ext cx="1653236" cy="612648"/>
            </a:xfrm>
            <a:custGeom>
              <a:avLst/>
              <a:gdLst/>
              <a:ahLst/>
              <a:cxnLst/>
              <a:rect l="l" t="t" r="r" b="b"/>
              <a:pathLst>
                <a:path w="1653236" h="612648">
                  <a:moveTo>
                    <a:pt x="0" y="0"/>
                  </a:moveTo>
                  <a:lnTo>
                    <a:pt x="1653236" y="0"/>
                  </a:lnTo>
                  <a:lnTo>
                    <a:pt x="1653236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580" b="-2580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200" name="TextBox 200"/>
            <p:cNvSpPr txBox="1"/>
            <p:nvPr/>
          </p:nvSpPr>
          <p:spPr>
            <a:xfrm>
              <a:off x="0" y="-28575"/>
              <a:ext cx="1653235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235B6C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57</a:t>
              </a:r>
            </a:p>
          </p:txBody>
        </p:sp>
      </p:grpSp>
      <p:grpSp>
        <p:nvGrpSpPr>
          <p:cNvPr id="201" name="Group 201"/>
          <p:cNvGrpSpPr/>
          <p:nvPr/>
        </p:nvGrpSpPr>
        <p:grpSpPr>
          <a:xfrm>
            <a:off x="15913989" y="6576822"/>
            <a:ext cx="1084936" cy="459486"/>
            <a:chOff x="0" y="0"/>
            <a:chExt cx="1446581" cy="612648"/>
          </a:xfrm>
        </p:grpSpPr>
        <p:sp>
          <p:nvSpPr>
            <p:cNvPr id="202" name="Freeform 202"/>
            <p:cNvSpPr/>
            <p:nvPr/>
          </p:nvSpPr>
          <p:spPr>
            <a:xfrm>
              <a:off x="0" y="0"/>
              <a:ext cx="1446580" cy="612648"/>
            </a:xfrm>
            <a:custGeom>
              <a:avLst/>
              <a:gdLst/>
              <a:ahLst/>
              <a:cxnLst/>
              <a:rect l="l" t="t" r="r" b="b"/>
              <a:pathLst>
                <a:path w="1446580" h="612648">
                  <a:moveTo>
                    <a:pt x="0" y="0"/>
                  </a:moveTo>
                  <a:lnTo>
                    <a:pt x="1446580" y="0"/>
                  </a:lnTo>
                  <a:lnTo>
                    <a:pt x="1446580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4338" r="-4338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203" name="TextBox 203"/>
            <p:cNvSpPr txBox="1"/>
            <p:nvPr/>
          </p:nvSpPr>
          <p:spPr>
            <a:xfrm>
              <a:off x="0" y="-28575"/>
              <a:ext cx="1446581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noProof="0" dirty="0">
                  <a:solidFill>
                    <a:srgbClr val="8A7E6E"/>
                  </a:solidFill>
                  <a:latin typeface="Telegraf"/>
                  <a:ea typeface="Telegraf"/>
                  <a:cs typeface="Telegraf"/>
                  <a:sym typeface="Telegraf"/>
                </a:rPr>
                <a:t>5,4%</a:t>
              </a:r>
            </a:p>
          </p:txBody>
        </p:sp>
      </p:grpSp>
      <p:grpSp>
        <p:nvGrpSpPr>
          <p:cNvPr id="204" name="Group 204"/>
          <p:cNvGrpSpPr/>
          <p:nvPr/>
        </p:nvGrpSpPr>
        <p:grpSpPr>
          <a:xfrm>
            <a:off x="9491472" y="7036308"/>
            <a:ext cx="4339742" cy="459486"/>
            <a:chOff x="0" y="0"/>
            <a:chExt cx="5786323" cy="612648"/>
          </a:xfrm>
        </p:grpSpPr>
        <p:sp>
          <p:nvSpPr>
            <p:cNvPr id="205" name="Freeform 205"/>
            <p:cNvSpPr/>
            <p:nvPr/>
          </p:nvSpPr>
          <p:spPr>
            <a:xfrm>
              <a:off x="0" y="0"/>
              <a:ext cx="5786324" cy="612648"/>
            </a:xfrm>
            <a:custGeom>
              <a:avLst/>
              <a:gdLst/>
              <a:ahLst/>
              <a:cxnLst/>
              <a:rect l="l" t="t" r="r" b="b"/>
              <a:pathLst>
                <a:path w="5786324" h="612648">
                  <a:moveTo>
                    <a:pt x="0" y="0"/>
                  </a:moveTo>
                  <a:lnTo>
                    <a:pt x="5786324" y="0"/>
                  </a:lnTo>
                  <a:lnTo>
                    <a:pt x="5786324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34031" b="-134031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206" name="TextBox 206"/>
            <p:cNvSpPr txBox="1"/>
            <p:nvPr/>
          </p:nvSpPr>
          <p:spPr>
            <a:xfrm>
              <a:off x="0" y="-28575"/>
              <a:ext cx="5786323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Fleur de sel</a:t>
              </a:r>
            </a:p>
          </p:txBody>
        </p:sp>
      </p:grpSp>
      <p:grpSp>
        <p:nvGrpSpPr>
          <p:cNvPr id="207" name="Group 207"/>
          <p:cNvGrpSpPr/>
          <p:nvPr/>
        </p:nvGrpSpPr>
        <p:grpSpPr>
          <a:xfrm>
            <a:off x="14596567" y="7036308"/>
            <a:ext cx="1239926" cy="459486"/>
            <a:chOff x="0" y="0"/>
            <a:chExt cx="1653235" cy="612648"/>
          </a:xfrm>
        </p:grpSpPr>
        <p:sp>
          <p:nvSpPr>
            <p:cNvPr id="208" name="Freeform 208"/>
            <p:cNvSpPr/>
            <p:nvPr/>
          </p:nvSpPr>
          <p:spPr>
            <a:xfrm>
              <a:off x="0" y="0"/>
              <a:ext cx="1653236" cy="612648"/>
            </a:xfrm>
            <a:custGeom>
              <a:avLst/>
              <a:gdLst/>
              <a:ahLst/>
              <a:cxnLst/>
              <a:rect l="l" t="t" r="r" b="b"/>
              <a:pathLst>
                <a:path w="1653236" h="612648">
                  <a:moveTo>
                    <a:pt x="0" y="0"/>
                  </a:moveTo>
                  <a:lnTo>
                    <a:pt x="1653236" y="0"/>
                  </a:lnTo>
                  <a:lnTo>
                    <a:pt x="1653236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580" b="-2580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209" name="TextBox 209"/>
            <p:cNvSpPr txBox="1"/>
            <p:nvPr/>
          </p:nvSpPr>
          <p:spPr>
            <a:xfrm>
              <a:off x="0" y="-28575"/>
              <a:ext cx="1653235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235B6C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2,9</a:t>
              </a:r>
            </a:p>
          </p:txBody>
        </p:sp>
      </p:grpSp>
      <p:grpSp>
        <p:nvGrpSpPr>
          <p:cNvPr id="210" name="Group 210"/>
          <p:cNvGrpSpPr/>
          <p:nvPr/>
        </p:nvGrpSpPr>
        <p:grpSpPr>
          <a:xfrm>
            <a:off x="15913989" y="7036308"/>
            <a:ext cx="1084936" cy="459486"/>
            <a:chOff x="0" y="0"/>
            <a:chExt cx="1446581" cy="612648"/>
          </a:xfrm>
        </p:grpSpPr>
        <p:sp>
          <p:nvSpPr>
            <p:cNvPr id="211" name="Freeform 211"/>
            <p:cNvSpPr/>
            <p:nvPr/>
          </p:nvSpPr>
          <p:spPr>
            <a:xfrm>
              <a:off x="0" y="0"/>
              <a:ext cx="1446580" cy="612648"/>
            </a:xfrm>
            <a:custGeom>
              <a:avLst/>
              <a:gdLst/>
              <a:ahLst/>
              <a:cxnLst/>
              <a:rect l="l" t="t" r="r" b="b"/>
              <a:pathLst>
                <a:path w="1446580" h="612648">
                  <a:moveTo>
                    <a:pt x="0" y="0"/>
                  </a:moveTo>
                  <a:lnTo>
                    <a:pt x="1446580" y="0"/>
                  </a:lnTo>
                  <a:lnTo>
                    <a:pt x="1446580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4338" r="-4338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212" name="TextBox 212"/>
            <p:cNvSpPr txBox="1"/>
            <p:nvPr/>
          </p:nvSpPr>
          <p:spPr>
            <a:xfrm>
              <a:off x="0" y="-28575"/>
              <a:ext cx="1446581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noProof="0" dirty="0">
                  <a:solidFill>
                    <a:srgbClr val="8A7E6E"/>
                  </a:solidFill>
                  <a:latin typeface="Telegraf"/>
                  <a:ea typeface="Telegraf"/>
                  <a:cs typeface="Telegraf"/>
                  <a:sym typeface="Telegraf"/>
                </a:rPr>
                <a:t>0,3%</a:t>
              </a:r>
            </a:p>
          </p:txBody>
        </p:sp>
      </p:grpSp>
      <p:grpSp>
        <p:nvGrpSpPr>
          <p:cNvPr id="213" name="Group 213"/>
          <p:cNvGrpSpPr/>
          <p:nvPr/>
        </p:nvGrpSpPr>
        <p:grpSpPr>
          <a:xfrm>
            <a:off x="9326880" y="7495794"/>
            <a:ext cx="7749540" cy="493776"/>
            <a:chOff x="0" y="0"/>
            <a:chExt cx="10332720" cy="658368"/>
          </a:xfrm>
        </p:grpSpPr>
        <p:sp>
          <p:nvSpPr>
            <p:cNvPr id="214" name="Freeform 214"/>
            <p:cNvSpPr/>
            <p:nvPr/>
          </p:nvSpPr>
          <p:spPr>
            <a:xfrm>
              <a:off x="0" y="0"/>
              <a:ext cx="10332720" cy="658368"/>
            </a:xfrm>
            <a:custGeom>
              <a:avLst/>
              <a:gdLst/>
              <a:ahLst/>
              <a:cxnLst/>
              <a:rect l="l" t="t" r="r" b="b"/>
              <a:pathLst>
                <a:path w="10332720" h="658368">
                  <a:moveTo>
                    <a:pt x="0" y="0"/>
                  </a:moveTo>
                  <a:lnTo>
                    <a:pt x="10332720" y="0"/>
                  </a:lnTo>
                  <a:lnTo>
                    <a:pt x="10332720" y="658368"/>
                  </a:lnTo>
                  <a:lnTo>
                    <a:pt x="0" y="658368"/>
                  </a:lnTo>
                  <a:close/>
                </a:path>
              </a:pathLst>
            </a:custGeom>
            <a:solidFill>
              <a:srgbClr val="453434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215" name="Group 215"/>
          <p:cNvGrpSpPr/>
          <p:nvPr/>
        </p:nvGrpSpPr>
        <p:grpSpPr>
          <a:xfrm>
            <a:off x="9491472" y="7495794"/>
            <a:ext cx="4339742" cy="493776"/>
            <a:chOff x="0" y="0"/>
            <a:chExt cx="5786323" cy="658368"/>
          </a:xfrm>
        </p:grpSpPr>
        <p:sp>
          <p:nvSpPr>
            <p:cNvPr id="216" name="Freeform 216"/>
            <p:cNvSpPr/>
            <p:nvPr/>
          </p:nvSpPr>
          <p:spPr>
            <a:xfrm>
              <a:off x="0" y="0"/>
              <a:ext cx="5786324" cy="658368"/>
            </a:xfrm>
            <a:custGeom>
              <a:avLst/>
              <a:gdLst/>
              <a:ahLst/>
              <a:cxnLst/>
              <a:rect l="l" t="t" r="r" b="b"/>
              <a:pathLst>
                <a:path w="5786324" h="658368">
                  <a:moveTo>
                    <a:pt x="0" y="0"/>
                  </a:moveTo>
                  <a:lnTo>
                    <a:pt x="5786324" y="0"/>
                  </a:lnTo>
                  <a:lnTo>
                    <a:pt x="5786324" y="658368"/>
                  </a:lnTo>
                  <a:lnTo>
                    <a:pt x="0" y="65836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21251" b="-121251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217" name="TextBox 217"/>
            <p:cNvSpPr txBox="1"/>
            <p:nvPr/>
          </p:nvSpPr>
          <p:spPr>
            <a:xfrm>
              <a:off x="0" y="-28575"/>
              <a:ext cx="5786323" cy="68694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FFFFF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TOTAAL</a:t>
              </a:r>
            </a:p>
          </p:txBody>
        </p:sp>
      </p:grpSp>
      <p:grpSp>
        <p:nvGrpSpPr>
          <p:cNvPr id="218" name="Group 218"/>
          <p:cNvGrpSpPr/>
          <p:nvPr/>
        </p:nvGrpSpPr>
        <p:grpSpPr>
          <a:xfrm>
            <a:off x="12426696" y="7495794"/>
            <a:ext cx="3487293" cy="493776"/>
            <a:chOff x="0" y="0"/>
            <a:chExt cx="4649724" cy="658368"/>
          </a:xfrm>
        </p:grpSpPr>
        <p:sp>
          <p:nvSpPr>
            <p:cNvPr id="219" name="Freeform 219"/>
            <p:cNvSpPr/>
            <p:nvPr/>
          </p:nvSpPr>
          <p:spPr>
            <a:xfrm>
              <a:off x="0" y="0"/>
              <a:ext cx="4649724" cy="658368"/>
            </a:xfrm>
            <a:custGeom>
              <a:avLst/>
              <a:gdLst/>
              <a:ahLst/>
              <a:cxnLst/>
              <a:rect l="l" t="t" r="r" b="b"/>
              <a:pathLst>
                <a:path w="4649724" h="658368">
                  <a:moveTo>
                    <a:pt x="0" y="0"/>
                  </a:moveTo>
                  <a:lnTo>
                    <a:pt x="4649724" y="0"/>
                  </a:lnTo>
                  <a:lnTo>
                    <a:pt x="4649724" y="658368"/>
                  </a:lnTo>
                  <a:lnTo>
                    <a:pt x="0" y="65836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87613" b="-87613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220" name="TextBox 220"/>
            <p:cNvSpPr txBox="1"/>
            <p:nvPr/>
          </p:nvSpPr>
          <p:spPr>
            <a:xfrm>
              <a:off x="0" y="-28575"/>
              <a:ext cx="4649724" cy="68694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FFFFF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1057</a:t>
              </a:r>
            </a:p>
          </p:txBody>
        </p:sp>
      </p:grpSp>
      <p:grpSp>
        <p:nvGrpSpPr>
          <p:cNvPr id="221" name="Group 221"/>
          <p:cNvGrpSpPr/>
          <p:nvPr/>
        </p:nvGrpSpPr>
        <p:grpSpPr>
          <a:xfrm>
            <a:off x="17327423" y="9601200"/>
            <a:ext cx="685800" cy="411480"/>
            <a:chOff x="0" y="0"/>
            <a:chExt cx="914400" cy="548640"/>
          </a:xfrm>
        </p:grpSpPr>
        <p:sp>
          <p:nvSpPr>
            <p:cNvPr id="222" name="Freeform 222"/>
            <p:cNvSpPr/>
            <p:nvPr/>
          </p:nvSpPr>
          <p:spPr>
            <a:xfrm>
              <a:off x="0" y="0"/>
              <a:ext cx="914400" cy="548640"/>
            </a:xfrm>
            <a:custGeom>
              <a:avLst/>
              <a:gdLst/>
              <a:ahLst/>
              <a:cxnLst/>
              <a:rect l="l" t="t" r="r" b="b"/>
              <a:pathLst>
                <a:path w="914400" h="548640">
                  <a:moveTo>
                    <a:pt x="0" y="0"/>
                  </a:moveTo>
                  <a:lnTo>
                    <a:pt x="914400" y="0"/>
                  </a:lnTo>
                  <a:lnTo>
                    <a:pt x="914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26982" r="-26982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223" name="TextBox 223"/>
            <p:cNvSpPr txBox="1"/>
            <p:nvPr/>
          </p:nvSpPr>
          <p:spPr>
            <a:xfrm>
              <a:off x="0" y="-19050"/>
              <a:ext cx="914400" cy="5676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980"/>
                </a:lnSpc>
              </a:pPr>
              <a:r>
                <a:rPr lang="nl-BE" sz="1650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27</a:t>
              </a:r>
            </a:p>
          </p:txBody>
        </p:sp>
      </p:grpSp>
      <p:grpSp>
        <p:nvGrpSpPr>
          <p:cNvPr id="224" name="Group 224"/>
          <p:cNvGrpSpPr/>
          <p:nvPr/>
        </p:nvGrpSpPr>
        <p:grpSpPr>
          <a:xfrm>
            <a:off x="754380" y="617220"/>
            <a:ext cx="14401800" cy="480060"/>
            <a:chOff x="0" y="0"/>
            <a:chExt cx="19202400" cy="640080"/>
          </a:xfrm>
        </p:grpSpPr>
        <p:sp>
          <p:nvSpPr>
            <p:cNvPr id="225" name="Freeform 225"/>
            <p:cNvSpPr/>
            <p:nvPr/>
          </p:nvSpPr>
          <p:spPr>
            <a:xfrm>
              <a:off x="0" y="0"/>
              <a:ext cx="19202400" cy="640080"/>
            </a:xfrm>
            <a:custGeom>
              <a:avLst/>
              <a:gdLst/>
              <a:ahLst/>
              <a:cxnLst/>
              <a:rect l="l" t="t" r="r" b="b"/>
              <a:pathLst>
                <a:path w="19202400" h="640080">
                  <a:moveTo>
                    <a:pt x="0" y="0"/>
                  </a:moveTo>
                  <a:lnTo>
                    <a:pt x="19202400" y="0"/>
                  </a:lnTo>
                  <a:lnTo>
                    <a:pt x="1920240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534551" b="-534551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226" name="TextBox 226"/>
            <p:cNvSpPr txBox="1"/>
            <p:nvPr/>
          </p:nvSpPr>
          <p:spPr>
            <a:xfrm>
              <a:off x="0" y="-38100"/>
              <a:ext cx="19202400" cy="67818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340"/>
                </a:lnSpc>
              </a:pPr>
              <a:r>
                <a:rPr lang="nl-BE" sz="1950" b="1" spc="180" noProof="0" dirty="0">
                  <a:solidFill>
                    <a:srgbClr val="C28927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DE WETENSCHAP ACHTER CHOCOLADE</a:t>
              </a:r>
            </a:p>
          </p:txBody>
        </p:sp>
      </p:grpSp>
      <p:grpSp>
        <p:nvGrpSpPr>
          <p:cNvPr id="227" name="Group 227"/>
          <p:cNvGrpSpPr/>
          <p:nvPr/>
        </p:nvGrpSpPr>
        <p:grpSpPr>
          <a:xfrm>
            <a:off x="744855" y="826656"/>
            <a:ext cx="16468725" cy="1203352"/>
            <a:chOff x="0" y="0"/>
            <a:chExt cx="21958300" cy="1604470"/>
          </a:xfrm>
        </p:grpSpPr>
        <p:sp>
          <p:nvSpPr>
            <p:cNvPr id="228" name="Freeform 228"/>
            <p:cNvSpPr/>
            <p:nvPr/>
          </p:nvSpPr>
          <p:spPr>
            <a:xfrm>
              <a:off x="0" y="0"/>
              <a:ext cx="21958300" cy="1604470"/>
            </a:xfrm>
            <a:custGeom>
              <a:avLst/>
              <a:gdLst/>
              <a:ahLst/>
              <a:cxnLst/>
              <a:rect l="l" t="t" r="r" b="b"/>
              <a:pathLst>
                <a:path w="21958300" h="1604470">
                  <a:moveTo>
                    <a:pt x="0" y="0"/>
                  </a:moveTo>
                  <a:lnTo>
                    <a:pt x="21958300" y="0"/>
                  </a:lnTo>
                  <a:lnTo>
                    <a:pt x="21958300" y="1604470"/>
                  </a:lnTo>
                  <a:lnTo>
                    <a:pt x="0" y="160447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77524" b="-177524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229" name="TextBox 229"/>
            <p:cNvSpPr txBox="1"/>
            <p:nvPr/>
          </p:nvSpPr>
          <p:spPr>
            <a:xfrm>
              <a:off x="0" y="-57150"/>
              <a:ext cx="21958300" cy="16616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960"/>
                </a:lnSpc>
              </a:pPr>
              <a:r>
                <a:rPr lang="nl-BE" sz="5800" b="1" spc="-330" noProof="0" dirty="0">
                  <a:solidFill>
                    <a:srgbClr val="453434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Water versus room in ganache</a:t>
              </a:r>
            </a:p>
          </p:txBody>
        </p:sp>
      </p:grpSp>
      <p:sp>
        <p:nvSpPr>
          <p:cNvPr id="230" name="Freeform 230"/>
          <p:cNvSpPr/>
          <p:nvPr/>
        </p:nvSpPr>
        <p:spPr>
          <a:xfrm>
            <a:off x="15725062" y="865354"/>
            <a:ext cx="1631004" cy="1376418"/>
          </a:xfrm>
          <a:custGeom>
            <a:avLst/>
            <a:gdLst/>
            <a:ahLst/>
            <a:cxnLst/>
            <a:rect l="l" t="t" r="r" b="b"/>
            <a:pathLst>
              <a:path w="1631004" h="1376418">
                <a:moveTo>
                  <a:pt x="0" y="0"/>
                </a:moveTo>
                <a:lnTo>
                  <a:pt x="1631003" y="0"/>
                </a:lnTo>
                <a:lnTo>
                  <a:pt x="1631003" y="1376418"/>
                </a:lnTo>
                <a:lnTo>
                  <a:pt x="0" y="13764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nl-BE" noProof="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54380" y="2308479"/>
            <a:ext cx="6328410" cy="567690"/>
            <a:chOff x="0" y="0"/>
            <a:chExt cx="8437880" cy="7569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437880" cy="756920"/>
            </a:xfrm>
            <a:custGeom>
              <a:avLst/>
              <a:gdLst/>
              <a:ahLst/>
              <a:cxnLst/>
              <a:rect l="l" t="t" r="r" b="b"/>
              <a:pathLst>
                <a:path w="8437880" h="756920">
                  <a:moveTo>
                    <a:pt x="0" y="0"/>
                  </a:moveTo>
                  <a:lnTo>
                    <a:pt x="8437880" y="0"/>
                  </a:lnTo>
                  <a:lnTo>
                    <a:pt x="8437880" y="756920"/>
                  </a:lnTo>
                  <a:lnTo>
                    <a:pt x="0" y="756920"/>
                  </a:lnTo>
                  <a:close/>
                </a:path>
              </a:pathLst>
            </a:custGeom>
            <a:solidFill>
              <a:srgbClr val="453434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763905" y="2318004"/>
            <a:ext cx="6309360" cy="548640"/>
            <a:chOff x="0" y="0"/>
            <a:chExt cx="8412480" cy="73152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412480" cy="731520"/>
            </a:xfrm>
            <a:custGeom>
              <a:avLst/>
              <a:gdLst/>
              <a:ahLst/>
              <a:cxnLst/>
              <a:rect l="l" t="t" r="r" b="b"/>
              <a:pathLst>
                <a:path w="8412480" h="731520">
                  <a:moveTo>
                    <a:pt x="0" y="0"/>
                  </a:moveTo>
                  <a:lnTo>
                    <a:pt x="8412480" y="0"/>
                  </a:lnTo>
                  <a:lnTo>
                    <a:pt x="841248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74077" b="-174077"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8412480" cy="76009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FFFFF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Bestanddeel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7063740" y="2308479"/>
            <a:ext cx="3489198" cy="567690"/>
            <a:chOff x="0" y="0"/>
            <a:chExt cx="4652264" cy="75692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652264" cy="756920"/>
            </a:xfrm>
            <a:custGeom>
              <a:avLst/>
              <a:gdLst/>
              <a:ahLst/>
              <a:cxnLst/>
              <a:rect l="l" t="t" r="r" b="b"/>
              <a:pathLst>
                <a:path w="4652264" h="756920">
                  <a:moveTo>
                    <a:pt x="0" y="0"/>
                  </a:moveTo>
                  <a:lnTo>
                    <a:pt x="4652264" y="0"/>
                  </a:lnTo>
                  <a:lnTo>
                    <a:pt x="4652264" y="756920"/>
                  </a:lnTo>
                  <a:lnTo>
                    <a:pt x="0" y="756920"/>
                  </a:lnTo>
                  <a:close/>
                </a:path>
              </a:pathLst>
            </a:custGeom>
            <a:solidFill>
              <a:srgbClr val="C28927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073265" y="2318004"/>
            <a:ext cx="3470148" cy="548640"/>
            <a:chOff x="0" y="0"/>
            <a:chExt cx="4626864" cy="73152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626864" cy="731520"/>
            </a:xfrm>
            <a:custGeom>
              <a:avLst/>
              <a:gdLst/>
              <a:ahLst/>
              <a:cxnLst/>
              <a:rect l="l" t="t" r="r" b="b"/>
              <a:pathLst>
                <a:path w="4626864" h="731520">
                  <a:moveTo>
                    <a:pt x="0" y="0"/>
                  </a:moveTo>
                  <a:lnTo>
                    <a:pt x="4626864" y="0"/>
                  </a:lnTo>
                  <a:lnTo>
                    <a:pt x="4626864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73242" b="-73242"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4626864" cy="76009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FFFFF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Recept nr. 1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533888" y="2308479"/>
            <a:ext cx="3489198" cy="567690"/>
            <a:chOff x="0" y="0"/>
            <a:chExt cx="4652264" cy="75692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4652264" cy="756920"/>
            </a:xfrm>
            <a:custGeom>
              <a:avLst/>
              <a:gdLst/>
              <a:ahLst/>
              <a:cxnLst/>
              <a:rect l="l" t="t" r="r" b="b"/>
              <a:pathLst>
                <a:path w="4652264" h="756920">
                  <a:moveTo>
                    <a:pt x="0" y="0"/>
                  </a:moveTo>
                  <a:lnTo>
                    <a:pt x="4652264" y="0"/>
                  </a:lnTo>
                  <a:lnTo>
                    <a:pt x="4652264" y="756920"/>
                  </a:lnTo>
                  <a:lnTo>
                    <a:pt x="0" y="756920"/>
                  </a:lnTo>
                  <a:close/>
                </a:path>
              </a:pathLst>
            </a:custGeom>
            <a:solidFill>
              <a:srgbClr val="235B6C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543413" y="2318004"/>
            <a:ext cx="3470148" cy="548640"/>
            <a:chOff x="0" y="0"/>
            <a:chExt cx="4626864" cy="73152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4626864" cy="731520"/>
            </a:xfrm>
            <a:custGeom>
              <a:avLst/>
              <a:gdLst/>
              <a:ahLst/>
              <a:cxnLst/>
              <a:rect l="l" t="t" r="r" b="b"/>
              <a:pathLst>
                <a:path w="4626864" h="731520">
                  <a:moveTo>
                    <a:pt x="0" y="0"/>
                  </a:moveTo>
                  <a:lnTo>
                    <a:pt x="4626864" y="0"/>
                  </a:lnTo>
                  <a:lnTo>
                    <a:pt x="4626864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73242" b="-73242"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28575"/>
              <a:ext cx="4626864" cy="76009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FFFFF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Recept nr. 2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763905" y="2866644"/>
            <a:ext cx="13240131" cy="459486"/>
            <a:chOff x="0" y="0"/>
            <a:chExt cx="17653508" cy="612648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7653508" cy="612648"/>
            </a:xfrm>
            <a:custGeom>
              <a:avLst/>
              <a:gdLst/>
              <a:ahLst/>
              <a:cxnLst/>
              <a:rect l="l" t="t" r="r" b="b"/>
              <a:pathLst>
                <a:path w="17653508" h="612648">
                  <a:moveTo>
                    <a:pt x="0" y="0"/>
                  </a:moveTo>
                  <a:lnTo>
                    <a:pt x="17653508" y="0"/>
                  </a:lnTo>
                  <a:lnTo>
                    <a:pt x="17653508" y="612648"/>
                  </a:lnTo>
                  <a:lnTo>
                    <a:pt x="0" y="612648"/>
                  </a:lnTo>
                  <a:close/>
                </a:path>
              </a:pathLst>
            </a:custGeom>
            <a:solidFill>
              <a:srgbClr val="EAE2CF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763905" y="2866644"/>
            <a:ext cx="6309360" cy="459486"/>
            <a:chOff x="0" y="0"/>
            <a:chExt cx="8412480" cy="612648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412480" cy="612648"/>
            </a:xfrm>
            <a:custGeom>
              <a:avLst/>
              <a:gdLst/>
              <a:ahLst/>
              <a:cxnLst/>
              <a:rect l="l" t="t" r="r" b="b"/>
              <a:pathLst>
                <a:path w="8412480" h="612648">
                  <a:moveTo>
                    <a:pt x="0" y="0"/>
                  </a:moveTo>
                  <a:lnTo>
                    <a:pt x="8412480" y="0"/>
                  </a:lnTo>
                  <a:lnTo>
                    <a:pt x="8412480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17555" b="-217555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28575"/>
              <a:ext cx="8412480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453434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SUIKERS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7073265" y="2866644"/>
            <a:ext cx="3470148" cy="459486"/>
            <a:chOff x="0" y="0"/>
            <a:chExt cx="4626864" cy="612648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4626864" cy="612648"/>
            </a:xfrm>
            <a:custGeom>
              <a:avLst/>
              <a:gdLst/>
              <a:ahLst/>
              <a:cxnLst/>
              <a:rect l="l" t="t" r="r" b="b"/>
              <a:pathLst>
                <a:path w="4626864" h="612648">
                  <a:moveTo>
                    <a:pt x="0" y="0"/>
                  </a:moveTo>
                  <a:lnTo>
                    <a:pt x="4626864" y="0"/>
                  </a:lnTo>
                  <a:lnTo>
                    <a:pt x="4626864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7155" b="-97155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28575"/>
              <a:ext cx="4626864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C28927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29,7%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0543413" y="2866644"/>
            <a:ext cx="3470148" cy="459486"/>
            <a:chOff x="0" y="0"/>
            <a:chExt cx="4626864" cy="612648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4626864" cy="612648"/>
            </a:xfrm>
            <a:custGeom>
              <a:avLst/>
              <a:gdLst/>
              <a:ahLst/>
              <a:cxnLst/>
              <a:rect l="l" t="t" r="r" b="b"/>
              <a:pathLst>
                <a:path w="4626864" h="612648">
                  <a:moveTo>
                    <a:pt x="0" y="0"/>
                  </a:moveTo>
                  <a:lnTo>
                    <a:pt x="4626864" y="0"/>
                  </a:lnTo>
                  <a:lnTo>
                    <a:pt x="4626864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7155" b="-97155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28575"/>
              <a:ext cx="4626864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235B6C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28,6%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763905" y="3326130"/>
            <a:ext cx="13240131" cy="459486"/>
            <a:chOff x="0" y="0"/>
            <a:chExt cx="17653508" cy="612648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7653508" cy="612648"/>
            </a:xfrm>
            <a:custGeom>
              <a:avLst/>
              <a:gdLst/>
              <a:ahLst/>
              <a:cxnLst/>
              <a:rect l="l" t="t" r="r" b="b"/>
              <a:pathLst>
                <a:path w="17653508" h="612648">
                  <a:moveTo>
                    <a:pt x="0" y="0"/>
                  </a:moveTo>
                  <a:lnTo>
                    <a:pt x="17653508" y="0"/>
                  </a:lnTo>
                  <a:lnTo>
                    <a:pt x="17653508" y="612648"/>
                  </a:lnTo>
                  <a:lnTo>
                    <a:pt x="0" y="612648"/>
                  </a:lnTo>
                  <a:close/>
                </a:path>
              </a:pathLst>
            </a:custGeom>
            <a:solidFill>
              <a:srgbClr val="EAE2CF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763905" y="3326130"/>
            <a:ext cx="6309360" cy="459486"/>
            <a:chOff x="0" y="0"/>
            <a:chExt cx="8412480" cy="61264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8412480" cy="612648"/>
            </a:xfrm>
            <a:custGeom>
              <a:avLst/>
              <a:gdLst/>
              <a:ahLst/>
              <a:cxnLst/>
              <a:rect l="l" t="t" r="r" b="b"/>
              <a:pathLst>
                <a:path w="8412480" h="612648">
                  <a:moveTo>
                    <a:pt x="0" y="0"/>
                  </a:moveTo>
                  <a:lnTo>
                    <a:pt x="8412480" y="0"/>
                  </a:lnTo>
                  <a:lnTo>
                    <a:pt x="8412480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17555" b="-217555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28575"/>
              <a:ext cx="8412480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453434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VETTEN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7073265" y="3326130"/>
            <a:ext cx="3470148" cy="459486"/>
            <a:chOff x="0" y="0"/>
            <a:chExt cx="4626864" cy="612648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4626864" cy="612648"/>
            </a:xfrm>
            <a:custGeom>
              <a:avLst/>
              <a:gdLst/>
              <a:ahLst/>
              <a:cxnLst/>
              <a:rect l="l" t="t" r="r" b="b"/>
              <a:pathLst>
                <a:path w="4626864" h="612648">
                  <a:moveTo>
                    <a:pt x="0" y="0"/>
                  </a:moveTo>
                  <a:lnTo>
                    <a:pt x="4626864" y="0"/>
                  </a:lnTo>
                  <a:lnTo>
                    <a:pt x="4626864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7155" b="-97155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28575"/>
              <a:ext cx="4626864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C28927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33,0%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0543413" y="3326130"/>
            <a:ext cx="3470148" cy="459486"/>
            <a:chOff x="0" y="0"/>
            <a:chExt cx="4626864" cy="612648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4626864" cy="612648"/>
            </a:xfrm>
            <a:custGeom>
              <a:avLst/>
              <a:gdLst/>
              <a:ahLst/>
              <a:cxnLst/>
              <a:rect l="l" t="t" r="r" b="b"/>
              <a:pathLst>
                <a:path w="4626864" h="612648">
                  <a:moveTo>
                    <a:pt x="0" y="0"/>
                  </a:moveTo>
                  <a:lnTo>
                    <a:pt x="4626864" y="0"/>
                  </a:lnTo>
                  <a:lnTo>
                    <a:pt x="4626864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7155" b="-97155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0" y="-28575"/>
              <a:ext cx="4626864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235B6C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35,2%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763905" y="3785616"/>
            <a:ext cx="6309360" cy="459486"/>
            <a:chOff x="0" y="0"/>
            <a:chExt cx="8412480" cy="61264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8412480" cy="612648"/>
            </a:xfrm>
            <a:custGeom>
              <a:avLst/>
              <a:gdLst/>
              <a:ahLst/>
              <a:cxnLst/>
              <a:rect l="l" t="t" r="r" b="b"/>
              <a:pathLst>
                <a:path w="8412480" h="612648">
                  <a:moveTo>
                    <a:pt x="0" y="0"/>
                  </a:moveTo>
                  <a:lnTo>
                    <a:pt x="8412480" y="0"/>
                  </a:lnTo>
                  <a:lnTo>
                    <a:pt x="8412480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17555" b="-217555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28575"/>
              <a:ext cx="8412480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i="1" noProof="0" dirty="0">
                  <a:solidFill>
                    <a:srgbClr val="6E6153"/>
                  </a:solidFill>
                  <a:latin typeface="Telegraf"/>
                  <a:ea typeface="Telegraf"/>
                  <a:cs typeface="Telegraf"/>
                  <a:sym typeface="Telegraf"/>
                </a:rPr>
                <a:t>Olie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7073265" y="3785616"/>
            <a:ext cx="3470148" cy="459486"/>
            <a:chOff x="0" y="0"/>
            <a:chExt cx="4626864" cy="612648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4626864" cy="612648"/>
            </a:xfrm>
            <a:custGeom>
              <a:avLst/>
              <a:gdLst/>
              <a:ahLst/>
              <a:cxnLst/>
              <a:rect l="l" t="t" r="r" b="b"/>
              <a:pathLst>
                <a:path w="4626864" h="612648">
                  <a:moveTo>
                    <a:pt x="0" y="0"/>
                  </a:moveTo>
                  <a:lnTo>
                    <a:pt x="4626864" y="0"/>
                  </a:lnTo>
                  <a:lnTo>
                    <a:pt x="4626864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7155" b="-97155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0" y="-28575"/>
              <a:ext cx="4626864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8,1%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10543413" y="3785616"/>
            <a:ext cx="3470148" cy="459486"/>
            <a:chOff x="0" y="0"/>
            <a:chExt cx="4626864" cy="612648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4626864" cy="612648"/>
            </a:xfrm>
            <a:custGeom>
              <a:avLst/>
              <a:gdLst/>
              <a:ahLst/>
              <a:cxnLst/>
              <a:rect l="l" t="t" r="r" b="b"/>
              <a:pathLst>
                <a:path w="4626864" h="612648">
                  <a:moveTo>
                    <a:pt x="0" y="0"/>
                  </a:moveTo>
                  <a:lnTo>
                    <a:pt x="4626864" y="0"/>
                  </a:lnTo>
                  <a:lnTo>
                    <a:pt x="4626864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7155" b="-97155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0" y="-28575"/>
              <a:ext cx="4626864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7,8%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763905" y="4245102"/>
            <a:ext cx="5196603" cy="459486"/>
            <a:chOff x="0" y="0"/>
            <a:chExt cx="6928803" cy="612648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6928803" cy="612648"/>
            </a:xfrm>
            <a:custGeom>
              <a:avLst/>
              <a:gdLst/>
              <a:ahLst/>
              <a:cxnLst/>
              <a:rect l="l" t="t" r="r" b="b"/>
              <a:pathLst>
                <a:path w="6928803" h="612648">
                  <a:moveTo>
                    <a:pt x="0" y="0"/>
                  </a:moveTo>
                  <a:lnTo>
                    <a:pt x="6928803" y="0"/>
                  </a:lnTo>
                  <a:lnTo>
                    <a:pt x="6928803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17555" r="-21413" b="-217555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28575"/>
              <a:ext cx="6928803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i="1" noProof="0" dirty="0">
                  <a:solidFill>
                    <a:srgbClr val="6E6153"/>
                  </a:solidFill>
                  <a:latin typeface="Telegraf"/>
                  <a:ea typeface="Telegraf"/>
                  <a:cs typeface="Telegraf"/>
                  <a:sym typeface="Telegraf"/>
                </a:rPr>
                <a:t>Boter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073265" y="4245102"/>
            <a:ext cx="3470148" cy="459486"/>
            <a:chOff x="0" y="0"/>
            <a:chExt cx="4626864" cy="612648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4626864" cy="612648"/>
            </a:xfrm>
            <a:custGeom>
              <a:avLst/>
              <a:gdLst/>
              <a:ahLst/>
              <a:cxnLst/>
              <a:rect l="l" t="t" r="r" b="b"/>
              <a:pathLst>
                <a:path w="4626864" h="612648">
                  <a:moveTo>
                    <a:pt x="0" y="0"/>
                  </a:moveTo>
                  <a:lnTo>
                    <a:pt x="4626864" y="0"/>
                  </a:lnTo>
                  <a:lnTo>
                    <a:pt x="4626864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7155" b="-97155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0" y="-28575"/>
              <a:ext cx="4626864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6,9%</a:t>
              </a:r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10543413" y="4245102"/>
            <a:ext cx="3470148" cy="459486"/>
            <a:chOff x="0" y="0"/>
            <a:chExt cx="4626864" cy="612648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4626864" cy="612648"/>
            </a:xfrm>
            <a:custGeom>
              <a:avLst/>
              <a:gdLst/>
              <a:ahLst/>
              <a:cxnLst/>
              <a:rect l="l" t="t" r="r" b="b"/>
              <a:pathLst>
                <a:path w="4626864" h="612648">
                  <a:moveTo>
                    <a:pt x="0" y="0"/>
                  </a:moveTo>
                  <a:lnTo>
                    <a:pt x="4626864" y="0"/>
                  </a:lnTo>
                  <a:lnTo>
                    <a:pt x="4626864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7155" b="-97155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0" y="-28575"/>
              <a:ext cx="4626864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11,5%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763905" y="4704588"/>
            <a:ext cx="6309360" cy="459486"/>
            <a:chOff x="0" y="0"/>
            <a:chExt cx="8412480" cy="612648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8412480" cy="612648"/>
            </a:xfrm>
            <a:custGeom>
              <a:avLst/>
              <a:gdLst/>
              <a:ahLst/>
              <a:cxnLst/>
              <a:rect l="l" t="t" r="r" b="b"/>
              <a:pathLst>
                <a:path w="8412480" h="612648">
                  <a:moveTo>
                    <a:pt x="0" y="0"/>
                  </a:moveTo>
                  <a:lnTo>
                    <a:pt x="8412480" y="0"/>
                  </a:lnTo>
                  <a:lnTo>
                    <a:pt x="8412480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17555" b="-217555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0" y="-28575"/>
              <a:ext cx="8412480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i="1" noProof="0" dirty="0">
                  <a:solidFill>
                    <a:srgbClr val="6E6153"/>
                  </a:solidFill>
                  <a:latin typeface="Telegraf"/>
                  <a:ea typeface="Telegraf"/>
                  <a:cs typeface="Telegraf"/>
                  <a:sym typeface="Telegraf"/>
                </a:rPr>
                <a:t>Cacaoboter</a:t>
              </a:r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7073265" y="4704588"/>
            <a:ext cx="3470148" cy="459486"/>
            <a:chOff x="0" y="0"/>
            <a:chExt cx="4626864" cy="612648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4626864" cy="612648"/>
            </a:xfrm>
            <a:custGeom>
              <a:avLst/>
              <a:gdLst/>
              <a:ahLst/>
              <a:cxnLst/>
              <a:rect l="l" t="t" r="r" b="b"/>
              <a:pathLst>
                <a:path w="4626864" h="612648">
                  <a:moveTo>
                    <a:pt x="0" y="0"/>
                  </a:moveTo>
                  <a:lnTo>
                    <a:pt x="4626864" y="0"/>
                  </a:lnTo>
                  <a:lnTo>
                    <a:pt x="4626864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7155" b="-97155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0" y="-28575"/>
              <a:ext cx="4626864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17,9%</a:t>
              </a:r>
            </a:p>
          </p:txBody>
        </p:sp>
      </p:grpSp>
      <p:grpSp>
        <p:nvGrpSpPr>
          <p:cNvPr id="63" name="Group 63"/>
          <p:cNvGrpSpPr/>
          <p:nvPr/>
        </p:nvGrpSpPr>
        <p:grpSpPr>
          <a:xfrm>
            <a:off x="10543413" y="4704588"/>
            <a:ext cx="3470148" cy="459486"/>
            <a:chOff x="0" y="0"/>
            <a:chExt cx="4626864" cy="612648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4626864" cy="612648"/>
            </a:xfrm>
            <a:custGeom>
              <a:avLst/>
              <a:gdLst/>
              <a:ahLst/>
              <a:cxnLst/>
              <a:rect l="l" t="t" r="r" b="b"/>
              <a:pathLst>
                <a:path w="4626864" h="612648">
                  <a:moveTo>
                    <a:pt x="0" y="0"/>
                  </a:moveTo>
                  <a:lnTo>
                    <a:pt x="4626864" y="0"/>
                  </a:lnTo>
                  <a:lnTo>
                    <a:pt x="4626864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7155" b="-97155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65" name="TextBox 65"/>
            <p:cNvSpPr txBox="1"/>
            <p:nvPr/>
          </p:nvSpPr>
          <p:spPr>
            <a:xfrm>
              <a:off x="0" y="-28575"/>
              <a:ext cx="4626864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15,9%</a:t>
              </a:r>
            </a:p>
          </p:txBody>
        </p:sp>
      </p:grpSp>
      <p:grpSp>
        <p:nvGrpSpPr>
          <p:cNvPr id="66" name="Group 66"/>
          <p:cNvGrpSpPr/>
          <p:nvPr/>
        </p:nvGrpSpPr>
        <p:grpSpPr>
          <a:xfrm>
            <a:off x="763905" y="5164074"/>
            <a:ext cx="13259181" cy="459486"/>
            <a:chOff x="0" y="0"/>
            <a:chExt cx="17678908" cy="612648"/>
          </a:xfrm>
        </p:grpSpPr>
        <p:sp>
          <p:nvSpPr>
            <p:cNvPr id="67" name="Freeform 67"/>
            <p:cNvSpPr/>
            <p:nvPr/>
          </p:nvSpPr>
          <p:spPr>
            <a:xfrm>
              <a:off x="0" y="0"/>
              <a:ext cx="17678908" cy="612648"/>
            </a:xfrm>
            <a:custGeom>
              <a:avLst/>
              <a:gdLst/>
              <a:ahLst/>
              <a:cxnLst/>
              <a:rect l="l" t="t" r="r" b="b"/>
              <a:pathLst>
                <a:path w="17678908" h="612648">
                  <a:moveTo>
                    <a:pt x="0" y="0"/>
                  </a:moveTo>
                  <a:lnTo>
                    <a:pt x="17678908" y="0"/>
                  </a:lnTo>
                  <a:lnTo>
                    <a:pt x="17678908" y="612648"/>
                  </a:lnTo>
                  <a:lnTo>
                    <a:pt x="0" y="612648"/>
                  </a:lnTo>
                  <a:close/>
                </a:path>
              </a:pathLst>
            </a:custGeom>
            <a:solidFill>
              <a:srgbClr val="EAE2CF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68" name="Group 68"/>
          <p:cNvGrpSpPr/>
          <p:nvPr/>
        </p:nvGrpSpPr>
        <p:grpSpPr>
          <a:xfrm>
            <a:off x="763905" y="5164074"/>
            <a:ext cx="6309360" cy="459486"/>
            <a:chOff x="0" y="0"/>
            <a:chExt cx="8412480" cy="612648"/>
          </a:xfrm>
        </p:grpSpPr>
        <p:sp>
          <p:nvSpPr>
            <p:cNvPr id="69" name="Freeform 69"/>
            <p:cNvSpPr/>
            <p:nvPr/>
          </p:nvSpPr>
          <p:spPr>
            <a:xfrm>
              <a:off x="0" y="0"/>
              <a:ext cx="8412480" cy="612648"/>
            </a:xfrm>
            <a:custGeom>
              <a:avLst/>
              <a:gdLst/>
              <a:ahLst/>
              <a:cxnLst/>
              <a:rect l="l" t="t" r="r" b="b"/>
              <a:pathLst>
                <a:path w="8412480" h="612648">
                  <a:moveTo>
                    <a:pt x="0" y="0"/>
                  </a:moveTo>
                  <a:lnTo>
                    <a:pt x="8412480" y="0"/>
                  </a:lnTo>
                  <a:lnTo>
                    <a:pt x="8412480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17555" b="-217555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70" name="TextBox 70"/>
            <p:cNvSpPr txBox="1"/>
            <p:nvPr/>
          </p:nvSpPr>
          <p:spPr>
            <a:xfrm>
              <a:off x="0" y="-28575"/>
              <a:ext cx="8412480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453434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DROGE BESTANDDELEN</a:t>
              </a:r>
            </a:p>
          </p:txBody>
        </p:sp>
      </p:grpSp>
      <p:grpSp>
        <p:nvGrpSpPr>
          <p:cNvPr id="71" name="Group 71"/>
          <p:cNvGrpSpPr/>
          <p:nvPr/>
        </p:nvGrpSpPr>
        <p:grpSpPr>
          <a:xfrm>
            <a:off x="7073265" y="5164074"/>
            <a:ext cx="3470148" cy="459486"/>
            <a:chOff x="0" y="0"/>
            <a:chExt cx="4626864" cy="612648"/>
          </a:xfrm>
        </p:grpSpPr>
        <p:sp>
          <p:nvSpPr>
            <p:cNvPr id="72" name="Freeform 72"/>
            <p:cNvSpPr/>
            <p:nvPr/>
          </p:nvSpPr>
          <p:spPr>
            <a:xfrm>
              <a:off x="0" y="0"/>
              <a:ext cx="4626864" cy="612648"/>
            </a:xfrm>
            <a:custGeom>
              <a:avLst/>
              <a:gdLst/>
              <a:ahLst/>
              <a:cxnLst/>
              <a:rect l="l" t="t" r="r" b="b"/>
              <a:pathLst>
                <a:path w="4626864" h="612648">
                  <a:moveTo>
                    <a:pt x="0" y="0"/>
                  </a:moveTo>
                  <a:lnTo>
                    <a:pt x="4626864" y="0"/>
                  </a:lnTo>
                  <a:lnTo>
                    <a:pt x="4626864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7155" b="-97155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73" name="TextBox 73"/>
            <p:cNvSpPr txBox="1"/>
            <p:nvPr/>
          </p:nvSpPr>
          <p:spPr>
            <a:xfrm>
              <a:off x="0" y="-28575"/>
              <a:ext cx="4626864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C28927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16,2%</a:t>
              </a:r>
            </a:p>
          </p:txBody>
        </p:sp>
      </p:grpSp>
      <p:grpSp>
        <p:nvGrpSpPr>
          <p:cNvPr id="74" name="Group 74"/>
          <p:cNvGrpSpPr/>
          <p:nvPr/>
        </p:nvGrpSpPr>
        <p:grpSpPr>
          <a:xfrm>
            <a:off x="10543413" y="5164074"/>
            <a:ext cx="3470148" cy="459486"/>
            <a:chOff x="0" y="0"/>
            <a:chExt cx="4626864" cy="612648"/>
          </a:xfrm>
        </p:grpSpPr>
        <p:sp>
          <p:nvSpPr>
            <p:cNvPr id="75" name="Freeform 75"/>
            <p:cNvSpPr/>
            <p:nvPr/>
          </p:nvSpPr>
          <p:spPr>
            <a:xfrm>
              <a:off x="0" y="0"/>
              <a:ext cx="4626864" cy="612648"/>
            </a:xfrm>
            <a:custGeom>
              <a:avLst/>
              <a:gdLst/>
              <a:ahLst/>
              <a:cxnLst/>
              <a:rect l="l" t="t" r="r" b="b"/>
              <a:pathLst>
                <a:path w="4626864" h="612648">
                  <a:moveTo>
                    <a:pt x="0" y="0"/>
                  </a:moveTo>
                  <a:lnTo>
                    <a:pt x="4626864" y="0"/>
                  </a:lnTo>
                  <a:lnTo>
                    <a:pt x="4626864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7155" b="-97155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76" name="TextBox 76"/>
            <p:cNvSpPr txBox="1"/>
            <p:nvPr/>
          </p:nvSpPr>
          <p:spPr>
            <a:xfrm>
              <a:off x="0" y="-28575"/>
              <a:ext cx="4626864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235B6C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7,1%</a:t>
              </a:r>
            </a:p>
          </p:txBody>
        </p:sp>
      </p:grpSp>
      <p:grpSp>
        <p:nvGrpSpPr>
          <p:cNvPr id="77" name="Group 77"/>
          <p:cNvGrpSpPr/>
          <p:nvPr/>
        </p:nvGrpSpPr>
        <p:grpSpPr>
          <a:xfrm>
            <a:off x="763905" y="5623560"/>
            <a:ext cx="6309360" cy="459486"/>
            <a:chOff x="0" y="0"/>
            <a:chExt cx="8412480" cy="612648"/>
          </a:xfrm>
        </p:grpSpPr>
        <p:sp>
          <p:nvSpPr>
            <p:cNvPr id="78" name="Freeform 78"/>
            <p:cNvSpPr/>
            <p:nvPr/>
          </p:nvSpPr>
          <p:spPr>
            <a:xfrm>
              <a:off x="0" y="0"/>
              <a:ext cx="8412480" cy="612648"/>
            </a:xfrm>
            <a:custGeom>
              <a:avLst/>
              <a:gdLst/>
              <a:ahLst/>
              <a:cxnLst/>
              <a:rect l="l" t="t" r="r" b="b"/>
              <a:pathLst>
                <a:path w="8412480" h="612648">
                  <a:moveTo>
                    <a:pt x="0" y="0"/>
                  </a:moveTo>
                  <a:lnTo>
                    <a:pt x="8412480" y="0"/>
                  </a:lnTo>
                  <a:lnTo>
                    <a:pt x="8412480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17555" b="-217555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79" name="TextBox 79"/>
            <p:cNvSpPr txBox="1"/>
            <p:nvPr/>
          </p:nvSpPr>
          <p:spPr>
            <a:xfrm>
              <a:off x="0" y="-28575"/>
              <a:ext cx="8412480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i="1" noProof="0" dirty="0">
                  <a:solidFill>
                    <a:srgbClr val="6E6153"/>
                  </a:solidFill>
                  <a:latin typeface="Telegraf"/>
                  <a:ea typeface="Telegraf"/>
                  <a:cs typeface="Telegraf"/>
                  <a:sym typeface="Telegraf"/>
                </a:rPr>
                <a:t>Cacaobestanddelen</a:t>
              </a:r>
            </a:p>
          </p:txBody>
        </p:sp>
      </p:grpSp>
      <p:grpSp>
        <p:nvGrpSpPr>
          <p:cNvPr id="80" name="Group 80"/>
          <p:cNvGrpSpPr/>
          <p:nvPr/>
        </p:nvGrpSpPr>
        <p:grpSpPr>
          <a:xfrm>
            <a:off x="7073265" y="5623560"/>
            <a:ext cx="3470148" cy="459486"/>
            <a:chOff x="0" y="0"/>
            <a:chExt cx="4626864" cy="612648"/>
          </a:xfrm>
        </p:grpSpPr>
        <p:sp>
          <p:nvSpPr>
            <p:cNvPr id="81" name="Freeform 81"/>
            <p:cNvSpPr/>
            <p:nvPr/>
          </p:nvSpPr>
          <p:spPr>
            <a:xfrm>
              <a:off x="0" y="0"/>
              <a:ext cx="4626864" cy="612648"/>
            </a:xfrm>
            <a:custGeom>
              <a:avLst/>
              <a:gdLst/>
              <a:ahLst/>
              <a:cxnLst/>
              <a:rect l="l" t="t" r="r" b="b"/>
              <a:pathLst>
                <a:path w="4626864" h="612648">
                  <a:moveTo>
                    <a:pt x="0" y="0"/>
                  </a:moveTo>
                  <a:lnTo>
                    <a:pt x="4626864" y="0"/>
                  </a:lnTo>
                  <a:lnTo>
                    <a:pt x="4626864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7155" b="-97155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82" name="TextBox 82"/>
            <p:cNvSpPr txBox="1"/>
            <p:nvPr/>
          </p:nvSpPr>
          <p:spPr>
            <a:xfrm>
              <a:off x="0" y="-28575"/>
              <a:ext cx="4626864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0,8%</a:t>
              </a:r>
            </a:p>
          </p:txBody>
        </p:sp>
      </p:grpSp>
      <p:grpSp>
        <p:nvGrpSpPr>
          <p:cNvPr id="83" name="Group 83"/>
          <p:cNvGrpSpPr/>
          <p:nvPr/>
        </p:nvGrpSpPr>
        <p:grpSpPr>
          <a:xfrm>
            <a:off x="10543413" y="5623560"/>
            <a:ext cx="3470148" cy="459486"/>
            <a:chOff x="0" y="0"/>
            <a:chExt cx="4626864" cy="612648"/>
          </a:xfrm>
        </p:grpSpPr>
        <p:sp>
          <p:nvSpPr>
            <p:cNvPr id="84" name="Freeform 84"/>
            <p:cNvSpPr/>
            <p:nvPr/>
          </p:nvSpPr>
          <p:spPr>
            <a:xfrm>
              <a:off x="0" y="0"/>
              <a:ext cx="4626864" cy="612648"/>
            </a:xfrm>
            <a:custGeom>
              <a:avLst/>
              <a:gdLst/>
              <a:ahLst/>
              <a:cxnLst/>
              <a:rect l="l" t="t" r="r" b="b"/>
              <a:pathLst>
                <a:path w="4626864" h="612648">
                  <a:moveTo>
                    <a:pt x="0" y="0"/>
                  </a:moveTo>
                  <a:lnTo>
                    <a:pt x="4626864" y="0"/>
                  </a:lnTo>
                  <a:lnTo>
                    <a:pt x="4626864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7155" b="-97155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85" name="TextBox 85"/>
            <p:cNvSpPr txBox="1"/>
            <p:nvPr/>
          </p:nvSpPr>
          <p:spPr>
            <a:xfrm>
              <a:off x="0" y="-28575"/>
              <a:ext cx="4626864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0,8%</a:t>
              </a:r>
            </a:p>
          </p:txBody>
        </p:sp>
      </p:grpSp>
      <p:grpSp>
        <p:nvGrpSpPr>
          <p:cNvPr id="86" name="Group 86"/>
          <p:cNvGrpSpPr/>
          <p:nvPr/>
        </p:nvGrpSpPr>
        <p:grpSpPr>
          <a:xfrm>
            <a:off x="763905" y="6083046"/>
            <a:ext cx="6309360" cy="459486"/>
            <a:chOff x="0" y="0"/>
            <a:chExt cx="8412480" cy="612648"/>
          </a:xfrm>
        </p:grpSpPr>
        <p:sp>
          <p:nvSpPr>
            <p:cNvPr id="87" name="Freeform 87"/>
            <p:cNvSpPr/>
            <p:nvPr/>
          </p:nvSpPr>
          <p:spPr>
            <a:xfrm>
              <a:off x="0" y="0"/>
              <a:ext cx="8412480" cy="612648"/>
            </a:xfrm>
            <a:custGeom>
              <a:avLst/>
              <a:gdLst/>
              <a:ahLst/>
              <a:cxnLst/>
              <a:rect l="l" t="t" r="r" b="b"/>
              <a:pathLst>
                <a:path w="8412480" h="612648">
                  <a:moveTo>
                    <a:pt x="0" y="0"/>
                  </a:moveTo>
                  <a:lnTo>
                    <a:pt x="8412480" y="0"/>
                  </a:lnTo>
                  <a:lnTo>
                    <a:pt x="8412480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17555" b="-217555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88" name="TextBox 88"/>
            <p:cNvSpPr txBox="1"/>
            <p:nvPr/>
          </p:nvSpPr>
          <p:spPr>
            <a:xfrm>
              <a:off x="0" y="-28575"/>
              <a:ext cx="8412480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i="1" noProof="0" dirty="0">
                  <a:solidFill>
                    <a:srgbClr val="6E6153"/>
                  </a:solidFill>
                  <a:latin typeface="Telegraf"/>
                  <a:ea typeface="Telegraf"/>
                  <a:cs typeface="Telegraf"/>
                  <a:sym typeface="Telegraf"/>
                </a:rPr>
                <a:t>AMP</a:t>
              </a:r>
            </a:p>
          </p:txBody>
        </p:sp>
      </p:grpSp>
      <p:grpSp>
        <p:nvGrpSpPr>
          <p:cNvPr id="89" name="Group 89"/>
          <p:cNvGrpSpPr/>
          <p:nvPr/>
        </p:nvGrpSpPr>
        <p:grpSpPr>
          <a:xfrm>
            <a:off x="7073265" y="6083046"/>
            <a:ext cx="3470148" cy="459486"/>
            <a:chOff x="0" y="0"/>
            <a:chExt cx="4626864" cy="612648"/>
          </a:xfrm>
        </p:grpSpPr>
        <p:sp>
          <p:nvSpPr>
            <p:cNvPr id="90" name="Freeform 90"/>
            <p:cNvSpPr/>
            <p:nvPr/>
          </p:nvSpPr>
          <p:spPr>
            <a:xfrm>
              <a:off x="0" y="0"/>
              <a:ext cx="4626864" cy="612648"/>
            </a:xfrm>
            <a:custGeom>
              <a:avLst/>
              <a:gdLst/>
              <a:ahLst/>
              <a:cxnLst/>
              <a:rect l="l" t="t" r="r" b="b"/>
              <a:pathLst>
                <a:path w="4626864" h="612648">
                  <a:moveTo>
                    <a:pt x="0" y="0"/>
                  </a:moveTo>
                  <a:lnTo>
                    <a:pt x="4626864" y="0"/>
                  </a:lnTo>
                  <a:lnTo>
                    <a:pt x="4626864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7155" b="-97155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91" name="TextBox 91"/>
            <p:cNvSpPr txBox="1"/>
            <p:nvPr/>
          </p:nvSpPr>
          <p:spPr>
            <a:xfrm>
              <a:off x="0" y="-28575"/>
              <a:ext cx="4626864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5,1%</a:t>
              </a:r>
            </a:p>
          </p:txBody>
        </p:sp>
      </p:grpSp>
      <p:grpSp>
        <p:nvGrpSpPr>
          <p:cNvPr id="92" name="Group 92"/>
          <p:cNvGrpSpPr/>
          <p:nvPr/>
        </p:nvGrpSpPr>
        <p:grpSpPr>
          <a:xfrm>
            <a:off x="10543413" y="6083046"/>
            <a:ext cx="3470148" cy="459486"/>
            <a:chOff x="0" y="0"/>
            <a:chExt cx="4626864" cy="612648"/>
          </a:xfrm>
        </p:grpSpPr>
        <p:sp>
          <p:nvSpPr>
            <p:cNvPr id="93" name="Freeform 93"/>
            <p:cNvSpPr/>
            <p:nvPr/>
          </p:nvSpPr>
          <p:spPr>
            <a:xfrm>
              <a:off x="0" y="0"/>
              <a:ext cx="4626864" cy="612648"/>
            </a:xfrm>
            <a:custGeom>
              <a:avLst/>
              <a:gdLst/>
              <a:ahLst/>
              <a:cxnLst/>
              <a:rect l="l" t="t" r="r" b="b"/>
              <a:pathLst>
                <a:path w="4626864" h="612648">
                  <a:moveTo>
                    <a:pt x="0" y="0"/>
                  </a:moveTo>
                  <a:lnTo>
                    <a:pt x="4626864" y="0"/>
                  </a:lnTo>
                  <a:lnTo>
                    <a:pt x="4626864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7155" b="-97155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94" name="TextBox 94"/>
            <p:cNvSpPr txBox="1"/>
            <p:nvPr/>
          </p:nvSpPr>
          <p:spPr>
            <a:xfrm>
              <a:off x="0" y="-28575"/>
              <a:ext cx="4626864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6,5%</a:t>
              </a:r>
            </a:p>
          </p:txBody>
        </p:sp>
      </p:grpSp>
      <p:grpSp>
        <p:nvGrpSpPr>
          <p:cNvPr id="95" name="Group 95"/>
          <p:cNvGrpSpPr/>
          <p:nvPr/>
        </p:nvGrpSpPr>
        <p:grpSpPr>
          <a:xfrm>
            <a:off x="763905" y="6542532"/>
            <a:ext cx="6309360" cy="459486"/>
            <a:chOff x="0" y="0"/>
            <a:chExt cx="8412480" cy="612648"/>
          </a:xfrm>
        </p:grpSpPr>
        <p:sp>
          <p:nvSpPr>
            <p:cNvPr id="96" name="Freeform 96"/>
            <p:cNvSpPr/>
            <p:nvPr/>
          </p:nvSpPr>
          <p:spPr>
            <a:xfrm>
              <a:off x="0" y="0"/>
              <a:ext cx="8412480" cy="612648"/>
            </a:xfrm>
            <a:custGeom>
              <a:avLst/>
              <a:gdLst/>
              <a:ahLst/>
              <a:cxnLst/>
              <a:rect l="l" t="t" r="r" b="b"/>
              <a:pathLst>
                <a:path w="8412480" h="612648">
                  <a:moveTo>
                    <a:pt x="0" y="0"/>
                  </a:moveTo>
                  <a:lnTo>
                    <a:pt x="8412480" y="0"/>
                  </a:lnTo>
                  <a:lnTo>
                    <a:pt x="8412480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17555" b="-217555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97" name="TextBox 97"/>
            <p:cNvSpPr txBox="1"/>
            <p:nvPr/>
          </p:nvSpPr>
          <p:spPr>
            <a:xfrm>
              <a:off x="0" y="-28575"/>
              <a:ext cx="8412480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i="1" noProof="0" dirty="0">
                  <a:solidFill>
                    <a:srgbClr val="6E6153"/>
                  </a:solidFill>
                  <a:latin typeface="Telegraf"/>
                  <a:ea typeface="Telegraf"/>
                  <a:cs typeface="Telegraf"/>
                  <a:sym typeface="Telegraf"/>
                </a:rPr>
                <a:t>Lactose</a:t>
              </a:r>
            </a:p>
          </p:txBody>
        </p:sp>
      </p:grpSp>
      <p:grpSp>
        <p:nvGrpSpPr>
          <p:cNvPr id="98" name="Group 98"/>
          <p:cNvGrpSpPr/>
          <p:nvPr/>
        </p:nvGrpSpPr>
        <p:grpSpPr>
          <a:xfrm>
            <a:off x="7073265" y="6542532"/>
            <a:ext cx="3470148" cy="459486"/>
            <a:chOff x="0" y="0"/>
            <a:chExt cx="4626864" cy="612648"/>
          </a:xfrm>
        </p:grpSpPr>
        <p:sp>
          <p:nvSpPr>
            <p:cNvPr id="99" name="Freeform 99"/>
            <p:cNvSpPr/>
            <p:nvPr/>
          </p:nvSpPr>
          <p:spPr>
            <a:xfrm>
              <a:off x="0" y="0"/>
              <a:ext cx="4626864" cy="612648"/>
            </a:xfrm>
            <a:custGeom>
              <a:avLst/>
              <a:gdLst/>
              <a:ahLst/>
              <a:cxnLst/>
              <a:rect l="l" t="t" r="r" b="b"/>
              <a:pathLst>
                <a:path w="4626864" h="612648">
                  <a:moveTo>
                    <a:pt x="0" y="0"/>
                  </a:moveTo>
                  <a:lnTo>
                    <a:pt x="4626864" y="0"/>
                  </a:lnTo>
                  <a:lnTo>
                    <a:pt x="4626864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7155" b="-97155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00" name="TextBox 100"/>
            <p:cNvSpPr txBox="1"/>
            <p:nvPr/>
          </p:nvSpPr>
          <p:spPr>
            <a:xfrm>
              <a:off x="0" y="-28575"/>
              <a:ext cx="4626864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2,7%</a:t>
              </a:r>
            </a:p>
          </p:txBody>
        </p:sp>
      </p:grpSp>
      <p:grpSp>
        <p:nvGrpSpPr>
          <p:cNvPr id="101" name="Group 101"/>
          <p:cNvGrpSpPr/>
          <p:nvPr/>
        </p:nvGrpSpPr>
        <p:grpSpPr>
          <a:xfrm>
            <a:off x="10543413" y="6542532"/>
            <a:ext cx="3470148" cy="459486"/>
            <a:chOff x="0" y="0"/>
            <a:chExt cx="4626864" cy="612648"/>
          </a:xfrm>
        </p:grpSpPr>
        <p:sp>
          <p:nvSpPr>
            <p:cNvPr id="102" name="Freeform 102"/>
            <p:cNvSpPr/>
            <p:nvPr/>
          </p:nvSpPr>
          <p:spPr>
            <a:xfrm>
              <a:off x="0" y="0"/>
              <a:ext cx="4626864" cy="612648"/>
            </a:xfrm>
            <a:custGeom>
              <a:avLst/>
              <a:gdLst/>
              <a:ahLst/>
              <a:cxnLst/>
              <a:rect l="l" t="t" r="r" b="b"/>
              <a:pathLst>
                <a:path w="4626864" h="612648">
                  <a:moveTo>
                    <a:pt x="0" y="0"/>
                  </a:moveTo>
                  <a:lnTo>
                    <a:pt x="4626864" y="0"/>
                  </a:lnTo>
                  <a:lnTo>
                    <a:pt x="4626864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7155" b="-97155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03" name="TextBox 103"/>
            <p:cNvSpPr txBox="1"/>
            <p:nvPr/>
          </p:nvSpPr>
          <p:spPr>
            <a:xfrm>
              <a:off x="0" y="-28575"/>
              <a:ext cx="4626864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3,4%</a:t>
              </a:r>
            </a:p>
          </p:txBody>
        </p:sp>
      </p:grpSp>
      <p:grpSp>
        <p:nvGrpSpPr>
          <p:cNvPr id="104" name="Group 104"/>
          <p:cNvGrpSpPr/>
          <p:nvPr/>
        </p:nvGrpSpPr>
        <p:grpSpPr>
          <a:xfrm>
            <a:off x="763905" y="7002018"/>
            <a:ext cx="6309360" cy="459486"/>
            <a:chOff x="0" y="0"/>
            <a:chExt cx="8412480" cy="612648"/>
          </a:xfrm>
        </p:grpSpPr>
        <p:sp>
          <p:nvSpPr>
            <p:cNvPr id="105" name="Freeform 105"/>
            <p:cNvSpPr/>
            <p:nvPr/>
          </p:nvSpPr>
          <p:spPr>
            <a:xfrm>
              <a:off x="0" y="0"/>
              <a:ext cx="8412480" cy="612648"/>
            </a:xfrm>
            <a:custGeom>
              <a:avLst/>
              <a:gdLst/>
              <a:ahLst/>
              <a:cxnLst/>
              <a:rect l="l" t="t" r="r" b="b"/>
              <a:pathLst>
                <a:path w="8412480" h="612648">
                  <a:moveTo>
                    <a:pt x="0" y="0"/>
                  </a:moveTo>
                  <a:lnTo>
                    <a:pt x="8412480" y="0"/>
                  </a:lnTo>
                  <a:lnTo>
                    <a:pt x="8412480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17555" b="-217555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06" name="TextBox 106"/>
            <p:cNvSpPr txBox="1"/>
            <p:nvPr/>
          </p:nvSpPr>
          <p:spPr>
            <a:xfrm>
              <a:off x="0" y="-28575"/>
              <a:ext cx="8412480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i="1" noProof="0" dirty="0">
                  <a:solidFill>
                    <a:srgbClr val="6E6153"/>
                  </a:solidFill>
                  <a:latin typeface="Telegraf"/>
                  <a:ea typeface="Telegraf"/>
                  <a:cs typeface="Telegraf"/>
                  <a:sym typeface="Telegraf"/>
                </a:rPr>
                <a:t>Overige vaste stoffen</a:t>
              </a:r>
            </a:p>
          </p:txBody>
        </p:sp>
      </p:grpSp>
      <p:grpSp>
        <p:nvGrpSpPr>
          <p:cNvPr id="107" name="Group 107"/>
          <p:cNvGrpSpPr/>
          <p:nvPr/>
        </p:nvGrpSpPr>
        <p:grpSpPr>
          <a:xfrm>
            <a:off x="7073265" y="7002018"/>
            <a:ext cx="3470148" cy="459486"/>
            <a:chOff x="0" y="0"/>
            <a:chExt cx="4626864" cy="612648"/>
          </a:xfrm>
        </p:grpSpPr>
        <p:sp>
          <p:nvSpPr>
            <p:cNvPr id="108" name="Freeform 108"/>
            <p:cNvSpPr/>
            <p:nvPr/>
          </p:nvSpPr>
          <p:spPr>
            <a:xfrm>
              <a:off x="0" y="0"/>
              <a:ext cx="4626864" cy="612648"/>
            </a:xfrm>
            <a:custGeom>
              <a:avLst/>
              <a:gdLst/>
              <a:ahLst/>
              <a:cxnLst/>
              <a:rect l="l" t="t" r="r" b="b"/>
              <a:pathLst>
                <a:path w="4626864" h="612648">
                  <a:moveTo>
                    <a:pt x="0" y="0"/>
                  </a:moveTo>
                  <a:lnTo>
                    <a:pt x="4626864" y="0"/>
                  </a:lnTo>
                  <a:lnTo>
                    <a:pt x="4626864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7155" b="-97155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09" name="TextBox 109"/>
            <p:cNvSpPr txBox="1"/>
            <p:nvPr/>
          </p:nvSpPr>
          <p:spPr>
            <a:xfrm>
              <a:off x="0" y="-28575"/>
              <a:ext cx="4626864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10,2%</a:t>
              </a:r>
            </a:p>
          </p:txBody>
        </p:sp>
      </p:grpSp>
      <p:grpSp>
        <p:nvGrpSpPr>
          <p:cNvPr id="110" name="Group 110"/>
          <p:cNvGrpSpPr/>
          <p:nvPr/>
        </p:nvGrpSpPr>
        <p:grpSpPr>
          <a:xfrm>
            <a:off x="10543413" y="7002018"/>
            <a:ext cx="3470148" cy="459486"/>
            <a:chOff x="0" y="0"/>
            <a:chExt cx="4626864" cy="612648"/>
          </a:xfrm>
        </p:grpSpPr>
        <p:sp>
          <p:nvSpPr>
            <p:cNvPr id="111" name="Freeform 111"/>
            <p:cNvSpPr/>
            <p:nvPr/>
          </p:nvSpPr>
          <p:spPr>
            <a:xfrm>
              <a:off x="0" y="0"/>
              <a:ext cx="4626864" cy="612648"/>
            </a:xfrm>
            <a:custGeom>
              <a:avLst/>
              <a:gdLst/>
              <a:ahLst/>
              <a:cxnLst/>
              <a:rect l="l" t="t" r="r" b="b"/>
              <a:pathLst>
                <a:path w="4626864" h="612648">
                  <a:moveTo>
                    <a:pt x="0" y="0"/>
                  </a:moveTo>
                  <a:lnTo>
                    <a:pt x="4626864" y="0"/>
                  </a:lnTo>
                  <a:lnTo>
                    <a:pt x="4626864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7155" b="-97155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12" name="TextBox 112"/>
            <p:cNvSpPr txBox="1"/>
            <p:nvPr/>
          </p:nvSpPr>
          <p:spPr>
            <a:xfrm>
              <a:off x="0" y="-28575"/>
              <a:ext cx="4626864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9,8%</a:t>
              </a:r>
            </a:p>
          </p:txBody>
        </p:sp>
      </p:grpSp>
      <p:grpSp>
        <p:nvGrpSpPr>
          <p:cNvPr id="113" name="Group 113"/>
          <p:cNvGrpSpPr/>
          <p:nvPr/>
        </p:nvGrpSpPr>
        <p:grpSpPr>
          <a:xfrm>
            <a:off x="763905" y="7461504"/>
            <a:ext cx="13240131" cy="459486"/>
            <a:chOff x="0" y="0"/>
            <a:chExt cx="17653508" cy="612648"/>
          </a:xfrm>
        </p:grpSpPr>
        <p:sp>
          <p:nvSpPr>
            <p:cNvPr id="114" name="Freeform 114"/>
            <p:cNvSpPr/>
            <p:nvPr/>
          </p:nvSpPr>
          <p:spPr>
            <a:xfrm>
              <a:off x="0" y="0"/>
              <a:ext cx="17653508" cy="612648"/>
            </a:xfrm>
            <a:custGeom>
              <a:avLst/>
              <a:gdLst/>
              <a:ahLst/>
              <a:cxnLst/>
              <a:rect l="l" t="t" r="r" b="b"/>
              <a:pathLst>
                <a:path w="17653508" h="612648">
                  <a:moveTo>
                    <a:pt x="0" y="0"/>
                  </a:moveTo>
                  <a:lnTo>
                    <a:pt x="17653508" y="0"/>
                  </a:lnTo>
                  <a:lnTo>
                    <a:pt x="17653508" y="612648"/>
                  </a:lnTo>
                  <a:lnTo>
                    <a:pt x="0" y="612648"/>
                  </a:lnTo>
                  <a:close/>
                </a:path>
              </a:pathLst>
            </a:custGeom>
            <a:solidFill>
              <a:srgbClr val="EAE2CF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115" name="Group 115"/>
          <p:cNvGrpSpPr/>
          <p:nvPr/>
        </p:nvGrpSpPr>
        <p:grpSpPr>
          <a:xfrm>
            <a:off x="763905" y="7461504"/>
            <a:ext cx="6309360" cy="459486"/>
            <a:chOff x="0" y="0"/>
            <a:chExt cx="8412480" cy="612648"/>
          </a:xfrm>
        </p:grpSpPr>
        <p:sp>
          <p:nvSpPr>
            <p:cNvPr id="116" name="Freeform 116"/>
            <p:cNvSpPr/>
            <p:nvPr/>
          </p:nvSpPr>
          <p:spPr>
            <a:xfrm>
              <a:off x="0" y="0"/>
              <a:ext cx="8412480" cy="612648"/>
            </a:xfrm>
            <a:custGeom>
              <a:avLst/>
              <a:gdLst/>
              <a:ahLst/>
              <a:cxnLst/>
              <a:rect l="l" t="t" r="r" b="b"/>
              <a:pathLst>
                <a:path w="8412480" h="612648">
                  <a:moveTo>
                    <a:pt x="0" y="0"/>
                  </a:moveTo>
                  <a:lnTo>
                    <a:pt x="8412480" y="0"/>
                  </a:lnTo>
                  <a:lnTo>
                    <a:pt x="8412480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17555" b="-217555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17" name="TextBox 117"/>
            <p:cNvSpPr txBox="1"/>
            <p:nvPr/>
          </p:nvSpPr>
          <p:spPr>
            <a:xfrm>
              <a:off x="0" y="-28575"/>
              <a:ext cx="8412480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453434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VLOEISTOFFEN</a:t>
              </a:r>
            </a:p>
          </p:txBody>
        </p:sp>
      </p:grpSp>
      <p:grpSp>
        <p:nvGrpSpPr>
          <p:cNvPr id="118" name="Group 118"/>
          <p:cNvGrpSpPr/>
          <p:nvPr/>
        </p:nvGrpSpPr>
        <p:grpSpPr>
          <a:xfrm>
            <a:off x="7073265" y="7461504"/>
            <a:ext cx="3470148" cy="459486"/>
            <a:chOff x="0" y="0"/>
            <a:chExt cx="4626864" cy="612648"/>
          </a:xfrm>
        </p:grpSpPr>
        <p:sp>
          <p:nvSpPr>
            <p:cNvPr id="119" name="Freeform 119"/>
            <p:cNvSpPr/>
            <p:nvPr/>
          </p:nvSpPr>
          <p:spPr>
            <a:xfrm>
              <a:off x="0" y="0"/>
              <a:ext cx="4626864" cy="612648"/>
            </a:xfrm>
            <a:custGeom>
              <a:avLst/>
              <a:gdLst/>
              <a:ahLst/>
              <a:cxnLst/>
              <a:rect l="l" t="t" r="r" b="b"/>
              <a:pathLst>
                <a:path w="4626864" h="612648">
                  <a:moveTo>
                    <a:pt x="0" y="0"/>
                  </a:moveTo>
                  <a:lnTo>
                    <a:pt x="4626864" y="0"/>
                  </a:lnTo>
                  <a:lnTo>
                    <a:pt x="4626864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7155" b="-97155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20" name="TextBox 120"/>
            <p:cNvSpPr txBox="1"/>
            <p:nvPr/>
          </p:nvSpPr>
          <p:spPr>
            <a:xfrm>
              <a:off x="0" y="-28575"/>
              <a:ext cx="4626864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C28927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21,0%</a:t>
              </a:r>
            </a:p>
          </p:txBody>
        </p:sp>
      </p:grpSp>
      <p:grpSp>
        <p:nvGrpSpPr>
          <p:cNvPr id="121" name="Group 121"/>
          <p:cNvGrpSpPr/>
          <p:nvPr/>
        </p:nvGrpSpPr>
        <p:grpSpPr>
          <a:xfrm>
            <a:off x="10543413" y="7461504"/>
            <a:ext cx="3470148" cy="459486"/>
            <a:chOff x="0" y="0"/>
            <a:chExt cx="4626864" cy="612648"/>
          </a:xfrm>
        </p:grpSpPr>
        <p:sp>
          <p:nvSpPr>
            <p:cNvPr id="122" name="Freeform 122"/>
            <p:cNvSpPr/>
            <p:nvPr/>
          </p:nvSpPr>
          <p:spPr>
            <a:xfrm>
              <a:off x="0" y="0"/>
              <a:ext cx="4626864" cy="612648"/>
            </a:xfrm>
            <a:custGeom>
              <a:avLst/>
              <a:gdLst/>
              <a:ahLst/>
              <a:cxnLst/>
              <a:rect l="l" t="t" r="r" b="b"/>
              <a:pathLst>
                <a:path w="4626864" h="612648">
                  <a:moveTo>
                    <a:pt x="0" y="0"/>
                  </a:moveTo>
                  <a:lnTo>
                    <a:pt x="4626864" y="0"/>
                  </a:lnTo>
                  <a:lnTo>
                    <a:pt x="4626864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7155" b="-97155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23" name="TextBox 123"/>
            <p:cNvSpPr txBox="1"/>
            <p:nvPr/>
          </p:nvSpPr>
          <p:spPr>
            <a:xfrm>
              <a:off x="0" y="-28575"/>
              <a:ext cx="4626864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639"/>
                </a:lnSpc>
              </a:pPr>
              <a:r>
                <a:rPr lang="nl-BE" sz="2199" b="1" noProof="0" dirty="0">
                  <a:solidFill>
                    <a:srgbClr val="235B6C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19,0%</a:t>
              </a:r>
            </a:p>
          </p:txBody>
        </p:sp>
      </p:grpSp>
      <p:grpSp>
        <p:nvGrpSpPr>
          <p:cNvPr id="124" name="Group 124"/>
          <p:cNvGrpSpPr/>
          <p:nvPr/>
        </p:nvGrpSpPr>
        <p:grpSpPr>
          <a:xfrm>
            <a:off x="763905" y="7920990"/>
            <a:ext cx="6309360" cy="459486"/>
            <a:chOff x="0" y="0"/>
            <a:chExt cx="8412480" cy="612648"/>
          </a:xfrm>
        </p:grpSpPr>
        <p:sp>
          <p:nvSpPr>
            <p:cNvPr id="125" name="Freeform 125"/>
            <p:cNvSpPr/>
            <p:nvPr/>
          </p:nvSpPr>
          <p:spPr>
            <a:xfrm>
              <a:off x="0" y="0"/>
              <a:ext cx="8412480" cy="612648"/>
            </a:xfrm>
            <a:custGeom>
              <a:avLst/>
              <a:gdLst/>
              <a:ahLst/>
              <a:cxnLst/>
              <a:rect l="l" t="t" r="r" b="b"/>
              <a:pathLst>
                <a:path w="8412480" h="612648">
                  <a:moveTo>
                    <a:pt x="0" y="0"/>
                  </a:moveTo>
                  <a:lnTo>
                    <a:pt x="8412480" y="0"/>
                  </a:lnTo>
                  <a:lnTo>
                    <a:pt x="8412480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17555" b="-217555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26" name="TextBox 126"/>
            <p:cNvSpPr txBox="1"/>
            <p:nvPr/>
          </p:nvSpPr>
          <p:spPr>
            <a:xfrm>
              <a:off x="0" y="-28575"/>
              <a:ext cx="8412480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nl-BE" sz="2199" i="1" noProof="0" dirty="0">
                  <a:solidFill>
                    <a:srgbClr val="6E6153"/>
                  </a:solidFill>
                  <a:latin typeface="Telegraf"/>
                  <a:ea typeface="Telegraf"/>
                  <a:cs typeface="Telegraf"/>
                  <a:sym typeface="Telegraf"/>
                </a:rPr>
                <a:t>Water</a:t>
              </a:r>
            </a:p>
          </p:txBody>
        </p:sp>
      </p:grpSp>
      <p:grpSp>
        <p:nvGrpSpPr>
          <p:cNvPr id="127" name="Group 127"/>
          <p:cNvGrpSpPr/>
          <p:nvPr/>
        </p:nvGrpSpPr>
        <p:grpSpPr>
          <a:xfrm>
            <a:off x="7073265" y="7920990"/>
            <a:ext cx="3470148" cy="459486"/>
            <a:chOff x="0" y="0"/>
            <a:chExt cx="4626864" cy="612648"/>
          </a:xfrm>
        </p:grpSpPr>
        <p:sp>
          <p:nvSpPr>
            <p:cNvPr id="128" name="Freeform 128"/>
            <p:cNvSpPr/>
            <p:nvPr/>
          </p:nvSpPr>
          <p:spPr>
            <a:xfrm>
              <a:off x="0" y="0"/>
              <a:ext cx="4626864" cy="612648"/>
            </a:xfrm>
            <a:custGeom>
              <a:avLst/>
              <a:gdLst/>
              <a:ahLst/>
              <a:cxnLst/>
              <a:rect l="l" t="t" r="r" b="b"/>
              <a:pathLst>
                <a:path w="4626864" h="612648">
                  <a:moveTo>
                    <a:pt x="0" y="0"/>
                  </a:moveTo>
                  <a:lnTo>
                    <a:pt x="4626864" y="0"/>
                  </a:lnTo>
                  <a:lnTo>
                    <a:pt x="4626864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7155" b="-97155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29" name="TextBox 129"/>
            <p:cNvSpPr txBox="1"/>
            <p:nvPr/>
          </p:nvSpPr>
          <p:spPr>
            <a:xfrm>
              <a:off x="0" y="-28575"/>
              <a:ext cx="4626864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21,0%</a:t>
              </a:r>
            </a:p>
          </p:txBody>
        </p:sp>
      </p:grpSp>
      <p:grpSp>
        <p:nvGrpSpPr>
          <p:cNvPr id="130" name="Group 130"/>
          <p:cNvGrpSpPr/>
          <p:nvPr/>
        </p:nvGrpSpPr>
        <p:grpSpPr>
          <a:xfrm>
            <a:off x="10543413" y="7920990"/>
            <a:ext cx="3470148" cy="459486"/>
            <a:chOff x="0" y="0"/>
            <a:chExt cx="4626864" cy="612648"/>
          </a:xfrm>
        </p:grpSpPr>
        <p:sp>
          <p:nvSpPr>
            <p:cNvPr id="131" name="Freeform 131"/>
            <p:cNvSpPr/>
            <p:nvPr/>
          </p:nvSpPr>
          <p:spPr>
            <a:xfrm>
              <a:off x="0" y="0"/>
              <a:ext cx="4626864" cy="612648"/>
            </a:xfrm>
            <a:custGeom>
              <a:avLst/>
              <a:gdLst/>
              <a:ahLst/>
              <a:cxnLst/>
              <a:rect l="l" t="t" r="r" b="b"/>
              <a:pathLst>
                <a:path w="4626864" h="612648">
                  <a:moveTo>
                    <a:pt x="0" y="0"/>
                  </a:moveTo>
                  <a:lnTo>
                    <a:pt x="4626864" y="0"/>
                  </a:lnTo>
                  <a:lnTo>
                    <a:pt x="4626864" y="612648"/>
                  </a:lnTo>
                  <a:lnTo>
                    <a:pt x="0" y="6126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7155" b="-97155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32" name="TextBox 132"/>
            <p:cNvSpPr txBox="1"/>
            <p:nvPr/>
          </p:nvSpPr>
          <p:spPr>
            <a:xfrm>
              <a:off x="0" y="-28575"/>
              <a:ext cx="4626864" cy="6412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639"/>
                </a:lnSpc>
              </a:pPr>
              <a:r>
                <a:rPr lang="nl-BE" sz="2199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19,0%</a:t>
              </a:r>
            </a:p>
          </p:txBody>
        </p:sp>
      </p:grpSp>
      <p:grpSp>
        <p:nvGrpSpPr>
          <p:cNvPr id="133" name="Group 133"/>
          <p:cNvGrpSpPr/>
          <p:nvPr/>
        </p:nvGrpSpPr>
        <p:grpSpPr>
          <a:xfrm>
            <a:off x="7063740" y="2308479"/>
            <a:ext cx="19050" cy="6081522"/>
            <a:chOff x="0" y="0"/>
            <a:chExt cx="25400" cy="8108696"/>
          </a:xfrm>
        </p:grpSpPr>
        <p:sp>
          <p:nvSpPr>
            <p:cNvPr id="134" name="Freeform 134"/>
            <p:cNvSpPr/>
            <p:nvPr/>
          </p:nvSpPr>
          <p:spPr>
            <a:xfrm>
              <a:off x="0" y="0"/>
              <a:ext cx="25400" cy="8108696"/>
            </a:xfrm>
            <a:custGeom>
              <a:avLst/>
              <a:gdLst/>
              <a:ahLst/>
              <a:cxnLst/>
              <a:rect l="l" t="t" r="r" b="b"/>
              <a:pathLst>
                <a:path w="25400" h="8108696">
                  <a:moveTo>
                    <a:pt x="0" y="0"/>
                  </a:moveTo>
                  <a:lnTo>
                    <a:pt x="25400" y="8108696"/>
                  </a:lnTo>
                </a:path>
              </a:pathLst>
            </a:custGeom>
            <a:blipFill>
              <a:blip r:embed="rId2">
                <a:alphaModFix amt="0"/>
              </a:blip>
              <a:stretch>
                <a:fillRect l="-40909632" r="-40909632"/>
              </a:stretch>
            </a:blipFill>
            <a:ln w="19050" cap="sq">
              <a:solidFill>
                <a:srgbClr val="D7C9AE"/>
              </a:solidFill>
              <a:prstDash val="solid"/>
              <a:miter/>
            </a:ln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135" name="Group 135"/>
          <p:cNvGrpSpPr/>
          <p:nvPr/>
        </p:nvGrpSpPr>
        <p:grpSpPr>
          <a:xfrm>
            <a:off x="10533888" y="2308479"/>
            <a:ext cx="19050" cy="6081522"/>
            <a:chOff x="0" y="0"/>
            <a:chExt cx="25400" cy="8108696"/>
          </a:xfrm>
        </p:grpSpPr>
        <p:sp>
          <p:nvSpPr>
            <p:cNvPr id="136" name="Freeform 136"/>
            <p:cNvSpPr/>
            <p:nvPr/>
          </p:nvSpPr>
          <p:spPr>
            <a:xfrm>
              <a:off x="0" y="0"/>
              <a:ext cx="25400" cy="8108696"/>
            </a:xfrm>
            <a:custGeom>
              <a:avLst/>
              <a:gdLst/>
              <a:ahLst/>
              <a:cxnLst/>
              <a:rect l="l" t="t" r="r" b="b"/>
              <a:pathLst>
                <a:path w="25400" h="8108696">
                  <a:moveTo>
                    <a:pt x="0" y="0"/>
                  </a:moveTo>
                  <a:lnTo>
                    <a:pt x="25400" y="8108696"/>
                  </a:lnTo>
                </a:path>
              </a:pathLst>
            </a:custGeom>
            <a:blipFill>
              <a:blip r:embed="rId2">
                <a:alphaModFix amt="0"/>
              </a:blip>
              <a:stretch>
                <a:fillRect l="-40909632" r="-40909632"/>
              </a:stretch>
            </a:blipFill>
            <a:ln w="19050" cap="sq">
              <a:solidFill>
                <a:srgbClr val="D7C9AE"/>
              </a:solidFill>
              <a:prstDash val="solid"/>
              <a:miter/>
            </a:ln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137" name="Group 137"/>
          <p:cNvGrpSpPr/>
          <p:nvPr/>
        </p:nvGrpSpPr>
        <p:grpSpPr>
          <a:xfrm>
            <a:off x="14004036" y="2308479"/>
            <a:ext cx="19050" cy="6081522"/>
            <a:chOff x="0" y="0"/>
            <a:chExt cx="25400" cy="8108696"/>
          </a:xfrm>
        </p:grpSpPr>
        <p:sp>
          <p:nvSpPr>
            <p:cNvPr id="138" name="Freeform 138"/>
            <p:cNvSpPr/>
            <p:nvPr/>
          </p:nvSpPr>
          <p:spPr>
            <a:xfrm>
              <a:off x="0" y="0"/>
              <a:ext cx="25400" cy="8108696"/>
            </a:xfrm>
            <a:custGeom>
              <a:avLst/>
              <a:gdLst/>
              <a:ahLst/>
              <a:cxnLst/>
              <a:rect l="l" t="t" r="r" b="b"/>
              <a:pathLst>
                <a:path w="25400" h="8108696">
                  <a:moveTo>
                    <a:pt x="0" y="0"/>
                  </a:moveTo>
                  <a:lnTo>
                    <a:pt x="25400" y="8108696"/>
                  </a:lnTo>
                </a:path>
              </a:pathLst>
            </a:custGeom>
            <a:blipFill>
              <a:blip r:embed="rId2">
                <a:alphaModFix amt="0"/>
              </a:blip>
              <a:stretch>
                <a:fillRect l="-40909632" r="-40909632"/>
              </a:stretch>
            </a:blipFill>
            <a:ln w="19050" cap="sq">
              <a:solidFill>
                <a:srgbClr val="E3D9C4"/>
              </a:solidFill>
              <a:prstDash val="solid"/>
              <a:miter/>
            </a:ln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139" name="Group 139"/>
          <p:cNvGrpSpPr/>
          <p:nvPr/>
        </p:nvGrpSpPr>
        <p:grpSpPr>
          <a:xfrm>
            <a:off x="17327423" y="9601200"/>
            <a:ext cx="685800" cy="411480"/>
            <a:chOff x="0" y="0"/>
            <a:chExt cx="914400" cy="548640"/>
          </a:xfrm>
        </p:grpSpPr>
        <p:sp>
          <p:nvSpPr>
            <p:cNvPr id="140" name="Freeform 140"/>
            <p:cNvSpPr/>
            <p:nvPr/>
          </p:nvSpPr>
          <p:spPr>
            <a:xfrm>
              <a:off x="0" y="0"/>
              <a:ext cx="914400" cy="548640"/>
            </a:xfrm>
            <a:custGeom>
              <a:avLst/>
              <a:gdLst/>
              <a:ahLst/>
              <a:cxnLst/>
              <a:rect l="l" t="t" r="r" b="b"/>
              <a:pathLst>
                <a:path w="914400" h="548640">
                  <a:moveTo>
                    <a:pt x="0" y="0"/>
                  </a:moveTo>
                  <a:lnTo>
                    <a:pt x="914400" y="0"/>
                  </a:lnTo>
                  <a:lnTo>
                    <a:pt x="914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26982" r="-26982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41" name="TextBox 141"/>
            <p:cNvSpPr txBox="1"/>
            <p:nvPr/>
          </p:nvSpPr>
          <p:spPr>
            <a:xfrm>
              <a:off x="0" y="-19050"/>
              <a:ext cx="914400" cy="5676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980"/>
                </a:lnSpc>
              </a:pPr>
              <a:r>
                <a:rPr lang="nl-BE" sz="1650" noProof="0" dirty="0">
                  <a:solidFill>
                    <a:srgbClr val="453434"/>
                  </a:solidFill>
                  <a:latin typeface="Telegraf"/>
                  <a:ea typeface="Telegraf"/>
                  <a:cs typeface="Telegraf"/>
                  <a:sym typeface="Telegraf"/>
                </a:rPr>
                <a:t>28</a:t>
              </a:r>
            </a:p>
          </p:txBody>
        </p:sp>
      </p:grpSp>
      <p:grpSp>
        <p:nvGrpSpPr>
          <p:cNvPr id="142" name="Group 142"/>
          <p:cNvGrpSpPr/>
          <p:nvPr/>
        </p:nvGrpSpPr>
        <p:grpSpPr>
          <a:xfrm>
            <a:off x="1175490" y="8611429"/>
            <a:ext cx="1132008" cy="1126931"/>
            <a:chOff x="0" y="0"/>
            <a:chExt cx="1509344" cy="1502575"/>
          </a:xfrm>
        </p:grpSpPr>
        <p:sp>
          <p:nvSpPr>
            <p:cNvPr id="143" name="Freeform 143"/>
            <p:cNvSpPr/>
            <p:nvPr/>
          </p:nvSpPr>
          <p:spPr>
            <a:xfrm>
              <a:off x="0" y="0"/>
              <a:ext cx="1509395" cy="1502537"/>
            </a:xfrm>
            <a:custGeom>
              <a:avLst/>
              <a:gdLst/>
              <a:ahLst/>
              <a:cxnLst/>
              <a:rect l="l" t="t" r="r" b="b"/>
              <a:pathLst>
                <a:path w="1509395" h="1502537">
                  <a:moveTo>
                    <a:pt x="0" y="0"/>
                  </a:moveTo>
                  <a:lnTo>
                    <a:pt x="1509395" y="0"/>
                  </a:lnTo>
                  <a:lnTo>
                    <a:pt x="1509395" y="1502537"/>
                  </a:lnTo>
                  <a:lnTo>
                    <a:pt x="0" y="15025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3" b="-2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144" name="Group 144"/>
          <p:cNvGrpSpPr/>
          <p:nvPr/>
        </p:nvGrpSpPr>
        <p:grpSpPr>
          <a:xfrm>
            <a:off x="754380" y="617220"/>
            <a:ext cx="14401800" cy="480060"/>
            <a:chOff x="0" y="0"/>
            <a:chExt cx="19202400" cy="640080"/>
          </a:xfrm>
        </p:grpSpPr>
        <p:sp>
          <p:nvSpPr>
            <p:cNvPr id="145" name="Freeform 145"/>
            <p:cNvSpPr/>
            <p:nvPr/>
          </p:nvSpPr>
          <p:spPr>
            <a:xfrm>
              <a:off x="0" y="0"/>
              <a:ext cx="19202400" cy="640080"/>
            </a:xfrm>
            <a:custGeom>
              <a:avLst/>
              <a:gdLst/>
              <a:ahLst/>
              <a:cxnLst/>
              <a:rect l="l" t="t" r="r" b="b"/>
              <a:pathLst>
                <a:path w="19202400" h="640080">
                  <a:moveTo>
                    <a:pt x="0" y="0"/>
                  </a:moveTo>
                  <a:lnTo>
                    <a:pt x="19202400" y="0"/>
                  </a:lnTo>
                  <a:lnTo>
                    <a:pt x="1920240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534551" b="-534551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46" name="TextBox 146"/>
            <p:cNvSpPr txBox="1"/>
            <p:nvPr/>
          </p:nvSpPr>
          <p:spPr>
            <a:xfrm>
              <a:off x="0" y="-38100"/>
              <a:ext cx="19202400" cy="67818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340"/>
                </a:lnSpc>
              </a:pPr>
              <a:r>
                <a:rPr lang="nl-BE" sz="1950" b="1" spc="180" noProof="0" dirty="0">
                  <a:solidFill>
                    <a:srgbClr val="C28927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DE WETENSCHAP ACHTER CHOCOLADE</a:t>
              </a:r>
            </a:p>
          </p:txBody>
        </p:sp>
      </p:grpSp>
      <p:grpSp>
        <p:nvGrpSpPr>
          <p:cNvPr id="147" name="Group 147"/>
          <p:cNvGrpSpPr/>
          <p:nvPr/>
        </p:nvGrpSpPr>
        <p:grpSpPr>
          <a:xfrm>
            <a:off x="744855" y="826656"/>
            <a:ext cx="6914769" cy="1203352"/>
            <a:chOff x="0" y="0"/>
            <a:chExt cx="9219692" cy="1604470"/>
          </a:xfrm>
        </p:grpSpPr>
        <p:sp>
          <p:nvSpPr>
            <p:cNvPr id="148" name="Freeform 148"/>
            <p:cNvSpPr/>
            <p:nvPr/>
          </p:nvSpPr>
          <p:spPr>
            <a:xfrm>
              <a:off x="0" y="0"/>
              <a:ext cx="9219692" cy="1604470"/>
            </a:xfrm>
            <a:custGeom>
              <a:avLst/>
              <a:gdLst/>
              <a:ahLst/>
              <a:cxnLst/>
              <a:rect l="l" t="t" r="r" b="b"/>
              <a:pathLst>
                <a:path w="9219692" h="1604470">
                  <a:moveTo>
                    <a:pt x="0" y="0"/>
                  </a:moveTo>
                  <a:lnTo>
                    <a:pt x="9219692" y="0"/>
                  </a:lnTo>
                  <a:lnTo>
                    <a:pt x="9219692" y="1604470"/>
                  </a:lnTo>
                  <a:lnTo>
                    <a:pt x="0" y="160447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5531" b="-45531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49" name="TextBox 149"/>
            <p:cNvSpPr txBox="1"/>
            <p:nvPr/>
          </p:nvSpPr>
          <p:spPr>
            <a:xfrm>
              <a:off x="0" y="-57150"/>
              <a:ext cx="9219692" cy="16616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960"/>
                </a:lnSpc>
              </a:pPr>
              <a:r>
                <a:rPr lang="nl-BE" sz="5800" b="1" spc="-330" noProof="0" dirty="0">
                  <a:solidFill>
                    <a:srgbClr val="453434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Receptvergelijking</a:t>
              </a:r>
            </a:p>
          </p:txBody>
        </p:sp>
      </p:grpSp>
      <p:sp>
        <p:nvSpPr>
          <p:cNvPr id="150" name="Freeform 150"/>
          <p:cNvSpPr/>
          <p:nvPr/>
        </p:nvSpPr>
        <p:spPr>
          <a:xfrm>
            <a:off x="15725062" y="865354"/>
            <a:ext cx="1631004" cy="1376418"/>
          </a:xfrm>
          <a:custGeom>
            <a:avLst/>
            <a:gdLst/>
            <a:ahLst/>
            <a:cxnLst/>
            <a:rect l="l" t="t" r="r" b="b"/>
            <a:pathLst>
              <a:path w="1631004" h="1376418">
                <a:moveTo>
                  <a:pt x="0" y="0"/>
                </a:moveTo>
                <a:lnTo>
                  <a:pt x="1631003" y="0"/>
                </a:lnTo>
                <a:lnTo>
                  <a:pt x="1631003" y="1376418"/>
                </a:lnTo>
                <a:lnTo>
                  <a:pt x="0" y="137641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nl-BE" noProof="0" dirty="0"/>
          </a:p>
        </p:txBody>
      </p:sp>
      <p:grpSp>
        <p:nvGrpSpPr>
          <p:cNvPr id="151" name="Group 151"/>
          <p:cNvGrpSpPr/>
          <p:nvPr/>
        </p:nvGrpSpPr>
        <p:grpSpPr>
          <a:xfrm>
            <a:off x="14482303" y="2876931"/>
            <a:ext cx="3026711" cy="2057400"/>
            <a:chOff x="0" y="0"/>
            <a:chExt cx="4035614" cy="2743200"/>
          </a:xfrm>
        </p:grpSpPr>
        <p:sp>
          <p:nvSpPr>
            <p:cNvPr id="152" name="Freeform 152"/>
            <p:cNvSpPr/>
            <p:nvPr/>
          </p:nvSpPr>
          <p:spPr>
            <a:xfrm>
              <a:off x="0" y="0"/>
              <a:ext cx="4035615" cy="2743200"/>
            </a:xfrm>
            <a:custGeom>
              <a:avLst/>
              <a:gdLst/>
              <a:ahLst/>
              <a:cxnLst/>
              <a:rect l="l" t="t" r="r" b="b"/>
              <a:pathLst>
                <a:path w="4035615" h="2743200">
                  <a:moveTo>
                    <a:pt x="0" y="219456"/>
                  </a:moveTo>
                  <a:cubicBezTo>
                    <a:pt x="0" y="98298"/>
                    <a:pt x="55619" y="0"/>
                    <a:pt x="124173" y="0"/>
                  </a:cubicBezTo>
                  <a:lnTo>
                    <a:pt x="3911441" y="0"/>
                  </a:lnTo>
                  <a:cubicBezTo>
                    <a:pt x="3979995" y="0"/>
                    <a:pt x="4035615" y="98298"/>
                    <a:pt x="4035615" y="219456"/>
                  </a:cubicBezTo>
                  <a:lnTo>
                    <a:pt x="4035615" y="2523744"/>
                  </a:lnTo>
                  <a:cubicBezTo>
                    <a:pt x="4035615" y="2644902"/>
                    <a:pt x="3979995" y="2743200"/>
                    <a:pt x="3911441" y="2743200"/>
                  </a:cubicBezTo>
                  <a:lnTo>
                    <a:pt x="124173" y="2743200"/>
                  </a:lnTo>
                  <a:cubicBezTo>
                    <a:pt x="55619" y="2743200"/>
                    <a:pt x="0" y="2644902"/>
                    <a:pt x="0" y="2523744"/>
                  </a:cubicBezTo>
                  <a:close/>
                </a:path>
              </a:pathLst>
            </a:custGeom>
            <a:solidFill>
              <a:srgbClr val="C28927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153" name="Group 153"/>
          <p:cNvGrpSpPr/>
          <p:nvPr/>
        </p:nvGrpSpPr>
        <p:grpSpPr>
          <a:xfrm>
            <a:off x="14482303" y="3151251"/>
            <a:ext cx="3026711" cy="1043940"/>
            <a:chOff x="0" y="0"/>
            <a:chExt cx="4035614" cy="1391920"/>
          </a:xfrm>
        </p:grpSpPr>
        <p:sp>
          <p:nvSpPr>
            <p:cNvPr id="154" name="Freeform 154"/>
            <p:cNvSpPr/>
            <p:nvPr/>
          </p:nvSpPr>
          <p:spPr>
            <a:xfrm>
              <a:off x="0" y="0"/>
              <a:ext cx="4035614" cy="1391920"/>
            </a:xfrm>
            <a:custGeom>
              <a:avLst/>
              <a:gdLst/>
              <a:ahLst/>
              <a:cxnLst/>
              <a:rect l="l" t="t" r="r" b="b"/>
              <a:pathLst>
                <a:path w="4035614" h="1391920">
                  <a:moveTo>
                    <a:pt x="0" y="0"/>
                  </a:moveTo>
                  <a:lnTo>
                    <a:pt x="4035614" y="0"/>
                  </a:lnTo>
                  <a:lnTo>
                    <a:pt x="4035614" y="1391920"/>
                  </a:lnTo>
                  <a:lnTo>
                    <a:pt x="0" y="1391920"/>
                  </a:lnTo>
                  <a:close/>
                </a:path>
              </a:pathLst>
            </a:custGeom>
            <a:solidFill>
              <a:srgbClr val="FFFFFF">
                <a:alpha val="0"/>
              </a:srgbClr>
            </a:solid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55" name="TextBox 155"/>
            <p:cNvSpPr txBox="1"/>
            <p:nvPr/>
          </p:nvSpPr>
          <p:spPr>
            <a:xfrm>
              <a:off x="0" y="-66675"/>
              <a:ext cx="4035614" cy="145859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6000"/>
                </a:lnSpc>
              </a:pPr>
              <a:r>
                <a:rPr lang="nl-BE" sz="5000" b="1" noProof="0" dirty="0">
                  <a:solidFill>
                    <a:srgbClr val="FFFFF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AW</a:t>
              </a:r>
            </a:p>
          </p:txBody>
        </p:sp>
      </p:grpSp>
      <p:grpSp>
        <p:nvGrpSpPr>
          <p:cNvPr id="156" name="Group 156"/>
          <p:cNvGrpSpPr/>
          <p:nvPr/>
        </p:nvGrpSpPr>
        <p:grpSpPr>
          <a:xfrm>
            <a:off x="14482303" y="3768471"/>
            <a:ext cx="3026711" cy="960120"/>
            <a:chOff x="0" y="0"/>
            <a:chExt cx="4035614" cy="1280160"/>
          </a:xfrm>
        </p:grpSpPr>
        <p:sp>
          <p:nvSpPr>
            <p:cNvPr id="157" name="Freeform 157"/>
            <p:cNvSpPr/>
            <p:nvPr/>
          </p:nvSpPr>
          <p:spPr>
            <a:xfrm>
              <a:off x="0" y="0"/>
              <a:ext cx="4035614" cy="1280160"/>
            </a:xfrm>
            <a:custGeom>
              <a:avLst/>
              <a:gdLst/>
              <a:ahLst/>
              <a:cxnLst/>
              <a:rect l="l" t="t" r="r" b="b"/>
              <a:pathLst>
                <a:path w="4035614" h="1280160">
                  <a:moveTo>
                    <a:pt x="0" y="0"/>
                  </a:moveTo>
                  <a:lnTo>
                    <a:pt x="4035614" y="0"/>
                  </a:lnTo>
                  <a:lnTo>
                    <a:pt x="4035614" y="1280160"/>
                  </a:lnTo>
                  <a:lnTo>
                    <a:pt x="0" y="128016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58559" r="-76734" b="-58559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58" name="TextBox 158"/>
            <p:cNvSpPr txBox="1"/>
            <p:nvPr/>
          </p:nvSpPr>
          <p:spPr>
            <a:xfrm>
              <a:off x="0" y="-47625"/>
              <a:ext cx="4035614" cy="132778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680"/>
                </a:lnSpc>
              </a:pPr>
              <a:r>
                <a:rPr lang="nl-BE" sz="3900" b="1" noProof="0" dirty="0">
                  <a:solidFill>
                    <a:srgbClr val="FFFFF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=  ____</a:t>
              </a:r>
            </a:p>
          </p:txBody>
        </p:sp>
      </p:grpSp>
      <p:grpSp>
        <p:nvGrpSpPr>
          <p:cNvPr id="159" name="Group 159"/>
          <p:cNvGrpSpPr/>
          <p:nvPr/>
        </p:nvGrpSpPr>
        <p:grpSpPr>
          <a:xfrm>
            <a:off x="14482303" y="5869496"/>
            <a:ext cx="3026711" cy="2057400"/>
            <a:chOff x="0" y="0"/>
            <a:chExt cx="4035614" cy="2743200"/>
          </a:xfrm>
        </p:grpSpPr>
        <p:sp>
          <p:nvSpPr>
            <p:cNvPr id="160" name="Freeform 160"/>
            <p:cNvSpPr/>
            <p:nvPr/>
          </p:nvSpPr>
          <p:spPr>
            <a:xfrm>
              <a:off x="0" y="0"/>
              <a:ext cx="4035615" cy="2743200"/>
            </a:xfrm>
            <a:custGeom>
              <a:avLst/>
              <a:gdLst/>
              <a:ahLst/>
              <a:cxnLst/>
              <a:rect l="l" t="t" r="r" b="b"/>
              <a:pathLst>
                <a:path w="4035615" h="2743200">
                  <a:moveTo>
                    <a:pt x="0" y="219456"/>
                  </a:moveTo>
                  <a:cubicBezTo>
                    <a:pt x="0" y="98298"/>
                    <a:pt x="55619" y="0"/>
                    <a:pt x="124173" y="0"/>
                  </a:cubicBezTo>
                  <a:lnTo>
                    <a:pt x="3911441" y="0"/>
                  </a:lnTo>
                  <a:cubicBezTo>
                    <a:pt x="3979995" y="0"/>
                    <a:pt x="4035615" y="98298"/>
                    <a:pt x="4035615" y="219456"/>
                  </a:cubicBezTo>
                  <a:lnTo>
                    <a:pt x="4035615" y="2523744"/>
                  </a:lnTo>
                  <a:cubicBezTo>
                    <a:pt x="4035615" y="2644902"/>
                    <a:pt x="3979995" y="2743200"/>
                    <a:pt x="3911441" y="2743200"/>
                  </a:cubicBezTo>
                  <a:lnTo>
                    <a:pt x="124173" y="2743200"/>
                  </a:lnTo>
                  <a:cubicBezTo>
                    <a:pt x="55619" y="2743200"/>
                    <a:pt x="0" y="2644902"/>
                    <a:pt x="0" y="2523744"/>
                  </a:cubicBezTo>
                  <a:close/>
                </a:path>
              </a:pathLst>
            </a:custGeom>
            <a:solidFill>
              <a:srgbClr val="235B6C"/>
            </a:solidFill>
          </p:spPr>
          <p:txBody>
            <a:bodyPr/>
            <a:lstStyle/>
            <a:p>
              <a:endParaRPr lang="nl-BE" noProof="0" dirty="0"/>
            </a:p>
          </p:txBody>
        </p:sp>
      </p:grpSp>
      <p:grpSp>
        <p:nvGrpSpPr>
          <p:cNvPr id="161" name="Group 161"/>
          <p:cNvGrpSpPr/>
          <p:nvPr/>
        </p:nvGrpSpPr>
        <p:grpSpPr>
          <a:xfrm>
            <a:off x="14482303" y="6143816"/>
            <a:ext cx="3026711" cy="1043940"/>
            <a:chOff x="0" y="0"/>
            <a:chExt cx="4035614" cy="1391920"/>
          </a:xfrm>
        </p:grpSpPr>
        <p:sp>
          <p:nvSpPr>
            <p:cNvPr id="162" name="Freeform 162"/>
            <p:cNvSpPr/>
            <p:nvPr/>
          </p:nvSpPr>
          <p:spPr>
            <a:xfrm>
              <a:off x="0" y="0"/>
              <a:ext cx="4035614" cy="1391920"/>
            </a:xfrm>
            <a:custGeom>
              <a:avLst/>
              <a:gdLst/>
              <a:ahLst/>
              <a:cxnLst/>
              <a:rect l="l" t="t" r="r" b="b"/>
              <a:pathLst>
                <a:path w="4035614" h="1391920">
                  <a:moveTo>
                    <a:pt x="0" y="0"/>
                  </a:moveTo>
                  <a:lnTo>
                    <a:pt x="4035614" y="0"/>
                  </a:lnTo>
                  <a:lnTo>
                    <a:pt x="4035614" y="1391920"/>
                  </a:lnTo>
                  <a:lnTo>
                    <a:pt x="0" y="1391920"/>
                  </a:lnTo>
                  <a:close/>
                </a:path>
              </a:pathLst>
            </a:custGeom>
            <a:solidFill>
              <a:srgbClr val="FFFFFF">
                <a:alpha val="0"/>
              </a:srgbClr>
            </a:solid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63" name="TextBox 163"/>
            <p:cNvSpPr txBox="1"/>
            <p:nvPr/>
          </p:nvSpPr>
          <p:spPr>
            <a:xfrm>
              <a:off x="0" y="-66675"/>
              <a:ext cx="4035614" cy="145859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6000"/>
                </a:lnSpc>
              </a:pPr>
              <a:r>
                <a:rPr lang="nl-BE" sz="5000" b="1" noProof="0" dirty="0">
                  <a:solidFill>
                    <a:srgbClr val="FFFFF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AW</a:t>
              </a:r>
            </a:p>
          </p:txBody>
        </p:sp>
      </p:grpSp>
      <p:grpSp>
        <p:nvGrpSpPr>
          <p:cNvPr id="164" name="Group 164"/>
          <p:cNvGrpSpPr/>
          <p:nvPr/>
        </p:nvGrpSpPr>
        <p:grpSpPr>
          <a:xfrm>
            <a:off x="14482303" y="6761036"/>
            <a:ext cx="3026711" cy="960120"/>
            <a:chOff x="0" y="0"/>
            <a:chExt cx="4035614" cy="1280160"/>
          </a:xfrm>
        </p:grpSpPr>
        <p:sp>
          <p:nvSpPr>
            <p:cNvPr id="165" name="Freeform 165"/>
            <p:cNvSpPr/>
            <p:nvPr/>
          </p:nvSpPr>
          <p:spPr>
            <a:xfrm>
              <a:off x="0" y="0"/>
              <a:ext cx="4035614" cy="1280160"/>
            </a:xfrm>
            <a:custGeom>
              <a:avLst/>
              <a:gdLst/>
              <a:ahLst/>
              <a:cxnLst/>
              <a:rect l="l" t="t" r="r" b="b"/>
              <a:pathLst>
                <a:path w="4035614" h="1280160">
                  <a:moveTo>
                    <a:pt x="0" y="0"/>
                  </a:moveTo>
                  <a:lnTo>
                    <a:pt x="4035614" y="0"/>
                  </a:lnTo>
                  <a:lnTo>
                    <a:pt x="4035614" y="1280160"/>
                  </a:lnTo>
                  <a:lnTo>
                    <a:pt x="0" y="128016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58559" r="-76734" b="-58559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166" name="TextBox 166"/>
            <p:cNvSpPr txBox="1"/>
            <p:nvPr/>
          </p:nvSpPr>
          <p:spPr>
            <a:xfrm>
              <a:off x="0" y="-47625"/>
              <a:ext cx="4035614" cy="132778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680"/>
                </a:lnSpc>
              </a:pPr>
              <a:r>
                <a:rPr lang="nl-BE" sz="3900" b="1" noProof="0" dirty="0">
                  <a:solidFill>
                    <a:srgbClr val="FFFFFF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=  ____</a:t>
              </a:r>
            </a:p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60120" y="3703320"/>
            <a:ext cx="10972800" cy="1371600"/>
            <a:chOff x="0" y="0"/>
            <a:chExt cx="14630400" cy="1828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630400" cy="1828800"/>
            </a:xfrm>
            <a:custGeom>
              <a:avLst/>
              <a:gdLst/>
              <a:ahLst/>
              <a:cxnLst/>
              <a:rect l="l" t="t" r="r" b="b"/>
              <a:pathLst>
                <a:path w="14630400" h="1828800">
                  <a:moveTo>
                    <a:pt x="0" y="0"/>
                  </a:moveTo>
                  <a:lnTo>
                    <a:pt x="14630400" y="0"/>
                  </a:lnTo>
                  <a:lnTo>
                    <a:pt x="14630400" y="1828800"/>
                  </a:lnTo>
                  <a:lnTo>
                    <a:pt x="0" y="182880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05880" b="-105880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14630400" cy="19050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8280"/>
                </a:lnSpc>
              </a:pPr>
              <a:r>
                <a:rPr lang="nl-BE" sz="6900" b="1" noProof="0" dirty="0">
                  <a:solidFill>
                    <a:srgbClr val="C28927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Bedankt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60120" y="4869180"/>
            <a:ext cx="10972800" cy="1234440"/>
            <a:chOff x="0" y="0"/>
            <a:chExt cx="14630400" cy="164592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4630400" cy="1645920"/>
            </a:xfrm>
            <a:custGeom>
              <a:avLst/>
              <a:gdLst/>
              <a:ahLst/>
              <a:cxnLst/>
              <a:rect l="l" t="t" r="r" b="b"/>
              <a:pathLst>
                <a:path w="14630400" h="1645920">
                  <a:moveTo>
                    <a:pt x="0" y="0"/>
                  </a:moveTo>
                  <a:lnTo>
                    <a:pt x="14630400" y="0"/>
                  </a:lnTo>
                  <a:lnTo>
                    <a:pt x="14630400" y="1645920"/>
                  </a:lnTo>
                  <a:lnTo>
                    <a:pt x="0" y="164592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23200" b="-123200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14630400" cy="17030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480"/>
                </a:lnSpc>
              </a:pPr>
              <a:r>
                <a:rPr lang="nl-BE" sz="5400" b="1" noProof="0" dirty="0">
                  <a:solidFill>
                    <a:srgbClr val="453434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voor jullie aandacht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15923929" y="8131369"/>
            <a:ext cx="1335371" cy="1126931"/>
          </a:xfrm>
          <a:custGeom>
            <a:avLst/>
            <a:gdLst/>
            <a:ahLst/>
            <a:cxnLst/>
            <a:rect l="l" t="t" r="r" b="b"/>
            <a:pathLst>
              <a:path w="1335371" h="1126931">
                <a:moveTo>
                  <a:pt x="0" y="0"/>
                </a:moveTo>
                <a:lnTo>
                  <a:pt x="1335371" y="0"/>
                </a:lnTo>
                <a:lnTo>
                  <a:pt x="1335371" y="1126931"/>
                </a:lnTo>
                <a:lnTo>
                  <a:pt x="0" y="112693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BE" noProof="0" dirty="0"/>
          </a:p>
        </p:txBody>
      </p:sp>
      <p:grpSp>
        <p:nvGrpSpPr>
          <p:cNvPr id="9" name="Group 9"/>
          <p:cNvGrpSpPr/>
          <p:nvPr/>
        </p:nvGrpSpPr>
        <p:grpSpPr>
          <a:xfrm>
            <a:off x="14224575" y="8131369"/>
            <a:ext cx="1132008" cy="1126931"/>
            <a:chOff x="0" y="0"/>
            <a:chExt cx="1509344" cy="150257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509395" cy="1502537"/>
            </a:xfrm>
            <a:custGeom>
              <a:avLst/>
              <a:gdLst/>
              <a:ahLst/>
              <a:cxnLst/>
              <a:rect l="l" t="t" r="r" b="b"/>
              <a:pathLst>
                <a:path w="1509395" h="1502537">
                  <a:moveTo>
                    <a:pt x="0" y="0"/>
                  </a:moveTo>
                  <a:lnTo>
                    <a:pt x="1509395" y="0"/>
                  </a:lnTo>
                  <a:lnTo>
                    <a:pt x="1509395" y="1502537"/>
                  </a:lnTo>
                  <a:lnTo>
                    <a:pt x="0" y="15025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3" b="-2"/>
              </a:stretch>
            </a:blipFill>
          </p:spPr>
          <p:txBody>
            <a:bodyPr/>
            <a:lstStyle/>
            <a:p>
              <a:endParaRPr lang="nl-BE" noProof="0" dirty="0"/>
            </a:p>
          </p:txBody>
        </p:sp>
      </p:grpSp>
      <p:sp>
        <p:nvSpPr>
          <p:cNvPr id="11" name="AutoShape 11"/>
          <p:cNvSpPr/>
          <p:nvPr/>
        </p:nvSpPr>
        <p:spPr>
          <a:xfrm flipV="1">
            <a:off x="15705753" y="8264193"/>
            <a:ext cx="0" cy="792087"/>
          </a:xfrm>
          <a:prstGeom prst="line">
            <a:avLst/>
          </a:prstGeom>
          <a:ln w="19050" cap="flat">
            <a:solidFill>
              <a:srgbClr val="8B5E3C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nl-BE" noProof="0" dirty="0"/>
          </a:p>
        </p:txBody>
      </p:sp>
      <p:sp>
        <p:nvSpPr>
          <p:cNvPr id="12" name="TextBox 12"/>
          <p:cNvSpPr txBox="1"/>
          <p:nvPr/>
        </p:nvSpPr>
        <p:spPr>
          <a:xfrm>
            <a:off x="1028700" y="8055169"/>
            <a:ext cx="6819900" cy="4567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nl-BE" sz="2799" u="sng" noProof="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  <a:hlinkClick r:id="rId5" tooltip="https://www.alexandrebourdeaux.com"/>
              </a:rPr>
              <a:t>https://www.alexandrebourdeaux.com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8618634"/>
            <a:ext cx="5143500" cy="4567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nl-BE" sz="2799" u="sng" noProof="0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  <a:hlinkClick r:id="rId6" tooltip="https://ganachesolution.com"/>
              </a:rPr>
              <a:t>https://ganachesolution.com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1712</TotalTime>
  <Words>2302</Words>
  <Application>Microsoft Office PowerPoint</Application>
  <PresentationFormat>Aangepast</PresentationFormat>
  <Paragraphs>648</Paragraphs>
  <Slides>29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7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29</vt:i4>
      </vt:variant>
    </vt:vector>
  </HeadingPairs>
  <TitlesOfParts>
    <vt:vector size="37" baseType="lpstr">
      <vt:lpstr>Aptos</vt:lpstr>
      <vt:lpstr>Telegraf</vt:lpstr>
      <vt:lpstr>Arial</vt:lpstr>
      <vt:lpstr>Telegraf Bold</vt:lpstr>
      <vt:lpstr>Calibri</vt:lpstr>
      <vt:lpstr>Arimo</vt:lpstr>
      <vt:lpstr>Cocomat Pro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Maintaining the same flavor profile while optimizing the formulation. Transforming an unbalanced ganache recipe into a stable, well-balanced formulation with the desired texture, shelf life, and processing characteristics.</dc:title>
  <dc:creator>Wordlab</dc:creator>
  <cp:keywords>, docId:047940FD3D144C9BE78E2880F7B390AD</cp:keywords>
  <cp:lastModifiedBy>Evi Alens</cp:lastModifiedBy>
  <cp:revision>27</cp:revision>
  <dcterms:created xsi:type="dcterms:W3CDTF">2006-08-16T00:00:00Z</dcterms:created>
  <dcterms:modified xsi:type="dcterms:W3CDTF">2026-09-09T13:06:35Z</dcterms:modified>
  <dc:identifier>DAHPp6cK1Mw</dc:identifier>
</cp:coreProperties>
</file>