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8"/>
  </p:notesMasterIdLst>
  <p:handoutMasterIdLst>
    <p:handoutMasterId r:id="rId89"/>
  </p:handoutMasterIdLst>
  <p:sldIdLst>
    <p:sldId id="260" r:id="rId2"/>
    <p:sldId id="259" r:id="rId3"/>
    <p:sldId id="258" r:id="rId4"/>
    <p:sldId id="261" r:id="rId5"/>
    <p:sldId id="262" r:id="rId6"/>
    <p:sldId id="267" r:id="rId7"/>
    <p:sldId id="376" r:id="rId8"/>
    <p:sldId id="380" r:id="rId9"/>
    <p:sldId id="377" r:id="rId10"/>
    <p:sldId id="379" r:id="rId11"/>
    <p:sldId id="378" r:id="rId12"/>
    <p:sldId id="272" r:id="rId13"/>
    <p:sldId id="393" r:id="rId14"/>
    <p:sldId id="382" r:id="rId15"/>
    <p:sldId id="385" r:id="rId16"/>
    <p:sldId id="386" r:id="rId17"/>
    <p:sldId id="387" r:id="rId18"/>
    <p:sldId id="388" r:id="rId19"/>
    <p:sldId id="279" r:id="rId20"/>
    <p:sldId id="410" r:id="rId21"/>
    <p:sldId id="411" r:id="rId22"/>
    <p:sldId id="412" r:id="rId23"/>
    <p:sldId id="413" r:id="rId24"/>
    <p:sldId id="281" r:id="rId25"/>
    <p:sldId id="282" r:id="rId26"/>
    <p:sldId id="415" r:id="rId27"/>
    <p:sldId id="283" r:id="rId28"/>
    <p:sldId id="284" r:id="rId29"/>
    <p:sldId id="285" r:id="rId30"/>
    <p:sldId id="286" r:id="rId31"/>
    <p:sldId id="287" r:id="rId32"/>
    <p:sldId id="289" r:id="rId33"/>
    <p:sldId id="291" r:id="rId34"/>
    <p:sldId id="394" r:id="rId35"/>
    <p:sldId id="416" r:id="rId36"/>
    <p:sldId id="417" r:id="rId37"/>
    <p:sldId id="418" r:id="rId38"/>
    <p:sldId id="419" r:id="rId39"/>
    <p:sldId id="420" r:id="rId40"/>
    <p:sldId id="399" r:id="rId41"/>
    <p:sldId id="301" r:id="rId42"/>
    <p:sldId id="422" r:id="rId43"/>
    <p:sldId id="304" r:id="rId44"/>
    <p:sldId id="305" r:id="rId45"/>
    <p:sldId id="306" r:id="rId46"/>
    <p:sldId id="308" r:id="rId47"/>
    <p:sldId id="309" r:id="rId48"/>
    <p:sldId id="311" r:id="rId49"/>
    <p:sldId id="395" r:id="rId50"/>
    <p:sldId id="407" r:id="rId51"/>
    <p:sldId id="314" r:id="rId52"/>
    <p:sldId id="315" r:id="rId53"/>
    <p:sldId id="317" r:id="rId54"/>
    <p:sldId id="328" r:id="rId55"/>
    <p:sldId id="319" r:id="rId56"/>
    <p:sldId id="322" r:id="rId57"/>
    <p:sldId id="323" r:id="rId58"/>
    <p:sldId id="321" r:id="rId59"/>
    <p:sldId id="421" r:id="rId60"/>
    <p:sldId id="396" r:id="rId61"/>
    <p:sldId id="342" r:id="rId62"/>
    <p:sldId id="408" r:id="rId63"/>
    <p:sldId id="336" r:id="rId64"/>
    <p:sldId id="335" r:id="rId65"/>
    <p:sldId id="331" r:id="rId66"/>
    <p:sldId id="344" r:id="rId67"/>
    <p:sldId id="345" r:id="rId68"/>
    <p:sldId id="346" r:id="rId69"/>
    <p:sldId id="347" r:id="rId70"/>
    <p:sldId id="397" r:id="rId71"/>
    <p:sldId id="349" r:id="rId72"/>
    <p:sldId id="350" r:id="rId73"/>
    <p:sldId id="351" r:id="rId74"/>
    <p:sldId id="352" r:id="rId75"/>
    <p:sldId id="398" r:id="rId76"/>
    <p:sldId id="354" r:id="rId77"/>
    <p:sldId id="355" r:id="rId78"/>
    <p:sldId id="356" r:id="rId79"/>
    <p:sldId id="357" r:id="rId80"/>
    <p:sldId id="358" r:id="rId81"/>
    <p:sldId id="359" r:id="rId82"/>
    <p:sldId id="360" r:id="rId83"/>
    <p:sldId id="361" r:id="rId84"/>
    <p:sldId id="363" r:id="rId85"/>
    <p:sldId id="366" r:id="rId86"/>
    <p:sldId id="423" r:id="rId87"/>
  </p:sldIdLst>
  <p:sldSz cx="9144000" cy="6858000" type="screen4x3"/>
  <p:notesSz cx="6797675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773" autoAdjust="0"/>
  </p:normalViewPr>
  <p:slideViewPr>
    <p:cSldViewPr>
      <p:cViewPr>
        <p:scale>
          <a:sx n="90" d="100"/>
          <a:sy n="90" d="100"/>
        </p:scale>
        <p:origin x="828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u="sng"/>
            </a:pPr>
            <a:r>
              <a:rPr lang="en-US" u="sng"/>
              <a:t>Werknemers per sector in België (2013)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Reeks 1</c:v>
                </c:pt>
              </c:strCache>
            </c:strRef>
          </c:tx>
          <c:invertIfNegative val="0"/>
          <c:dPt>
            <c:idx val="3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7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0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1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accent1"/>
                </a:solidFill>
              </a:ln>
            </c:spPr>
          </c:dPt>
          <c:dPt>
            <c:idx val="13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5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6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7"/>
            <c:invertIfNegative val="0"/>
            <c:bubble3D val="0"/>
            <c:spPr>
              <a:solidFill>
                <a:srgbClr val="00B050"/>
              </a:solidFill>
            </c:spPr>
          </c:dPt>
          <c:cat>
            <c:strRef>
              <c:f>Blad1!$A$2:$A$20</c:f>
              <c:strCache>
                <c:ptCount val="19"/>
                <c:pt idx="0">
                  <c:v>Overheid</c:v>
                </c:pt>
                <c:pt idx="1">
                  <c:v>Social profit</c:v>
                </c:pt>
                <c:pt idx="2">
                  <c:v>Diensten aan ondernemingen en personen</c:v>
                </c:pt>
                <c:pt idx="3">
                  <c:v>Metaalindustrie</c:v>
                </c:pt>
                <c:pt idx="4">
                  <c:v>Distributie</c:v>
                </c:pt>
                <c:pt idx="5">
                  <c:v>Vervoer, transport en logistiek</c:v>
                </c:pt>
                <c:pt idx="6">
                  <c:v>Bouw</c:v>
                </c:pt>
                <c:pt idx="7">
                  <c:v>Chemie en petroleum</c:v>
                </c:pt>
                <c:pt idx="8">
                  <c:v>Horeca, sport en ontspanning</c:v>
                </c:pt>
                <c:pt idx="9">
                  <c:v>Financiële sector</c:v>
                </c:pt>
                <c:pt idx="10">
                  <c:v>Voedingsindustrie</c:v>
                </c:pt>
                <c:pt idx="11">
                  <c:v>Kleding- en textielindustrie</c:v>
                </c:pt>
                <c:pt idx="12">
                  <c:v>Land- en tuinbouw, bosbouw en zeevisserij</c:v>
                </c:pt>
                <c:pt idx="13">
                  <c:v>Houtnijverheid</c:v>
                </c:pt>
                <c:pt idx="14">
                  <c:v>Gas en elektriciteit</c:v>
                </c:pt>
                <c:pt idx="15">
                  <c:v>Steen- en glasindustrie</c:v>
                </c:pt>
                <c:pt idx="16">
                  <c:v>Media, drukkerij- en uitgeverijsector</c:v>
                </c:pt>
                <c:pt idx="17">
                  <c:v>Papier- en kartonsector</c:v>
                </c:pt>
                <c:pt idx="18">
                  <c:v>Overige</c:v>
                </c:pt>
              </c:strCache>
            </c:strRef>
          </c:cat>
          <c:val>
            <c:numRef>
              <c:f>Blad1!$B$2:$B$20</c:f>
              <c:numCache>
                <c:formatCode>General</c:formatCode>
                <c:ptCount val="19"/>
                <c:pt idx="0">
                  <c:v>652033</c:v>
                </c:pt>
                <c:pt idx="1">
                  <c:v>489414</c:v>
                </c:pt>
                <c:pt idx="2">
                  <c:v>318186</c:v>
                </c:pt>
                <c:pt idx="3">
                  <c:v>291688</c:v>
                </c:pt>
                <c:pt idx="4">
                  <c:v>251247</c:v>
                </c:pt>
                <c:pt idx="5">
                  <c:v>159335</c:v>
                </c:pt>
                <c:pt idx="6">
                  <c:v>156197</c:v>
                </c:pt>
                <c:pt idx="7">
                  <c:v>122435</c:v>
                </c:pt>
                <c:pt idx="8">
                  <c:v>116140</c:v>
                </c:pt>
                <c:pt idx="9">
                  <c:v>109566</c:v>
                </c:pt>
                <c:pt idx="10">
                  <c:v>85634</c:v>
                </c:pt>
                <c:pt idx="11">
                  <c:v>40982</c:v>
                </c:pt>
                <c:pt idx="12">
                  <c:v>28910</c:v>
                </c:pt>
                <c:pt idx="13">
                  <c:v>19246</c:v>
                </c:pt>
                <c:pt idx="14">
                  <c:v>18619</c:v>
                </c:pt>
                <c:pt idx="15">
                  <c:v>18143</c:v>
                </c:pt>
                <c:pt idx="16">
                  <c:v>14864</c:v>
                </c:pt>
                <c:pt idx="17">
                  <c:v>12665</c:v>
                </c:pt>
                <c:pt idx="18">
                  <c:v>470310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6959088"/>
        <c:axId val="266959648"/>
      </c:barChart>
      <c:catAx>
        <c:axId val="26695908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266959648"/>
        <c:crosses val="autoZero"/>
        <c:auto val="1"/>
        <c:lblAlgn val="ctr"/>
        <c:lblOffset val="100"/>
        <c:noMultiLvlLbl val="0"/>
      </c:catAx>
      <c:valAx>
        <c:axId val="26695964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669590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0.7541</cdr:x>
      <cdr:y>0.21739</cdr:y>
    </cdr:from>
    <cdr:to>
      <cdr:x>0.95082</cdr:x>
      <cdr:y>0.35542</cdr:y>
    </cdr:to>
    <cdr:sp macro="" textlink="">
      <cdr:nvSpPr>
        <cdr:cNvPr id="2" name="Tekstvak 1"/>
        <cdr:cNvSpPr txBox="1"/>
      </cdr:nvSpPr>
      <cdr:spPr>
        <a:xfrm xmlns:a="http://schemas.openxmlformats.org/drawingml/2006/main">
          <a:off x="6624736" y="1440160"/>
          <a:ext cx="1728192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nl-BE" sz="1100" dirty="0" smtClean="0"/>
            <a:t>      Industrie</a:t>
          </a:r>
        </a:p>
        <a:p xmlns:a="http://schemas.openxmlformats.org/drawingml/2006/main">
          <a:r>
            <a:rPr lang="nl-BE" dirty="0" smtClean="0"/>
            <a:t>      </a:t>
          </a:r>
        </a:p>
        <a:p xmlns:a="http://schemas.openxmlformats.org/drawingml/2006/main">
          <a:r>
            <a:rPr lang="nl-BE" dirty="0"/>
            <a:t> </a:t>
          </a:r>
          <a:r>
            <a:rPr lang="nl-BE" dirty="0" smtClean="0"/>
            <a:t>      Andere</a:t>
          </a:r>
          <a:endParaRPr lang="nl-BE" sz="1100" dirty="0"/>
        </a:p>
      </cdr:txBody>
    </cdr:sp>
  </cdr:relSizeAnchor>
  <cdr:relSizeAnchor xmlns:cdr="http://schemas.openxmlformats.org/drawingml/2006/chartDrawing">
    <cdr:from>
      <cdr:x>0.7623</cdr:x>
      <cdr:y>0.22826</cdr:y>
    </cdr:from>
    <cdr:to>
      <cdr:x>0.77869</cdr:x>
      <cdr:y>0.25</cdr:y>
    </cdr:to>
    <cdr:sp macro="" textlink="">
      <cdr:nvSpPr>
        <cdr:cNvPr id="3" name="Rechthoek 2"/>
        <cdr:cNvSpPr/>
      </cdr:nvSpPr>
      <cdr:spPr>
        <a:xfrm xmlns:a="http://schemas.openxmlformats.org/drawingml/2006/main">
          <a:off x="6696744" y="1512168"/>
          <a:ext cx="144016" cy="144016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nl-BE"/>
        </a:p>
      </cdr:txBody>
    </cdr:sp>
  </cdr:relSizeAnchor>
  <cdr:relSizeAnchor xmlns:cdr="http://schemas.openxmlformats.org/drawingml/2006/chartDrawing">
    <cdr:from>
      <cdr:x>0.7623</cdr:x>
      <cdr:y>0.27174</cdr:y>
    </cdr:from>
    <cdr:to>
      <cdr:x>0.77869</cdr:x>
      <cdr:y>0.29348</cdr:y>
    </cdr:to>
    <cdr:sp macro="" textlink="">
      <cdr:nvSpPr>
        <cdr:cNvPr id="4" name="Rechthoek 3"/>
        <cdr:cNvSpPr/>
      </cdr:nvSpPr>
      <cdr:spPr>
        <a:xfrm xmlns:a="http://schemas.openxmlformats.org/drawingml/2006/main">
          <a:off x="6696744" y="1800200"/>
          <a:ext cx="144016" cy="144016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nl-BE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C26F2A-3E79-48C5-982D-7706EAC7B0ED}" type="datetimeFigureOut">
              <a:rPr lang="nl-BE" smtClean="0"/>
              <a:pPr/>
              <a:t>2/12/2016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B4077-951A-4AC4-81FE-DBF944C1A146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22655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147C8-732F-4236-B81B-BD64D747C427}" type="datetimeFigureOut">
              <a:rPr lang="nl-BE" smtClean="0"/>
              <a:pPr/>
              <a:t>2/12/2016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FF28F-AE7B-45BF-B5EC-F26D229ED373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6729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57957-CAD2-47CD-8DFF-9F16DA7B9C63}" type="slidenum">
              <a:rPr lang="nl-BE" smtClean="0"/>
              <a:pPr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29483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AD6D516-4343-40B8-8A35-463E550D0725}" type="datetimeFigureOut">
              <a:rPr lang="nl-BE" smtClean="0"/>
              <a:pPr/>
              <a:t>2/12/2016</a:t>
            </a:fld>
            <a:endParaRPr lang="nl-BE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82725CA-06F3-44C6-A1D0-35585AE69FC2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BE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6D516-4343-40B8-8A35-463E550D0725}" type="datetimeFigureOut">
              <a:rPr lang="nl-BE" smtClean="0"/>
              <a:pPr/>
              <a:t>2/12/2016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725CA-06F3-44C6-A1D0-35585AE69FC2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6D516-4343-40B8-8A35-463E550D0725}" type="datetimeFigureOut">
              <a:rPr lang="nl-BE" smtClean="0"/>
              <a:pPr/>
              <a:t>2/12/2016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2725CA-06F3-44C6-A1D0-35585AE69FC2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6D516-4343-40B8-8A35-463E550D0725}" type="datetimeFigureOut">
              <a:rPr lang="nl-BE" smtClean="0"/>
              <a:pPr/>
              <a:t>2/12/2016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725CA-06F3-44C6-A1D0-35585AE69FC2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AD6D516-4343-40B8-8A35-463E550D0725}" type="datetimeFigureOut">
              <a:rPr lang="nl-BE" smtClean="0"/>
              <a:pPr/>
              <a:t>2/12/2016</a:t>
            </a:fld>
            <a:endParaRPr lang="nl-B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2725CA-06F3-44C6-A1D0-35585AE69FC2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BE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6D516-4343-40B8-8A35-463E550D0725}" type="datetimeFigureOut">
              <a:rPr lang="nl-BE" smtClean="0"/>
              <a:pPr/>
              <a:t>2/12/2016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725CA-06F3-44C6-A1D0-35585AE69FC2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6D516-4343-40B8-8A35-463E550D0725}" type="datetimeFigureOut">
              <a:rPr lang="nl-BE" smtClean="0"/>
              <a:pPr/>
              <a:t>2/12/2016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725CA-06F3-44C6-A1D0-35585AE69FC2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6D516-4343-40B8-8A35-463E550D0725}" type="datetimeFigureOut">
              <a:rPr lang="nl-BE" smtClean="0"/>
              <a:pPr/>
              <a:t>2/12/2016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725CA-06F3-44C6-A1D0-35585AE69FC2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6D516-4343-40B8-8A35-463E550D0725}" type="datetimeFigureOut">
              <a:rPr lang="nl-BE" smtClean="0"/>
              <a:pPr/>
              <a:t>2/12/2016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725CA-06F3-44C6-A1D0-35585AE69FC2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6D516-4343-40B8-8A35-463E550D0725}" type="datetimeFigureOut">
              <a:rPr lang="nl-BE" smtClean="0"/>
              <a:pPr/>
              <a:t>2/12/2016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82725CA-06F3-44C6-A1D0-35585AE69FC2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6D516-4343-40B8-8A35-463E550D0725}" type="datetimeFigureOut">
              <a:rPr lang="nl-BE" smtClean="0"/>
              <a:pPr/>
              <a:t>2/12/2016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725CA-06F3-44C6-A1D0-35585AE69FC2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3AD6D516-4343-40B8-8A35-463E550D0725}" type="datetimeFigureOut">
              <a:rPr lang="nl-BE" smtClean="0"/>
              <a:pPr/>
              <a:t>2/12/2016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082725CA-06F3-44C6-A1D0-35585AE69FC2}" type="slidenum">
              <a:rPr lang="nl-BE" smtClean="0"/>
              <a:pPr/>
              <a:t>‹#›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youtube.com/watch?v=VJbQ7zAlYo0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youtube.com/watch?v=KKPlrjo9544&amp;index=3&amp;list=PLVEnmFsipVTyctaZn_yz06-a-N2_b1H1k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youtube.com/watch?v=YsPOZYinKUU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4" Type="http://schemas.openxmlformats.org/officeDocument/2006/relationships/image" Target="../media/image5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gif"/><Relationship Id="rId11" Type="http://schemas.openxmlformats.org/officeDocument/2006/relationships/image" Target="../media/image76.pn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gif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75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1.gif"/><Relationship Id="rId4" Type="http://schemas.openxmlformats.org/officeDocument/2006/relationships/image" Target="../media/image8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76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gif"/><Relationship Id="rId5" Type="http://schemas.openxmlformats.org/officeDocument/2006/relationships/image" Target="../media/image68.jpeg"/><Relationship Id="rId4" Type="http://schemas.openxmlformats.org/officeDocument/2006/relationships/image" Target="../media/image73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4.emf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7.jpeg"/><Relationship Id="rId18" Type="http://schemas.openxmlformats.org/officeDocument/2006/relationships/image" Target="../media/image102.jpeg"/><Relationship Id="rId3" Type="http://schemas.openxmlformats.org/officeDocument/2006/relationships/image" Target="../media/image87.jpeg"/><Relationship Id="rId21" Type="http://schemas.openxmlformats.org/officeDocument/2006/relationships/image" Target="../media/image105.jpeg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17" Type="http://schemas.openxmlformats.org/officeDocument/2006/relationships/image" Target="../media/image101.jpeg"/><Relationship Id="rId2" Type="http://schemas.openxmlformats.org/officeDocument/2006/relationships/image" Target="../media/image86.jpeg"/><Relationship Id="rId16" Type="http://schemas.openxmlformats.org/officeDocument/2006/relationships/image" Target="../media/image100.jpeg"/><Relationship Id="rId20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5" Type="http://schemas.openxmlformats.org/officeDocument/2006/relationships/image" Target="../media/image99.jpeg"/><Relationship Id="rId10" Type="http://schemas.openxmlformats.org/officeDocument/2006/relationships/image" Target="../media/image94.jpeg"/><Relationship Id="rId19" Type="http://schemas.openxmlformats.org/officeDocument/2006/relationships/image" Target="../media/image103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Relationship Id="rId14" Type="http://schemas.openxmlformats.org/officeDocument/2006/relationships/image" Target="../media/image9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hyperlink" Target="https://www.youtube.com/watch?v=FLBwtd86nus&amp;feature=youtu.be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3528" y="764704"/>
            <a:ext cx="6324600" cy="3888432"/>
          </a:xfrm>
        </p:spPr>
        <p:txBody>
          <a:bodyPr/>
          <a:lstStyle/>
          <a:p>
            <a:pPr algn="ctr"/>
            <a:r>
              <a:rPr lang="nl-BE" sz="4400" dirty="0" smtClean="0"/>
              <a:t>Stimulerend kiezen</a:t>
            </a:r>
            <a:br>
              <a:rPr lang="nl-BE" sz="4400" dirty="0" smtClean="0"/>
            </a:br>
            <a:r>
              <a:rPr lang="nl-BE" sz="4400" dirty="0" smtClean="0"/>
              <a:t/>
            </a:r>
            <a:br>
              <a:rPr lang="nl-BE" sz="4400" dirty="0" smtClean="0"/>
            </a:br>
            <a:r>
              <a:rPr lang="nl-BE" dirty="0" smtClean="0"/>
              <a:t/>
            </a:r>
            <a:br>
              <a:rPr lang="nl-BE" dirty="0" smtClean="0"/>
            </a:br>
            <a:r>
              <a:rPr lang="nl-BE" sz="3600" cap="none" dirty="0" smtClean="0"/>
              <a:t>Een blik op de wereld </a:t>
            </a:r>
            <a:br>
              <a:rPr lang="nl-BE" sz="3600" cap="none" dirty="0" smtClean="0"/>
            </a:br>
            <a:r>
              <a:rPr lang="nl-BE" sz="3600" cap="none" dirty="0" smtClean="0"/>
              <a:t>van de industrie</a:t>
            </a:r>
            <a:endParaRPr lang="nl-BE" sz="3600" cap="none" dirty="0"/>
          </a:p>
        </p:txBody>
      </p:sp>
    </p:spTree>
    <p:extLst>
      <p:ext uri="{BB962C8B-B14F-4D97-AF65-F5344CB8AC3E}">
        <p14:creationId xmlns:p14="http://schemas.microsoft.com/office/powerpoint/2010/main" val="338050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l-BE" sz="6000" dirty="0" smtClean="0"/>
              <a:t>4.</a:t>
            </a:r>
            <a:endParaRPr lang="nl-BE" sz="6000" dirty="0"/>
          </a:p>
        </p:txBody>
      </p:sp>
      <p:pic>
        <p:nvPicPr>
          <p:cNvPr id="5" name="Picture 2" descr="http://www.roadies.be/v2/wp-content/uploads/2013/11/introbeeld-840x5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5472608" cy="364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/>
          <a:stretch/>
        </p:blipFill>
        <p:spPr>
          <a:xfrm>
            <a:off x="1308751" y="3830529"/>
            <a:ext cx="4366258" cy="287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3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7" t="6065" r="14257" b="8557"/>
          <a:stretch/>
        </p:blipFill>
        <p:spPr>
          <a:xfrm>
            <a:off x="179512" y="424482"/>
            <a:ext cx="4131568" cy="3447281"/>
          </a:xfr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l-BE" sz="6000" dirty="0" smtClean="0"/>
              <a:t>5.</a:t>
            </a:r>
            <a:endParaRPr lang="nl-BE" sz="6000" dirty="0"/>
          </a:p>
        </p:txBody>
      </p:sp>
      <p:pic>
        <p:nvPicPr>
          <p:cNvPr id="6" name="Picture 4" descr="groo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97"/>
          <a:stretch/>
        </p:blipFill>
        <p:spPr bwMode="auto">
          <a:xfrm>
            <a:off x="3808967" y="424483"/>
            <a:ext cx="3049827" cy="307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onderwijskiezer.be/foto_beroepen/ber_drukvoorbereider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4115" r="3182" b="4579"/>
          <a:stretch/>
        </p:blipFill>
        <p:spPr bwMode="auto">
          <a:xfrm>
            <a:off x="2267744" y="3495675"/>
            <a:ext cx="4591050" cy="307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49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/>
          <p:cNvSpPr>
            <a:spLocks noGrp="1"/>
          </p:cNvSpPr>
          <p:nvPr>
            <p:ph type="pic" idx="1"/>
          </p:nvPr>
        </p:nvSpPr>
        <p:spPr/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l-BE" sz="6000" dirty="0" smtClean="0"/>
              <a:t>6.</a:t>
            </a:r>
            <a:endParaRPr lang="nl-BE" sz="6000" dirty="0"/>
          </a:p>
        </p:txBody>
      </p:sp>
      <p:pic>
        <p:nvPicPr>
          <p:cNvPr id="5" name="Picture 6" descr="http://www.vma.be/resized/indu_am_vloerlijn_S60_1.jpg?width=800&amp;height=600&amp;image=/images/referenties/indu_am_vloerlijn_S60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9355"/>
            <a:ext cx="5304293" cy="354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abvvmetaal.be/images/abvv/sectoren/Machinebouw_N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63" b="5679"/>
          <a:stretch/>
        </p:blipFill>
        <p:spPr bwMode="auto">
          <a:xfrm>
            <a:off x="246227" y="4077072"/>
            <a:ext cx="3065009" cy="222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abvvmetaal.be/images/abvv/sectoren/Koetswerk_N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284" y="4077071"/>
            <a:ext cx="3349763" cy="222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9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oplossing</a:t>
            </a:r>
            <a:endParaRPr lang="nl-BE" dirty="0"/>
          </a:p>
        </p:txBody>
      </p:sp>
      <p:pic>
        <p:nvPicPr>
          <p:cNvPr id="2051" name="Picture 3" descr="C:\Users\Beroepenhuis\AppData\Local\Microsoft\Windows\Temporary Internet Files\Content.IE5\EB70YJBZ\question_makrs_cutie_mark_by_rildraw-d4byewl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4757450" cy="471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/>
          <p:cNvSpPr>
            <a:spLocks noGrp="1"/>
          </p:cNvSpPr>
          <p:nvPr>
            <p:ph type="pic" idx="1"/>
          </p:nvPr>
        </p:nvSpPr>
        <p:spPr/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l-BE" sz="6000" dirty="0" smtClean="0"/>
              <a:t>1.</a:t>
            </a:r>
            <a:endParaRPr lang="nl-BE" sz="6000" dirty="0"/>
          </a:p>
        </p:txBody>
      </p:sp>
      <p:pic>
        <p:nvPicPr>
          <p:cNvPr id="1026" name="Picture 2" descr="http://img.goldenpages.be/mysite/media/38/06/6/ea903373-1416-4314-9a7c-a565262920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36"/>
          <a:stretch/>
        </p:blipFill>
        <p:spPr bwMode="auto">
          <a:xfrm>
            <a:off x="3055329" y="4230261"/>
            <a:ext cx="3826146" cy="223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.goudengids.be/mysite/media/38/06/6/9a7fc143-a88c-4ba4-b92b-63728350f623_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4898074" cy="367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fedustria.be/sites/fedustria/files/page/nekto_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82" y="4221088"/>
            <a:ext cx="279503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1817326" y="3229889"/>
            <a:ext cx="4196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Houtnijverheid</a:t>
            </a:r>
            <a:endParaRPr lang="nl-BE" sz="4000" dirty="0"/>
          </a:p>
        </p:txBody>
      </p:sp>
    </p:spTree>
    <p:extLst>
      <p:ext uri="{BB962C8B-B14F-4D97-AF65-F5344CB8AC3E}">
        <p14:creationId xmlns:p14="http://schemas.microsoft.com/office/powerpoint/2010/main" val="330543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0" r="16160"/>
          <a:stretch>
            <a:fillRect/>
          </a:stretch>
        </p:blipFill>
        <p:spPr>
          <a:xfrm>
            <a:off x="3584854" y="558078"/>
            <a:ext cx="3262371" cy="3188227"/>
          </a:xfr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l-BE" sz="6000" dirty="0" smtClean="0"/>
              <a:t>2.</a:t>
            </a:r>
            <a:endParaRPr lang="nl-BE" sz="6000" dirty="0"/>
          </a:p>
        </p:txBody>
      </p:sp>
      <p:pic>
        <p:nvPicPr>
          <p:cNvPr id="2050" name="Picture 2" descr="Afbeelding Textieltechnolog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25" y="4095320"/>
            <a:ext cx="66675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9" t="21970" r="14774" b="9524"/>
          <a:stretch/>
        </p:blipFill>
        <p:spPr bwMode="auto">
          <a:xfrm>
            <a:off x="179725" y="209065"/>
            <a:ext cx="3495890" cy="388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395535" y="5889466"/>
            <a:ext cx="6451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Kleding- en textielindustrie</a:t>
            </a:r>
            <a:endParaRPr lang="nl-BE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02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2" t="3348" r="18304" b="5120"/>
          <a:stretch/>
        </p:blipFill>
        <p:spPr>
          <a:xfrm>
            <a:off x="273571" y="260648"/>
            <a:ext cx="3362325" cy="3695700"/>
          </a:xfr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l-BE" sz="6000" dirty="0" smtClean="0"/>
              <a:t>3.</a:t>
            </a:r>
            <a:endParaRPr lang="nl-BE" sz="6000" dirty="0"/>
          </a:p>
        </p:txBody>
      </p:sp>
      <p:pic>
        <p:nvPicPr>
          <p:cNvPr id="7" name="Picture 7" descr="DSC_00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717032"/>
            <a:ext cx="4506652" cy="295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Het Beroepenhuis\Desktop\JOLIEN\Quiz industrie\Afbeeldingen voeding\DSC_019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6" r="14536"/>
          <a:stretch/>
        </p:blipFill>
        <p:spPr bwMode="auto">
          <a:xfrm>
            <a:off x="3635896" y="704084"/>
            <a:ext cx="3276600" cy="301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1763688" y="3651498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V</a:t>
            </a:r>
            <a:r>
              <a:rPr lang="nl-BE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oedingsindustrie</a:t>
            </a:r>
            <a:endParaRPr lang="nl-BE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983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l-BE" sz="6000" dirty="0" smtClean="0"/>
              <a:t>4.</a:t>
            </a:r>
            <a:endParaRPr lang="nl-BE" sz="6000" dirty="0"/>
          </a:p>
        </p:txBody>
      </p:sp>
      <p:pic>
        <p:nvPicPr>
          <p:cNvPr id="5" name="Picture 2" descr="http://www.roadies.be/v2/wp-content/uploads/2013/11/introbeeld-840x5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5472608" cy="364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/>
          <a:stretch/>
        </p:blipFill>
        <p:spPr>
          <a:xfrm>
            <a:off x="1308751" y="3830529"/>
            <a:ext cx="4366258" cy="2875765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827584" y="3081154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Chemie en petroleum</a:t>
            </a:r>
            <a:endParaRPr lang="nl-BE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560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7" t="6065" r="14257" b="8557"/>
          <a:stretch/>
        </p:blipFill>
        <p:spPr>
          <a:xfrm>
            <a:off x="179512" y="424482"/>
            <a:ext cx="4131568" cy="3447281"/>
          </a:xfr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l-BE" sz="6000" dirty="0" smtClean="0"/>
              <a:t>5.</a:t>
            </a:r>
            <a:endParaRPr lang="nl-BE" sz="6000" dirty="0"/>
          </a:p>
        </p:txBody>
      </p:sp>
      <p:pic>
        <p:nvPicPr>
          <p:cNvPr id="6" name="Picture 4" descr="groo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97"/>
          <a:stretch/>
        </p:blipFill>
        <p:spPr bwMode="auto">
          <a:xfrm>
            <a:off x="3808967" y="424483"/>
            <a:ext cx="3049827" cy="307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onderwijskiezer.be/foto_beroepen/ber_drukvoorbereider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4115" r="3182" b="4579"/>
          <a:stretch/>
        </p:blipFill>
        <p:spPr bwMode="auto">
          <a:xfrm>
            <a:off x="2267744" y="3495675"/>
            <a:ext cx="4591050" cy="307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1691680" y="2780928"/>
            <a:ext cx="5040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Media, drukkerij- en uitgeverijsector</a:t>
            </a:r>
            <a:endParaRPr lang="nl-BE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620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/>
          <p:cNvSpPr>
            <a:spLocks noGrp="1"/>
          </p:cNvSpPr>
          <p:nvPr>
            <p:ph type="pic" idx="1"/>
          </p:nvPr>
        </p:nvSpPr>
        <p:spPr/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l-BE" sz="6000" dirty="0" smtClean="0"/>
              <a:t>6.</a:t>
            </a:r>
            <a:endParaRPr lang="nl-BE" sz="6000" dirty="0"/>
          </a:p>
        </p:txBody>
      </p:sp>
      <p:pic>
        <p:nvPicPr>
          <p:cNvPr id="5" name="Picture 6" descr="http://www.vma.be/resized/indu_am_vloerlijn_S60_1.jpg?width=800&amp;height=600&amp;image=/images/referenties/indu_am_vloerlijn_S60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9355"/>
            <a:ext cx="5304293" cy="354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abvvmetaal.be/images/abvv/sectoren/Machinebouw_N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63" b="5679"/>
          <a:stretch/>
        </p:blipFill>
        <p:spPr bwMode="auto">
          <a:xfrm>
            <a:off x="246227" y="4077072"/>
            <a:ext cx="3065009" cy="222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abvvmetaal.be/images/abvv/sectoren/Koetswerk_N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284" y="4077071"/>
            <a:ext cx="3349763" cy="222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755576" y="3225170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Metaalindustrie</a:t>
            </a:r>
            <a:endParaRPr lang="nl-BE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888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478092" y="861273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5400" dirty="0" smtClean="0"/>
              <a:t>INDUSTRIE</a:t>
            </a:r>
            <a:endParaRPr lang="nl-BE" sz="5400" dirty="0"/>
          </a:p>
        </p:txBody>
      </p:sp>
      <p:sp>
        <p:nvSpPr>
          <p:cNvPr id="22" name="Tekstvak 21"/>
          <p:cNvSpPr txBox="1"/>
          <p:nvPr/>
        </p:nvSpPr>
        <p:spPr>
          <a:xfrm>
            <a:off x="515922" y="769533"/>
            <a:ext cx="599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000" dirty="0" smtClean="0"/>
              <a:t>--</a:t>
            </a:r>
            <a:endParaRPr lang="nl-BE" sz="6000" dirty="0"/>
          </a:p>
        </p:txBody>
      </p:sp>
      <p:sp>
        <p:nvSpPr>
          <p:cNvPr id="23" name="Tekstvak 22"/>
          <p:cNvSpPr txBox="1"/>
          <p:nvPr/>
        </p:nvSpPr>
        <p:spPr>
          <a:xfrm>
            <a:off x="8028384" y="768940"/>
            <a:ext cx="599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000" dirty="0"/>
              <a:t>+</a:t>
            </a:r>
          </a:p>
        </p:txBody>
      </p:sp>
      <p:pic>
        <p:nvPicPr>
          <p:cNvPr id="1031" name="Picture 7" descr="C:\Users\Beroepenhuis\AppData\Local\Microsoft\Windows\Temporary Internet Files\Content.IE5\Z7M7NV4A\question-685060_64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92" y="1916832"/>
            <a:ext cx="4110132" cy="411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10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2. de verschillende sectoren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8960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78451"/>
              </p:ext>
            </p:extLst>
          </p:nvPr>
        </p:nvGraphicFramePr>
        <p:xfrm>
          <a:off x="2195736" y="188640"/>
          <a:ext cx="4759244" cy="64246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59244"/>
              </a:tblGrid>
              <a:tr h="461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2800" dirty="0" smtClean="0">
                          <a:effectLst/>
                        </a:rPr>
                        <a:t>Sectoren </a:t>
                      </a:r>
                      <a:r>
                        <a:rPr lang="nl-BE" sz="2800" dirty="0">
                          <a:effectLst/>
                        </a:rPr>
                        <a:t>in België</a:t>
                      </a:r>
                      <a:endParaRPr lang="nl-BE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0" dirty="0" smtClean="0">
                          <a:effectLst/>
                        </a:rPr>
                        <a:t>1. Bouw</a:t>
                      </a:r>
                      <a:endParaRPr lang="nl-BE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0" dirty="0" smtClean="0">
                          <a:effectLst/>
                        </a:rPr>
                        <a:t>2. Chemie </a:t>
                      </a:r>
                      <a:r>
                        <a:rPr lang="nl-BE" sz="1800" b="0" dirty="0">
                          <a:effectLst/>
                        </a:rPr>
                        <a:t>en petroleum</a:t>
                      </a:r>
                      <a:endParaRPr lang="nl-BE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0" dirty="0" smtClean="0">
                          <a:effectLst/>
                        </a:rPr>
                        <a:t>3. Diensten </a:t>
                      </a:r>
                      <a:r>
                        <a:rPr lang="nl-BE" sz="1800" b="0" dirty="0">
                          <a:effectLst/>
                        </a:rPr>
                        <a:t>aan ondernemingen en personen</a:t>
                      </a:r>
                      <a:endParaRPr lang="nl-BE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0" dirty="0" smtClean="0">
                          <a:effectLst/>
                        </a:rPr>
                        <a:t>4. Distributie </a:t>
                      </a:r>
                      <a:r>
                        <a:rPr lang="nl-BE" sz="1800" b="0" dirty="0">
                          <a:effectLst/>
                        </a:rPr>
                        <a:t>(bv. grote winkelketens)</a:t>
                      </a:r>
                      <a:endParaRPr lang="nl-BE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0" dirty="0" smtClean="0">
                          <a:effectLst/>
                        </a:rPr>
                        <a:t>5. Financiële </a:t>
                      </a:r>
                      <a:r>
                        <a:rPr lang="nl-BE" sz="1800" b="0" dirty="0">
                          <a:effectLst/>
                        </a:rPr>
                        <a:t>sector</a:t>
                      </a:r>
                      <a:endParaRPr lang="nl-BE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0" dirty="0" smtClean="0">
                          <a:effectLst/>
                        </a:rPr>
                        <a:t>6. Gas </a:t>
                      </a:r>
                      <a:r>
                        <a:rPr lang="nl-BE" sz="1800" b="0" dirty="0">
                          <a:effectLst/>
                        </a:rPr>
                        <a:t>en elektriciteit (voorziening)</a:t>
                      </a:r>
                      <a:endParaRPr lang="nl-BE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0" dirty="0" smtClean="0">
                          <a:effectLst/>
                        </a:rPr>
                        <a:t>7. Horeca</a:t>
                      </a:r>
                      <a:r>
                        <a:rPr lang="nl-BE" sz="1800" b="0" dirty="0">
                          <a:effectLst/>
                        </a:rPr>
                        <a:t>, sport en ontspanning</a:t>
                      </a:r>
                      <a:endParaRPr lang="nl-BE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0" dirty="0" smtClean="0">
                          <a:effectLst/>
                        </a:rPr>
                        <a:t>8. Houtnijverheid</a:t>
                      </a:r>
                      <a:endParaRPr lang="nl-BE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0" dirty="0" smtClean="0">
                          <a:effectLst/>
                        </a:rPr>
                        <a:t>9. Kleding- </a:t>
                      </a:r>
                      <a:r>
                        <a:rPr lang="nl-BE" sz="1800" b="0" dirty="0">
                          <a:effectLst/>
                        </a:rPr>
                        <a:t>en textielindustrie</a:t>
                      </a:r>
                      <a:endParaRPr lang="nl-BE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0" dirty="0" smtClean="0">
                          <a:effectLst/>
                        </a:rPr>
                        <a:t>10. Land- </a:t>
                      </a:r>
                      <a:r>
                        <a:rPr lang="nl-BE" sz="1800" b="0" dirty="0">
                          <a:effectLst/>
                        </a:rPr>
                        <a:t>en tuinbouw, bosbouw en zeevisserij</a:t>
                      </a:r>
                      <a:endParaRPr lang="nl-BE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0" dirty="0" smtClean="0">
                          <a:effectLst/>
                        </a:rPr>
                        <a:t>11. Media</a:t>
                      </a:r>
                      <a:r>
                        <a:rPr lang="nl-BE" sz="1800" b="0" dirty="0">
                          <a:effectLst/>
                        </a:rPr>
                        <a:t>, drukkerij- en uitgeverijsector</a:t>
                      </a:r>
                      <a:endParaRPr lang="nl-BE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0" dirty="0" smtClean="0">
                          <a:effectLst/>
                        </a:rPr>
                        <a:t>12. Metaalindustrie</a:t>
                      </a:r>
                      <a:endParaRPr lang="nl-BE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0" dirty="0" smtClean="0">
                          <a:effectLst/>
                        </a:rPr>
                        <a:t>13. Overheid</a:t>
                      </a:r>
                      <a:endParaRPr lang="nl-BE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0" dirty="0" smtClean="0">
                          <a:effectLst/>
                        </a:rPr>
                        <a:t>14. Papier- en kartonsector</a:t>
                      </a:r>
                      <a:endParaRPr lang="nl-BE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0" dirty="0" smtClean="0">
                          <a:effectLst/>
                        </a:rPr>
                        <a:t>15. </a:t>
                      </a:r>
                      <a:r>
                        <a:rPr lang="nl-BE" sz="1800" b="0" dirty="0" err="1" smtClean="0">
                          <a:effectLst/>
                        </a:rPr>
                        <a:t>Social</a:t>
                      </a:r>
                      <a:r>
                        <a:rPr lang="nl-BE" sz="1800" b="0" dirty="0" smtClean="0">
                          <a:effectLst/>
                        </a:rPr>
                        <a:t> </a:t>
                      </a:r>
                      <a:r>
                        <a:rPr lang="nl-BE" sz="1800" b="0" dirty="0" err="1" smtClean="0">
                          <a:effectLst/>
                        </a:rPr>
                        <a:t>profit</a:t>
                      </a:r>
                      <a:r>
                        <a:rPr lang="nl-BE" sz="1800" b="0" dirty="0" smtClean="0">
                          <a:effectLst/>
                        </a:rPr>
                        <a:t> (bv. ziekenhuizen)</a:t>
                      </a:r>
                      <a:endParaRPr lang="nl-BE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0" dirty="0" smtClean="0">
                          <a:effectLst/>
                        </a:rPr>
                        <a:t>16. Steen- en glasindustrie</a:t>
                      </a:r>
                      <a:endParaRPr lang="nl-BE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0" dirty="0" smtClean="0">
                          <a:effectLst/>
                        </a:rPr>
                        <a:t>17. Vervoer, transport en logistiek</a:t>
                      </a:r>
                      <a:endParaRPr lang="nl-BE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800" b="0" dirty="0" smtClean="0">
                          <a:effectLst/>
                        </a:rPr>
                        <a:t>18. Voedingsindustrie</a:t>
                      </a:r>
                      <a:endParaRPr lang="nl-BE" sz="1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074" name="Picture 2" descr="Werknemer, De Bouw, Gebouw, Spijkeren Man, Mannelijk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1" t="3153" r="10912"/>
          <a:stretch/>
        </p:blipFill>
        <p:spPr bwMode="auto">
          <a:xfrm>
            <a:off x="7020272" y="4869160"/>
            <a:ext cx="1917510" cy="172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erking, Operatiekamer, Arts, Chirurg, Ziekenhuis, War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" t="39590"/>
          <a:stretch/>
        </p:blipFill>
        <p:spPr bwMode="auto">
          <a:xfrm>
            <a:off x="188230" y="2608348"/>
            <a:ext cx="1881328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ecretaris, Kantoor Werk, Office, Bureau, Moni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7"/>
          <a:stretch/>
        </p:blipFill>
        <p:spPr bwMode="auto">
          <a:xfrm>
            <a:off x="7027371" y="2716360"/>
            <a:ext cx="1910411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rekker, Landbouw, Arbeid, Veld, Werken In De Velde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9" t="10612" r="21205" b="8303"/>
          <a:stretch/>
        </p:blipFill>
        <p:spPr bwMode="auto">
          <a:xfrm>
            <a:off x="188230" y="332656"/>
            <a:ext cx="189563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Lasser, Fabriek, Buize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8" r="5534"/>
          <a:stretch/>
        </p:blipFill>
        <p:spPr bwMode="auto">
          <a:xfrm>
            <a:off x="165148" y="5026355"/>
            <a:ext cx="1941795" cy="156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Keuken, Chef Kok, Vrouwelijke, Voedsel, Lichte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" t="3599" r="34035" b="2107"/>
          <a:stretch/>
        </p:blipFill>
        <p:spPr bwMode="auto">
          <a:xfrm>
            <a:off x="6954980" y="152636"/>
            <a:ext cx="2048093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0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oplossing</a:t>
            </a:r>
            <a:endParaRPr lang="nl-BE" dirty="0"/>
          </a:p>
        </p:txBody>
      </p:sp>
      <p:pic>
        <p:nvPicPr>
          <p:cNvPr id="2051" name="Picture 3" descr="C:\Users\Beroepenhuis\AppData\Local\Microsoft\Windows\Temporary Internet Files\Content.IE5\EB70YJBZ\question_makrs_cutie_mark_by_rildraw-d4byewl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4757450" cy="471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33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ek 2"/>
          <p:cNvGraphicFramePr/>
          <p:nvPr>
            <p:extLst>
              <p:ext uri="{D42A27DB-BD31-4B8C-83A1-F6EECF244321}">
                <p14:modId xmlns:p14="http://schemas.microsoft.com/office/powerpoint/2010/main" val="1917143266"/>
              </p:ext>
            </p:extLst>
          </p:nvPr>
        </p:nvGraphicFramePr>
        <p:xfrm>
          <a:off x="107504" y="116632"/>
          <a:ext cx="8784976" cy="662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0653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3528" y="1124744"/>
            <a:ext cx="6324600" cy="1828800"/>
          </a:xfrm>
        </p:spPr>
        <p:txBody>
          <a:bodyPr/>
          <a:lstStyle/>
          <a:p>
            <a:pPr algn="ctr"/>
            <a:r>
              <a:rPr lang="nl-BE" sz="4400" dirty="0" smtClean="0"/>
              <a:t>Stimulerend kiezen</a:t>
            </a:r>
            <a:br>
              <a:rPr lang="nl-BE" sz="4400" dirty="0" smtClean="0"/>
            </a:br>
            <a:r>
              <a:rPr lang="nl-BE" dirty="0" smtClean="0"/>
              <a:t/>
            </a:r>
            <a:br>
              <a:rPr lang="nl-BE" dirty="0" smtClean="0"/>
            </a:br>
            <a:endParaRPr lang="nl-BE" sz="3600" cap="none" dirty="0"/>
          </a:p>
        </p:txBody>
      </p:sp>
      <p:sp>
        <p:nvSpPr>
          <p:cNvPr id="4" name="Tekstvak 3"/>
          <p:cNvSpPr txBox="1"/>
          <p:nvPr/>
        </p:nvSpPr>
        <p:spPr>
          <a:xfrm>
            <a:off x="251520" y="2276872"/>
            <a:ext cx="65527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400" dirty="0" smtClean="0">
                <a:solidFill>
                  <a:srgbClr val="F0AD00"/>
                </a:solidFill>
              </a:rPr>
              <a:t>BINNENKIJKEN</a:t>
            </a:r>
            <a:r>
              <a:rPr lang="nl-BE" sz="3600" dirty="0" smtClean="0">
                <a:solidFill>
                  <a:srgbClr val="F0AD00"/>
                </a:solidFill>
              </a:rPr>
              <a:t> </a:t>
            </a:r>
            <a:r>
              <a:rPr lang="nl-BE" sz="4400" dirty="0" smtClean="0">
                <a:solidFill>
                  <a:srgbClr val="F0AD00"/>
                </a:solidFill>
              </a:rPr>
              <a:t>IN EEN BEDRIJF</a:t>
            </a:r>
            <a:endParaRPr lang="nl-BE" sz="3600" dirty="0">
              <a:solidFill>
                <a:srgbClr val="F0A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57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1. Afdelingen in een bedrijf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0607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467544" y="1916832"/>
            <a:ext cx="826801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/>
              <a:t>	       administratie		      marketing</a:t>
            </a:r>
          </a:p>
          <a:p>
            <a:endParaRPr lang="nl-BE" sz="2400" dirty="0" smtClean="0"/>
          </a:p>
          <a:p>
            <a:endParaRPr lang="nl-BE" sz="2400" dirty="0" smtClean="0"/>
          </a:p>
          <a:p>
            <a:endParaRPr lang="nl-BE" sz="2400" dirty="0" smtClean="0"/>
          </a:p>
          <a:p>
            <a:endParaRPr lang="nl-BE" sz="2400" dirty="0" smtClean="0"/>
          </a:p>
          <a:p>
            <a:endParaRPr lang="nl-BE" sz="2400" dirty="0" smtClean="0"/>
          </a:p>
          <a:p>
            <a:r>
              <a:rPr lang="nl-BE" sz="2400" dirty="0" smtClean="0"/>
              <a:t>    kwaliteit</a:t>
            </a:r>
            <a:r>
              <a:rPr lang="nl-BE" sz="2400" dirty="0"/>
              <a:t>	</a:t>
            </a:r>
            <a:r>
              <a:rPr lang="nl-BE" sz="2400" dirty="0" smtClean="0"/>
              <a:t>	        magazijn		    	  productie</a:t>
            </a:r>
          </a:p>
          <a:p>
            <a:r>
              <a:rPr lang="nl-BE" sz="2400" dirty="0" smtClean="0"/>
              <a:t>			          		</a:t>
            </a:r>
          </a:p>
          <a:p>
            <a:endParaRPr lang="nl-BE" sz="2400" dirty="0"/>
          </a:p>
          <a:p>
            <a:endParaRPr lang="nl-BE" sz="2400" dirty="0" smtClean="0"/>
          </a:p>
          <a:p>
            <a:endParaRPr lang="nl-BE" sz="2400" dirty="0" smtClean="0"/>
          </a:p>
          <a:p>
            <a:endParaRPr lang="nl-BE" sz="2400" dirty="0"/>
          </a:p>
          <a:p>
            <a:r>
              <a:rPr lang="nl-BE" sz="2400" dirty="0" smtClean="0"/>
              <a:t>	   ontwikkeling 	</a:t>
            </a:r>
            <a:r>
              <a:rPr lang="nl-BE" sz="2400" dirty="0"/>
              <a:t>	</a:t>
            </a:r>
            <a:r>
              <a:rPr lang="nl-BE" sz="2400" dirty="0" smtClean="0"/>
              <a:t>	 onderhoud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7" b="7608"/>
          <a:stretch/>
        </p:blipFill>
        <p:spPr>
          <a:xfrm>
            <a:off x="1619672" y="188640"/>
            <a:ext cx="2558224" cy="181999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943" y="188640"/>
            <a:ext cx="2604385" cy="182157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1" r="18627"/>
          <a:stretch/>
        </p:blipFill>
        <p:spPr>
          <a:xfrm>
            <a:off x="251520" y="2348880"/>
            <a:ext cx="2448272" cy="182446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577" y="2348880"/>
            <a:ext cx="2452903" cy="183967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53"/>
          <a:stretch/>
        </p:blipFill>
        <p:spPr>
          <a:xfrm>
            <a:off x="3022055" y="2348880"/>
            <a:ext cx="3134121" cy="183967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23" y="4574606"/>
            <a:ext cx="2688705" cy="181467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141" y="4574606"/>
            <a:ext cx="3852299" cy="180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1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524117"/>
              </p:ext>
            </p:extLst>
          </p:nvPr>
        </p:nvGraphicFramePr>
        <p:xfrm>
          <a:off x="395536" y="1052736"/>
          <a:ext cx="5688630" cy="463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2070"/>
                <a:gridCol w="632070"/>
                <a:gridCol w="632070"/>
                <a:gridCol w="632070"/>
                <a:gridCol w="632070"/>
                <a:gridCol w="632070"/>
                <a:gridCol w="632070"/>
                <a:gridCol w="632070"/>
                <a:gridCol w="632070"/>
              </a:tblGrid>
              <a:tr h="522058"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O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N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L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A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W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K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endParaRPr lang="nl-BE" sz="3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>
                          <a:solidFill>
                            <a:srgbClr val="FF0000"/>
                          </a:solidFill>
                        </a:rPr>
                        <a:t>K</a:t>
                      </a:r>
                      <a:endParaRPr lang="nl-BE" sz="3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P</a:t>
                      </a:r>
                      <a:endParaRPr lang="nl-BE" sz="3200" b="1" dirty="0"/>
                    </a:p>
                  </a:txBody>
                  <a:tcPr anchor="ctr"/>
                </a:tc>
              </a:tr>
              <a:tr h="522058"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J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D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I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strike="noStrike" dirty="0" smtClean="0">
                          <a:solidFill>
                            <a:srgbClr val="FF0000"/>
                          </a:solidFill>
                        </a:rPr>
                        <a:t>G</a:t>
                      </a:r>
                      <a:endParaRPr lang="nl-BE" sz="3200" b="1" strike="noStrike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strike="noStrike" dirty="0" smtClean="0">
                          <a:solidFill>
                            <a:srgbClr val="FF0000"/>
                          </a:solidFill>
                        </a:rPr>
                        <a:t>N</a:t>
                      </a:r>
                      <a:endParaRPr lang="nl-BE" sz="3200" b="1" strike="noStrike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strike="noStrike" dirty="0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nl-BE" sz="3200" b="1" strike="noStrike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strike="noStrike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nl-BE" sz="3200" b="1" strike="noStrike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nl-BE" sz="3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R</a:t>
                      </a:r>
                      <a:endParaRPr lang="nl-BE" sz="3200" b="1" dirty="0"/>
                    </a:p>
                  </a:txBody>
                  <a:tcPr anchor="ctr"/>
                </a:tc>
              </a:tr>
              <a:tr h="522058"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D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E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T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E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I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>
                          <a:solidFill>
                            <a:srgbClr val="00B050"/>
                          </a:solidFill>
                        </a:rPr>
                        <a:t>E</a:t>
                      </a:r>
                      <a:endParaRPr lang="nl-BE" sz="32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E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nl-BE" sz="3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O</a:t>
                      </a:r>
                      <a:endParaRPr lang="nl-BE" sz="3200" b="1" dirty="0"/>
                    </a:p>
                  </a:txBody>
                  <a:tcPr anchor="ctr"/>
                </a:tc>
              </a:tr>
              <a:tr h="522058"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U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R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K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E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T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>
                          <a:solidFill>
                            <a:srgbClr val="00B050"/>
                          </a:solidFill>
                        </a:rPr>
                        <a:t>I</a:t>
                      </a:r>
                      <a:endParaRPr lang="nl-BE" sz="32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I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nl-BE" sz="3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D</a:t>
                      </a:r>
                      <a:endParaRPr lang="nl-BE" sz="3200" b="1" dirty="0"/>
                    </a:p>
                  </a:txBody>
                  <a:tcPr anchor="ctr"/>
                </a:tc>
              </a:tr>
              <a:tr h="522058"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O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H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K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L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I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>
                          <a:solidFill>
                            <a:srgbClr val="00B050"/>
                          </a:solidFill>
                        </a:rPr>
                        <a:t>T</a:t>
                      </a:r>
                      <a:endParaRPr lang="nl-BE" sz="32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T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C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U</a:t>
                      </a:r>
                      <a:endParaRPr lang="nl-BE" sz="3200" b="1" dirty="0"/>
                    </a:p>
                  </a:txBody>
                  <a:tcPr anchor="ctr"/>
                </a:tc>
              </a:tr>
              <a:tr h="522058"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M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A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I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W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N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>
                          <a:solidFill>
                            <a:srgbClr val="00B050"/>
                          </a:solidFill>
                        </a:rPr>
                        <a:t>A</a:t>
                      </a:r>
                      <a:endParaRPr lang="nl-BE" sz="32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>
                          <a:solidFill>
                            <a:srgbClr val="00B050"/>
                          </a:solidFill>
                        </a:rPr>
                        <a:t>R</a:t>
                      </a:r>
                      <a:endParaRPr lang="nl-BE" sz="32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>
                          <a:solidFill>
                            <a:srgbClr val="00B050"/>
                          </a:solidFill>
                        </a:rPr>
                        <a:t>T</a:t>
                      </a:r>
                      <a:endParaRPr lang="nl-BE" sz="32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I</a:t>
                      </a:r>
                      <a:endParaRPr lang="nl-BE" sz="3200" b="1" dirty="0"/>
                    </a:p>
                  </a:txBody>
                  <a:tcPr anchor="ctr"/>
                </a:tc>
              </a:tr>
              <a:tr h="522058"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N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G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A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T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G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>
                          <a:solidFill>
                            <a:srgbClr val="00B050"/>
                          </a:solidFill>
                        </a:rPr>
                        <a:t>N</a:t>
                      </a:r>
                      <a:endParaRPr lang="nl-BE" sz="32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>
                          <a:solidFill>
                            <a:srgbClr val="00B050"/>
                          </a:solidFill>
                        </a:rPr>
                        <a:t>I</a:t>
                      </a:r>
                      <a:endParaRPr lang="nl-BE" sz="32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>
                          <a:solidFill>
                            <a:srgbClr val="00B050"/>
                          </a:solidFill>
                        </a:rPr>
                        <a:t>S</a:t>
                      </a:r>
                      <a:endParaRPr lang="nl-BE" sz="32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T</a:t>
                      </a:r>
                      <a:endParaRPr lang="nl-BE" sz="3200" b="1" dirty="0"/>
                    </a:p>
                  </a:txBody>
                  <a:tcPr anchor="ctr"/>
                </a:tc>
              </a:tr>
              <a:tr h="522058"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J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I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Z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N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/>
                        <a:t>O</a:t>
                      </a:r>
                      <a:endParaRPr lang="nl-BE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>
                          <a:solidFill>
                            <a:srgbClr val="00B050"/>
                          </a:solidFill>
                        </a:rPr>
                        <a:t>I</a:t>
                      </a:r>
                      <a:endParaRPr lang="nl-BE" sz="32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>
                          <a:solidFill>
                            <a:srgbClr val="00B050"/>
                          </a:solidFill>
                        </a:rPr>
                        <a:t>M</a:t>
                      </a:r>
                      <a:endParaRPr lang="nl-BE" sz="32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>
                          <a:solidFill>
                            <a:srgbClr val="00B050"/>
                          </a:solidFill>
                        </a:rPr>
                        <a:t>D</a:t>
                      </a:r>
                      <a:endParaRPr lang="nl-BE" sz="32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3200" b="1" dirty="0" smtClean="0">
                          <a:solidFill>
                            <a:srgbClr val="00B050"/>
                          </a:solidFill>
                        </a:rPr>
                        <a:t>A</a:t>
                      </a:r>
                      <a:endParaRPr lang="nl-BE" sz="32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ekstvak 2"/>
          <p:cNvSpPr txBox="1"/>
          <p:nvPr/>
        </p:nvSpPr>
        <p:spPr>
          <a:xfrm>
            <a:off x="6503315" y="2060848"/>
            <a:ext cx="223224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 smtClean="0">
                <a:solidFill>
                  <a:srgbClr val="00B050"/>
                </a:solidFill>
              </a:rPr>
              <a:t>administratie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 smtClean="0">
                <a:solidFill>
                  <a:srgbClr val="FF0000"/>
                </a:solidFill>
              </a:rPr>
              <a:t>marketing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 smtClean="0"/>
              <a:t>kwaliteit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 smtClean="0"/>
              <a:t>productie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 smtClean="0"/>
              <a:t>magazijn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 smtClean="0"/>
              <a:t>ontwikkeling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 smtClean="0"/>
              <a:t>onderhoud </a:t>
            </a:r>
          </a:p>
          <a:p>
            <a:endParaRPr lang="nl-BE" dirty="0"/>
          </a:p>
        </p:txBody>
      </p:sp>
      <p:cxnSp>
        <p:nvCxnSpPr>
          <p:cNvPr id="5" name="Rechte verbindingslijn met pijl 4"/>
          <p:cNvCxnSpPr/>
          <p:nvPr/>
        </p:nvCxnSpPr>
        <p:spPr>
          <a:xfrm flipH="1">
            <a:off x="2411760" y="1916832"/>
            <a:ext cx="205451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 flipV="1">
            <a:off x="5148064" y="1340768"/>
            <a:ext cx="0" cy="18722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 flipH="1">
            <a:off x="4466270" y="1340768"/>
            <a:ext cx="64807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 flipV="1">
            <a:off x="4466270" y="1340768"/>
            <a:ext cx="0" cy="5760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>
            <a:off x="3851920" y="5445224"/>
            <a:ext cx="187220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/>
        </p:nvCxnSpPr>
        <p:spPr>
          <a:xfrm>
            <a:off x="3851920" y="4869160"/>
            <a:ext cx="129614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Rechte verbindingslijn 19"/>
          <p:cNvCxnSpPr/>
          <p:nvPr/>
        </p:nvCxnSpPr>
        <p:spPr>
          <a:xfrm>
            <a:off x="3865637" y="4293096"/>
            <a:ext cx="129614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Rechte verbindingslijn 20"/>
          <p:cNvCxnSpPr/>
          <p:nvPr/>
        </p:nvCxnSpPr>
        <p:spPr>
          <a:xfrm flipV="1">
            <a:off x="3865637" y="4869160"/>
            <a:ext cx="0" cy="5760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Rechte verbindingslijn 23"/>
          <p:cNvCxnSpPr/>
          <p:nvPr/>
        </p:nvCxnSpPr>
        <p:spPr>
          <a:xfrm flipV="1">
            <a:off x="5146551" y="4293096"/>
            <a:ext cx="0" cy="5760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Rechte verbindingslijn met pijl 24"/>
          <p:cNvCxnSpPr/>
          <p:nvPr/>
        </p:nvCxnSpPr>
        <p:spPr>
          <a:xfrm flipH="1" flipV="1">
            <a:off x="3865637" y="2420888"/>
            <a:ext cx="1" cy="18722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89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45720" lvl="0" indent="0" algn="ctr">
              <a:buNone/>
            </a:pPr>
            <a:r>
              <a:rPr lang="nl-BE" sz="2800" u="sng" dirty="0" smtClean="0"/>
              <a:t>Voedingsindustrie</a:t>
            </a:r>
          </a:p>
          <a:p>
            <a:pPr marL="45720" lvl="0" indent="0" algn="ctr">
              <a:buNone/>
            </a:pPr>
            <a:endParaRPr lang="nl-BE" sz="2800" u="sng" dirty="0"/>
          </a:p>
          <a:p>
            <a:pPr marL="45720" lvl="0" indent="0" algn="ctr">
              <a:buNone/>
            </a:pPr>
            <a:endParaRPr lang="nl-BE" sz="2800" u="sng" dirty="0" smtClean="0"/>
          </a:p>
          <a:p>
            <a:pPr marL="45720" lvl="0" indent="0" algn="ctr">
              <a:buNone/>
            </a:pPr>
            <a:endParaRPr lang="nl-BE" sz="2800" u="sng" dirty="0"/>
          </a:p>
          <a:p>
            <a:pPr marL="45720" lvl="0" indent="0" algn="ctr">
              <a:buNone/>
            </a:pPr>
            <a:endParaRPr lang="nl-BE" sz="2800" u="sng" dirty="0" smtClean="0"/>
          </a:p>
          <a:p>
            <a:pPr marL="45720" lvl="0" indent="0" algn="ctr">
              <a:buNone/>
            </a:pPr>
            <a:endParaRPr lang="nl-BE" sz="2800" u="sng" dirty="0" smtClean="0"/>
          </a:p>
          <a:p>
            <a:pPr marL="45720" lvl="0" indent="0" algn="ctr">
              <a:buNone/>
            </a:pPr>
            <a:endParaRPr lang="nl-BE" sz="2800" dirty="0" smtClean="0"/>
          </a:p>
          <a:p>
            <a:pPr marL="45720" lvl="0" indent="0" algn="ctr">
              <a:buNone/>
            </a:pPr>
            <a:r>
              <a:rPr lang="nl-BE" sz="2800" dirty="0" smtClean="0"/>
              <a:t>Hier wordt frisdrank gemaakt.</a:t>
            </a:r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Vraag 1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"/>
          <a:stretch/>
        </p:blipFill>
        <p:spPr>
          <a:xfrm>
            <a:off x="2339752" y="2492896"/>
            <a:ext cx="4311912" cy="290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1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 anchor="ctr">
            <a:normAutofit fontScale="92500" lnSpcReduction="10000"/>
          </a:bodyPr>
          <a:lstStyle/>
          <a:p>
            <a:pPr marL="45720" lvl="0" indent="0" algn="ctr">
              <a:buNone/>
            </a:pPr>
            <a:endParaRPr lang="nl-BE" sz="2800" u="sng" dirty="0" smtClean="0"/>
          </a:p>
          <a:p>
            <a:pPr marL="45720" lvl="0" indent="0" algn="ctr">
              <a:buNone/>
            </a:pPr>
            <a:r>
              <a:rPr lang="nl-BE" sz="2800" u="sng" dirty="0" smtClean="0"/>
              <a:t>Media, drukkerij- en uitgeverijsector</a:t>
            </a:r>
          </a:p>
          <a:p>
            <a:pPr marL="45720" lvl="0" indent="0" algn="ctr">
              <a:buNone/>
            </a:pPr>
            <a:endParaRPr lang="nl-BE" sz="2800" dirty="0" smtClean="0"/>
          </a:p>
          <a:p>
            <a:pPr marL="45720" lvl="0" indent="0" algn="ctr">
              <a:buNone/>
            </a:pPr>
            <a:endParaRPr lang="nl-BE" sz="2800" dirty="0"/>
          </a:p>
          <a:p>
            <a:pPr marL="45720" lvl="0" indent="0" algn="ctr">
              <a:buNone/>
            </a:pPr>
            <a:endParaRPr lang="nl-BE" sz="2800" dirty="0" smtClean="0"/>
          </a:p>
          <a:p>
            <a:pPr marL="45720" lvl="0" indent="0" algn="ctr">
              <a:buNone/>
            </a:pPr>
            <a:endParaRPr lang="nl-BE" sz="2800" dirty="0"/>
          </a:p>
          <a:p>
            <a:pPr marL="45720" lvl="0" indent="0" algn="ctr">
              <a:buNone/>
            </a:pPr>
            <a:endParaRPr lang="nl-BE" sz="2800" dirty="0" smtClean="0"/>
          </a:p>
          <a:p>
            <a:pPr marL="45720" lvl="0" indent="0" algn="ctr">
              <a:buNone/>
            </a:pPr>
            <a:endParaRPr lang="nl-BE" sz="2800" dirty="0" smtClean="0"/>
          </a:p>
          <a:p>
            <a:pPr marL="45720" lvl="0" indent="0" algn="ctr">
              <a:buNone/>
            </a:pPr>
            <a:endParaRPr lang="nl-BE" sz="2800" dirty="0" smtClean="0"/>
          </a:p>
          <a:p>
            <a:pPr marL="45720" lvl="0" indent="0" algn="ctr">
              <a:buNone/>
            </a:pPr>
            <a:r>
              <a:rPr lang="nl-BE" sz="2800" dirty="0" smtClean="0"/>
              <a:t>Hier wordt </a:t>
            </a:r>
            <a:r>
              <a:rPr lang="nl-BE" sz="2800" dirty="0"/>
              <a:t>papier </a:t>
            </a:r>
            <a:r>
              <a:rPr lang="nl-BE" sz="2800" dirty="0" smtClean="0"/>
              <a:t>opgeslagen en gestapeld.</a:t>
            </a:r>
            <a:endParaRPr lang="nl-BE" sz="2800" dirty="0"/>
          </a:p>
          <a:p>
            <a:pPr marL="45720" indent="0" algn="ctr">
              <a:buNone/>
            </a:pPr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Vraag 2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8"/>
          <a:stretch/>
        </p:blipFill>
        <p:spPr>
          <a:xfrm>
            <a:off x="2339752" y="2564904"/>
            <a:ext cx="4536504" cy="286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0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02920" indent="-457200">
              <a:buFont typeface="+mj-lt"/>
              <a:buAutoNum type="arabicPeriod"/>
            </a:pPr>
            <a:endParaRPr lang="nl-BE" sz="2800" dirty="0" smtClean="0"/>
          </a:p>
          <a:p>
            <a:pPr marL="502920" indent="-457200">
              <a:buFont typeface="+mj-lt"/>
              <a:buAutoNum type="arabicPeriod"/>
            </a:pPr>
            <a:r>
              <a:rPr lang="nl-BE" sz="2800" dirty="0" smtClean="0"/>
              <a:t>Industrie in België</a:t>
            </a:r>
          </a:p>
          <a:p>
            <a:pPr marL="502920" indent="-457200">
              <a:buFont typeface="+mj-lt"/>
              <a:buAutoNum type="arabicPeriod"/>
            </a:pPr>
            <a:r>
              <a:rPr lang="nl-BE" sz="2800" dirty="0" smtClean="0"/>
              <a:t>Binnenkijken in een bedrijf</a:t>
            </a:r>
          </a:p>
          <a:p>
            <a:pPr marL="502920" indent="-457200">
              <a:buFont typeface="+mj-lt"/>
              <a:buAutoNum type="arabicPeriod"/>
            </a:pPr>
            <a:r>
              <a:rPr lang="nl-BE" sz="2800" dirty="0" smtClean="0"/>
              <a:t>Wie doet wat in de industrie? </a:t>
            </a:r>
          </a:p>
          <a:p>
            <a:pPr marL="502920" indent="-457200">
              <a:buFont typeface="+mj-lt"/>
              <a:buAutoNum type="arabicPeriod"/>
            </a:pPr>
            <a:r>
              <a:rPr lang="nl-BE" sz="2800" dirty="0" smtClean="0"/>
              <a:t>Veiligheid, kwaliteit, duurzaamheid en meer</a:t>
            </a:r>
          </a:p>
          <a:p>
            <a:pPr marL="502920" indent="-457200">
              <a:buFont typeface="+mj-lt"/>
              <a:buAutoNum type="arabicPeriod"/>
            </a:pPr>
            <a:endParaRPr lang="nl-BE" sz="2800" dirty="0" smtClean="0"/>
          </a:p>
          <a:p>
            <a:pPr marL="560070" indent="-514350">
              <a:buFont typeface="+mj-lt"/>
              <a:buAutoNum type="arabicPeriod" startAt="5"/>
            </a:pPr>
            <a:r>
              <a:rPr lang="nl-BE" sz="2800" dirty="0" smtClean="0"/>
              <a:t>Talenten en interesses</a:t>
            </a:r>
            <a:endParaRPr lang="nl-BE" sz="28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5 RONDES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2916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 anchor="ctr">
            <a:normAutofit fontScale="92500"/>
          </a:bodyPr>
          <a:lstStyle/>
          <a:p>
            <a:pPr marL="45720" lvl="0" indent="0">
              <a:buNone/>
            </a:pPr>
            <a:endParaRPr lang="nl-BE" sz="2800" u="sng" dirty="0" smtClean="0"/>
          </a:p>
          <a:p>
            <a:pPr marL="45720" lvl="0" indent="0" algn="ctr">
              <a:buNone/>
            </a:pPr>
            <a:r>
              <a:rPr lang="nl-BE" sz="2800" u="sng" dirty="0" smtClean="0"/>
              <a:t>Metaalindustrie </a:t>
            </a:r>
          </a:p>
          <a:p>
            <a:pPr marL="45720" lvl="0" indent="0" algn="ctr">
              <a:buNone/>
            </a:pPr>
            <a:endParaRPr lang="nl-BE" sz="2800" dirty="0" smtClean="0"/>
          </a:p>
          <a:p>
            <a:pPr marL="45720" lvl="0" indent="0" algn="ctr">
              <a:buNone/>
            </a:pPr>
            <a:endParaRPr lang="nl-BE" sz="2800" dirty="0"/>
          </a:p>
          <a:p>
            <a:pPr marL="45720" lvl="0" indent="0" algn="ctr">
              <a:buNone/>
            </a:pPr>
            <a:endParaRPr lang="nl-BE" sz="2800" dirty="0" smtClean="0"/>
          </a:p>
          <a:p>
            <a:pPr marL="45720" lvl="0" indent="0" algn="ctr">
              <a:buNone/>
            </a:pPr>
            <a:endParaRPr lang="nl-BE" sz="2800" dirty="0"/>
          </a:p>
          <a:p>
            <a:pPr marL="45720" lvl="0" indent="0" algn="ctr">
              <a:buNone/>
            </a:pPr>
            <a:endParaRPr lang="nl-BE" sz="2800" dirty="0" smtClean="0"/>
          </a:p>
          <a:p>
            <a:pPr marL="45720" lvl="0" indent="0" algn="ctr">
              <a:buNone/>
            </a:pPr>
            <a:endParaRPr lang="nl-BE" sz="2800" dirty="0" smtClean="0"/>
          </a:p>
          <a:p>
            <a:pPr marL="45720" lvl="0" indent="0" algn="ctr">
              <a:buNone/>
            </a:pPr>
            <a:r>
              <a:rPr lang="nl-BE" sz="2800" dirty="0"/>
              <a:t>Deze afdeling </a:t>
            </a:r>
            <a:r>
              <a:rPr lang="nl-BE" sz="2800" dirty="0" smtClean="0"/>
              <a:t>herstelt problemen aan machines.</a:t>
            </a:r>
            <a:endParaRPr lang="nl-BE" sz="2800" dirty="0"/>
          </a:p>
          <a:p>
            <a:pPr marL="45720" indent="0" algn="ctr">
              <a:buNone/>
            </a:pPr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Vraag 3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32"/>
          <a:stretch/>
        </p:blipFill>
        <p:spPr>
          <a:xfrm>
            <a:off x="2373603" y="2780928"/>
            <a:ext cx="4502653" cy="258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7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950290"/>
          </a:xfrm>
        </p:spPr>
        <p:txBody>
          <a:bodyPr anchor="ctr">
            <a:normAutofit fontScale="92500" lnSpcReduction="20000"/>
          </a:bodyPr>
          <a:lstStyle/>
          <a:p>
            <a:pPr marL="45720" indent="0" algn="ctr">
              <a:buNone/>
            </a:pPr>
            <a:endParaRPr lang="nl-BE" sz="2800" dirty="0"/>
          </a:p>
          <a:p>
            <a:pPr marL="45720" indent="0" algn="ctr">
              <a:buNone/>
            </a:pPr>
            <a:r>
              <a:rPr lang="nl-BE" sz="3000" u="sng" dirty="0" smtClean="0"/>
              <a:t>Kleding- en textielindustrie </a:t>
            </a:r>
          </a:p>
          <a:p>
            <a:pPr marL="45720" indent="0" algn="ctr">
              <a:buNone/>
            </a:pPr>
            <a:endParaRPr lang="nl-BE" sz="3000" dirty="0" smtClean="0"/>
          </a:p>
          <a:p>
            <a:pPr marL="45720" indent="0" algn="ctr">
              <a:buNone/>
            </a:pPr>
            <a:endParaRPr lang="nl-BE" sz="3000" dirty="0"/>
          </a:p>
          <a:p>
            <a:pPr marL="45720" indent="0" algn="ctr">
              <a:buNone/>
            </a:pPr>
            <a:endParaRPr lang="nl-BE" sz="3000" dirty="0" smtClean="0"/>
          </a:p>
          <a:p>
            <a:pPr marL="45720" indent="0" algn="ctr">
              <a:buNone/>
            </a:pPr>
            <a:endParaRPr lang="nl-BE" sz="3000" dirty="0"/>
          </a:p>
          <a:p>
            <a:pPr marL="45720" indent="0" algn="ctr">
              <a:buNone/>
            </a:pPr>
            <a:endParaRPr lang="nl-BE" sz="3000" dirty="0" smtClean="0"/>
          </a:p>
          <a:p>
            <a:pPr marL="45720" indent="0" algn="ctr">
              <a:buNone/>
            </a:pPr>
            <a:endParaRPr lang="nl-BE" sz="3000" dirty="0"/>
          </a:p>
          <a:p>
            <a:pPr marL="45720" indent="0" algn="ctr">
              <a:buNone/>
            </a:pPr>
            <a:endParaRPr lang="nl-BE" sz="3000" dirty="0"/>
          </a:p>
          <a:p>
            <a:pPr marL="45720" lvl="0" indent="0" algn="ctr">
              <a:buNone/>
            </a:pPr>
            <a:r>
              <a:rPr lang="nl-BE" sz="3000" dirty="0" smtClean="0"/>
              <a:t>Hier wordt de kwaliteit van producten gecontroleerd.</a:t>
            </a:r>
            <a:endParaRPr lang="nl-BE" sz="30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Vraag 4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780928"/>
            <a:ext cx="5261705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2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380999" y="1628800"/>
            <a:ext cx="8407893" cy="5040559"/>
          </a:xfrm>
        </p:spPr>
        <p:txBody>
          <a:bodyPr anchor="ctr">
            <a:normAutofit lnSpcReduction="10000"/>
          </a:bodyPr>
          <a:lstStyle/>
          <a:p>
            <a:pPr marL="45720" lvl="0" indent="0" algn="ctr">
              <a:buNone/>
            </a:pPr>
            <a:endParaRPr lang="nl-BE" sz="2800" u="sng" dirty="0" smtClean="0"/>
          </a:p>
          <a:p>
            <a:pPr marL="45720" lvl="0" indent="0" algn="ctr">
              <a:buNone/>
            </a:pPr>
            <a:r>
              <a:rPr lang="nl-BE" sz="2800" u="sng" dirty="0" smtClean="0"/>
              <a:t>Houtnijverheid</a:t>
            </a:r>
          </a:p>
          <a:p>
            <a:pPr marL="45720" lvl="0" indent="0" algn="ctr">
              <a:buNone/>
            </a:pPr>
            <a:endParaRPr lang="nl-BE" sz="2800" u="sng" dirty="0" smtClean="0"/>
          </a:p>
          <a:p>
            <a:pPr marL="45720" lvl="0" indent="0" algn="ctr">
              <a:buNone/>
            </a:pPr>
            <a:endParaRPr lang="nl-BE" sz="2800" u="sng" dirty="0" smtClean="0"/>
          </a:p>
          <a:p>
            <a:pPr marL="45720" lvl="0" indent="0" algn="ctr">
              <a:buNone/>
            </a:pPr>
            <a:endParaRPr lang="nl-BE" sz="2800" dirty="0" smtClean="0"/>
          </a:p>
          <a:p>
            <a:pPr marL="45720" lvl="0" indent="0" algn="ctr">
              <a:buNone/>
            </a:pPr>
            <a:endParaRPr lang="nl-BE" sz="2800" dirty="0" smtClean="0"/>
          </a:p>
          <a:p>
            <a:pPr marL="45720" lvl="0" indent="0" algn="ctr">
              <a:buNone/>
            </a:pPr>
            <a:endParaRPr lang="nl-BE" sz="2800" dirty="0"/>
          </a:p>
          <a:p>
            <a:pPr marL="45720" lvl="0" indent="0" algn="ctr">
              <a:buNone/>
            </a:pPr>
            <a:endParaRPr lang="nl-BE" sz="2800" dirty="0"/>
          </a:p>
          <a:p>
            <a:pPr marL="45720" lvl="0" indent="0" algn="ctr">
              <a:buNone/>
            </a:pPr>
            <a:r>
              <a:rPr lang="nl-BE" sz="2800" dirty="0" smtClean="0"/>
              <a:t>Hier wordt alle info </a:t>
            </a:r>
            <a:r>
              <a:rPr lang="nl-BE" sz="2800" dirty="0"/>
              <a:t>over producten, klanten en personeel </a:t>
            </a:r>
            <a:r>
              <a:rPr lang="nl-BE" sz="2800" dirty="0" smtClean="0"/>
              <a:t>bijgehouden op papier of op computer. </a:t>
            </a:r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Vraag 5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668749"/>
            <a:ext cx="3456384" cy="25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9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734265"/>
          </a:xfrm>
        </p:spPr>
        <p:txBody>
          <a:bodyPr anchor="ctr">
            <a:normAutofit/>
          </a:bodyPr>
          <a:lstStyle/>
          <a:p>
            <a:pPr marL="45720" lvl="0" indent="0">
              <a:buNone/>
            </a:pPr>
            <a:endParaRPr lang="nl-BE" sz="2800" dirty="0" smtClean="0"/>
          </a:p>
          <a:p>
            <a:pPr marL="45720" lvl="0" indent="0">
              <a:buNone/>
            </a:pPr>
            <a:endParaRPr lang="nl-BE" sz="2800" dirty="0"/>
          </a:p>
          <a:p>
            <a:pPr marL="45720" lvl="0" indent="0">
              <a:buNone/>
            </a:pPr>
            <a:endParaRPr lang="nl-BE" sz="2800" dirty="0" smtClean="0"/>
          </a:p>
          <a:p>
            <a:pPr marL="45720" lvl="0" indent="0">
              <a:buNone/>
            </a:pPr>
            <a:endParaRPr lang="nl-BE" sz="2800" dirty="0"/>
          </a:p>
          <a:p>
            <a:pPr marL="45720" lvl="0" indent="0">
              <a:buNone/>
            </a:pPr>
            <a:endParaRPr lang="nl-BE" sz="2800" dirty="0"/>
          </a:p>
          <a:p>
            <a:pPr marL="45720" lvl="0" indent="0" algn="ctr">
              <a:buNone/>
            </a:pPr>
            <a:r>
              <a:rPr lang="nl-BE" sz="2800" dirty="0" smtClean="0"/>
              <a:t>Welke </a:t>
            </a:r>
            <a:r>
              <a:rPr lang="nl-BE" sz="2800" dirty="0"/>
              <a:t>3 letters blijven er over in het </a:t>
            </a:r>
            <a:r>
              <a:rPr lang="nl-BE" sz="2800" dirty="0" smtClean="0"/>
              <a:t>rooster</a:t>
            </a:r>
            <a:r>
              <a:rPr lang="nl-BE" sz="2800" dirty="0"/>
              <a:t>? Welke Engelstalige afkorting vormen </a:t>
            </a:r>
            <a:r>
              <a:rPr lang="nl-BE" sz="2800" dirty="0" smtClean="0"/>
              <a:t>ze?</a:t>
            </a:r>
            <a:endParaRPr lang="nl-BE" sz="2800" dirty="0"/>
          </a:p>
          <a:p>
            <a:pPr marL="45720" indent="0">
              <a:buNone/>
            </a:pPr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Vraag 6</a:t>
            </a:r>
            <a:endParaRPr lang="nl-BE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669033"/>
              </p:ext>
            </p:extLst>
          </p:nvPr>
        </p:nvGraphicFramePr>
        <p:xfrm>
          <a:off x="3275856" y="1916832"/>
          <a:ext cx="2376261" cy="243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029"/>
                <a:gridCol w="264029"/>
                <a:gridCol w="264029"/>
                <a:gridCol w="264029"/>
                <a:gridCol w="264029"/>
                <a:gridCol w="264029"/>
                <a:gridCol w="264029"/>
                <a:gridCol w="264029"/>
                <a:gridCol w="264029"/>
              </a:tblGrid>
              <a:tr h="279031"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O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N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L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A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W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K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E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K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P</a:t>
                      </a:r>
                      <a:endParaRPr lang="nl-BE" sz="1400" b="1" dirty="0"/>
                    </a:p>
                  </a:txBody>
                  <a:tcPr anchor="ctr"/>
                </a:tc>
              </a:tr>
              <a:tr h="279031"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J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D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I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G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N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I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T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R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R</a:t>
                      </a:r>
                      <a:endParaRPr lang="nl-BE" sz="1400" b="1" dirty="0"/>
                    </a:p>
                  </a:txBody>
                  <a:tcPr anchor="ctr"/>
                </a:tc>
              </a:tr>
              <a:tr h="279031"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D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E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T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E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I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E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E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A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O</a:t>
                      </a:r>
                      <a:endParaRPr lang="nl-BE" sz="1400" b="1" dirty="0"/>
                    </a:p>
                  </a:txBody>
                  <a:tcPr anchor="ctr"/>
                </a:tc>
              </a:tr>
              <a:tr h="279031"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U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R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K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E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T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I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I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M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D</a:t>
                      </a:r>
                      <a:endParaRPr lang="nl-BE" sz="1400" b="1" dirty="0"/>
                    </a:p>
                  </a:txBody>
                  <a:tcPr anchor="ctr"/>
                </a:tc>
              </a:tr>
              <a:tr h="279031"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O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H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K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L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I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T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T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C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U</a:t>
                      </a:r>
                      <a:endParaRPr lang="nl-BE" sz="1400" b="1" dirty="0"/>
                    </a:p>
                  </a:txBody>
                  <a:tcPr anchor="ctr"/>
                </a:tc>
              </a:tr>
              <a:tr h="279031"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M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A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I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W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N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A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R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T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I</a:t>
                      </a:r>
                      <a:endParaRPr lang="nl-BE" sz="1400" b="1" dirty="0"/>
                    </a:p>
                  </a:txBody>
                  <a:tcPr anchor="ctr"/>
                </a:tc>
              </a:tr>
              <a:tr h="279031"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N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G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A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T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G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N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I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S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T</a:t>
                      </a:r>
                      <a:endParaRPr lang="nl-BE" sz="1400" b="1" dirty="0"/>
                    </a:p>
                  </a:txBody>
                  <a:tcPr anchor="ctr"/>
                </a:tc>
              </a:tr>
              <a:tr h="279031"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J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I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Z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N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O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I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M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D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A</a:t>
                      </a:r>
                      <a:endParaRPr lang="nl-BE" sz="1400" b="1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839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oplossing</a:t>
            </a:r>
            <a:endParaRPr lang="nl-BE" dirty="0"/>
          </a:p>
        </p:txBody>
      </p:sp>
      <p:pic>
        <p:nvPicPr>
          <p:cNvPr id="2051" name="Picture 3" descr="C:\Users\Beroepenhuis\AppData\Local\Microsoft\Windows\Temporary Internet Files\Content.IE5\EB70YJBZ\question_makrs_cutie_mark_by_rildraw-d4byewl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4757450" cy="471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45720" lvl="0" indent="0" algn="ctr">
              <a:buNone/>
            </a:pPr>
            <a:r>
              <a:rPr lang="nl-BE" sz="2800" u="sng" dirty="0" smtClean="0"/>
              <a:t>Voedingsindustrie</a:t>
            </a:r>
          </a:p>
          <a:p>
            <a:pPr marL="45720" lvl="0" indent="0" algn="ctr">
              <a:buNone/>
            </a:pPr>
            <a:endParaRPr lang="nl-BE" sz="2800" u="sng" dirty="0"/>
          </a:p>
          <a:p>
            <a:pPr marL="45720" lvl="0" indent="0" algn="ctr">
              <a:buNone/>
            </a:pPr>
            <a:endParaRPr lang="nl-BE" sz="2800" u="sng" dirty="0" smtClean="0"/>
          </a:p>
          <a:p>
            <a:pPr marL="45720" lvl="0" indent="0" algn="ctr">
              <a:buNone/>
            </a:pPr>
            <a:endParaRPr lang="nl-BE" sz="2800" u="sng" dirty="0"/>
          </a:p>
          <a:p>
            <a:pPr marL="45720" lvl="0" indent="0" algn="ctr">
              <a:buNone/>
            </a:pPr>
            <a:endParaRPr lang="nl-BE" sz="2800" u="sng" dirty="0" smtClean="0"/>
          </a:p>
          <a:p>
            <a:pPr marL="45720" lvl="0" indent="0" algn="ctr">
              <a:buNone/>
            </a:pPr>
            <a:endParaRPr lang="nl-BE" sz="2800" u="sng" dirty="0" smtClean="0"/>
          </a:p>
          <a:p>
            <a:pPr marL="45720" lvl="0" indent="0" algn="ctr">
              <a:buNone/>
            </a:pPr>
            <a:endParaRPr lang="nl-BE" sz="2800" dirty="0" smtClean="0"/>
          </a:p>
          <a:p>
            <a:pPr marL="45720" lvl="0" indent="0" algn="ctr">
              <a:buNone/>
            </a:pPr>
            <a:r>
              <a:rPr lang="nl-BE" sz="2800" dirty="0" smtClean="0"/>
              <a:t>Hier wordt frisdrank gemaakt.</a:t>
            </a:r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Vraag 1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"/>
          <a:stretch/>
        </p:blipFill>
        <p:spPr>
          <a:xfrm>
            <a:off x="2339752" y="2492896"/>
            <a:ext cx="4311912" cy="2902496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3199441" y="6021288"/>
            <a:ext cx="25925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 indent="0" algn="ctr">
              <a:buNone/>
            </a:pPr>
            <a:r>
              <a:rPr lang="nl-BE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PRODUCTIE</a:t>
            </a:r>
          </a:p>
        </p:txBody>
      </p:sp>
    </p:spTree>
    <p:extLst>
      <p:ext uri="{BB962C8B-B14F-4D97-AF65-F5344CB8AC3E}">
        <p14:creationId xmlns:p14="http://schemas.microsoft.com/office/powerpoint/2010/main" val="399403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 anchor="ctr">
            <a:normAutofit fontScale="92500" lnSpcReduction="10000"/>
          </a:bodyPr>
          <a:lstStyle/>
          <a:p>
            <a:pPr marL="45720" lvl="0" indent="0" algn="ctr">
              <a:buNone/>
            </a:pPr>
            <a:endParaRPr lang="nl-BE" sz="2800" u="sng" dirty="0" smtClean="0"/>
          </a:p>
          <a:p>
            <a:pPr marL="45720" lvl="0" indent="0" algn="ctr">
              <a:buNone/>
            </a:pPr>
            <a:r>
              <a:rPr lang="nl-BE" sz="2800" u="sng" dirty="0" smtClean="0"/>
              <a:t>Media, drukkerij- en uitgeverijsector</a:t>
            </a:r>
          </a:p>
          <a:p>
            <a:pPr marL="45720" lvl="0" indent="0" algn="ctr">
              <a:buNone/>
            </a:pPr>
            <a:endParaRPr lang="nl-BE" sz="2800" dirty="0" smtClean="0"/>
          </a:p>
          <a:p>
            <a:pPr marL="45720" lvl="0" indent="0" algn="ctr">
              <a:buNone/>
            </a:pPr>
            <a:endParaRPr lang="nl-BE" sz="2800" dirty="0"/>
          </a:p>
          <a:p>
            <a:pPr marL="45720" lvl="0" indent="0" algn="ctr">
              <a:buNone/>
            </a:pPr>
            <a:endParaRPr lang="nl-BE" sz="2800" dirty="0" smtClean="0"/>
          </a:p>
          <a:p>
            <a:pPr marL="45720" lvl="0" indent="0" algn="ctr">
              <a:buNone/>
            </a:pPr>
            <a:endParaRPr lang="nl-BE" sz="2800" dirty="0"/>
          </a:p>
          <a:p>
            <a:pPr marL="45720" lvl="0" indent="0" algn="ctr">
              <a:buNone/>
            </a:pPr>
            <a:endParaRPr lang="nl-BE" sz="2800" dirty="0" smtClean="0"/>
          </a:p>
          <a:p>
            <a:pPr marL="45720" lvl="0" indent="0" algn="ctr">
              <a:buNone/>
            </a:pPr>
            <a:endParaRPr lang="nl-BE" sz="2800" dirty="0" smtClean="0"/>
          </a:p>
          <a:p>
            <a:pPr marL="45720" lvl="0" indent="0" algn="ctr">
              <a:buNone/>
            </a:pPr>
            <a:endParaRPr lang="nl-BE" sz="2800" dirty="0" smtClean="0"/>
          </a:p>
          <a:p>
            <a:pPr marL="45720" lvl="0" indent="0" algn="ctr">
              <a:buNone/>
            </a:pPr>
            <a:r>
              <a:rPr lang="nl-BE" sz="2800" dirty="0" smtClean="0"/>
              <a:t>Hier wordt </a:t>
            </a:r>
            <a:r>
              <a:rPr lang="nl-BE" sz="2800" dirty="0"/>
              <a:t>papier </a:t>
            </a:r>
            <a:r>
              <a:rPr lang="nl-BE" sz="2800" dirty="0" smtClean="0"/>
              <a:t>opgeslagen en gestapeld.</a:t>
            </a:r>
            <a:endParaRPr lang="nl-BE" sz="2800" dirty="0"/>
          </a:p>
          <a:p>
            <a:pPr marL="45720" indent="0" algn="ctr">
              <a:buNone/>
            </a:pPr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Vraag 2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8"/>
          <a:stretch/>
        </p:blipFill>
        <p:spPr>
          <a:xfrm>
            <a:off x="2339752" y="2564904"/>
            <a:ext cx="4536504" cy="2862004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3667907" y="5949280"/>
            <a:ext cx="18801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lvl="0" indent="0" algn="ctr">
              <a:buNone/>
            </a:pPr>
            <a:r>
              <a:rPr lang="nl-BE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MAGAZIJN</a:t>
            </a:r>
          </a:p>
        </p:txBody>
      </p:sp>
    </p:spTree>
    <p:extLst>
      <p:ext uri="{BB962C8B-B14F-4D97-AF65-F5344CB8AC3E}">
        <p14:creationId xmlns:p14="http://schemas.microsoft.com/office/powerpoint/2010/main" val="153919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 anchor="ctr">
            <a:normAutofit fontScale="92500"/>
          </a:bodyPr>
          <a:lstStyle/>
          <a:p>
            <a:pPr marL="45720" lvl="0" indent="0">
              <a:buNone/>
            </a:pPr>
            <a:endParaRPr lang="nl-BE" sz="2800" u="sng" dirty="0" smtClean="0"/>
          </a:p>
          <a:p>
            <a:pPr marL="45720" lvl="0" indent="0" algn="ctr">
              <a:buNone/>
            </a:pPr>
            <a:r>
              <a:rPr lang="nl-BE" sz="2800" u="sng" dirty="0" smtClean="0"/>
              <a:t>Metaalindustrie </a:t>
            </a:r>
          </a:p>
          <a:p>
            <a:pPr marL="45720" lvl="0" indent="0" algn="ctr">
              <a:buNone/>
            </a:pPr>
            <a:endParaRPr lang="nl-BE" sz="2800" dirty="0" smtClean="0"/>
          </a:p>
          <a:p>
            <a:pPr marL="45720" lvl="0" indent="0" algn="ctr">
              <a:buNone/>
            </a:pPr>
            <a:endParaRPr lang="nl-BE" sz="2800" dirty="0"/>
          </a:p>
          <a:p>
            <a:pPr marL="45720" lvl="0" indent="0" algn="ctr">
              <a:buNone/>
            </a:pPr>
            <a:endParaRPr lang="nl-BE" sz="2800" dirty="0" smtClean="0"/>
          </a:p>
          <a:p>
            <a:pPr marL="45720" lvl="0" indent="0" algn="ctr">
              <a:buNone/>
            </a:pPr>
            <a:endParaRPr lang="nl-BE" sz="2800" dirty="0"/>
          </a:p>
          <a:p>
            <a:pPr marL="45720" lvl="0" indent="0" algn="ctr">
              <a:buNone/>
            </a:pPr>
            <a:endParaRPr lang="nl-BE" sz="2800" dirty="0" smtClean="0"/>
          </a:p>
          <a:p>
            <a:pPr marL="45720" lvl="0" indent="0" algn="ctr">
              <a:buNone/>
            </a:pPr>
            <a:endParaRPr lang="nl-BE" sz="2800" dirty="0" smtClean="0"/>
          </a:p>
          <a:p>
            <a:pPr marL="45720" lvl="0" indent="0" algn="ctr">
              <a:buNone/>
            </a:pPr>
            <a:r>
              <a:rPr lang="nl-BE" sz="2800" dirty="0"/>
              <a:t>Deze afdeling </a:t>
            </a:r>
            <a:r>
              <a:rPr lang="nl-BE" sz="2800" dirty="0" smtClean="0"/>
              <a:t>herstelt problemen aan machines.</a:t>
            </a:r>
            <a:endParaRPr lang="nl-BE" sz="2800" dirty="0"/>
          </a:p>
          <a:p>
            <a:pPr marL="45720" indent="0" algn="ctr">
              <a:buNone/>
            </a:pPr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Vraag 3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32"/>
          <a:stretch/>
        </p:blipFill>
        <p:spPr>
          <a:xfrm>
            <a:off x="2373603" y="2780928"/>
            <a:ext cx="4502653" cy="2583984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3463553" y="5949280"/>
            <a:ext cx="23227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lvl="0" indent="0" algn="ctr">
              <a:buNone/>
            </a:pPr>
            <a:r>
              <a:rPr lang="nl-BE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ONDERHOUD</a:t>
            </a:r>
          </a:p>
        </p:txBody>
      </p:sp>
    </p:spTree>
    <p:extLst>
      <p:ext uri="{BB962C8B-B14F-4D97-AF65-F5344CB8AC3E}">
        <p14:creationId xmlns:p14="http://schemas.microsoft.com/office/powerpoint/2010/main" val="5248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950290"/>
          </a:xfrm>
        </p:spPr>
        <p:txBody>
          <a:bodyPr anchor="ctr">
            <a:normAutofit fontScale="92500" lnSpcReduction="20000"/>
          </a:bodyPr>
          <a:lstStyle/>
          <a:p>
            <a:pPr marL="45720" indent="0" algn="ctr">
              <a:buNone/>
            </a:pPr>
            <a:endParaRPr lang="nl-BE" sz="2800" dirty="0"/>
          </a:p>
          <a:p>
            <a:pPr marL="45720" indent="0" algn="ctr">
              <a:buNone/>
            </a:pPr>
            <a:r>
              <a:rPr lang="nl-BE" sz="3000" u="sng" dirty="0" smtClean="0"/>
              <a:t>Kleding- en textielindustrie </a:t>
            </a:r>
          </a:p>
          <a:p>
            <a:pPr marL="45720" indent="0" algn="ctr">
              <a:buNone/>
            </a:pPr>
            <a:endParaRPr lang="nl-BE" sz="3000" dirty="0" smtClean="0"/>
          </a:p>
          <a:p>
            <a:pPr marL="45720" indent="0" algn="ctr">
              <a:buNone/>
            </a:pPr>
            <a:endParaRPr lang="nl-BE" sz="3000" dirty="0"/>
          </a:p>
          <a:p>
            <a:pPr marL="45720" indent="0" algn="ctr">
              <a:buNone/>
            </a:pPr>
            <a:endParaRPr lang="nl-BE" sz="3000" dirty="0" smtClean="0"/>
          </a:p>
          <a:p>
            <a:pPr marL="45720" indent="0" algn="ctr">
              <a:buNone/>
            </a:pPr>
            <a:endParaRPr lang="nl-BE" sz="3000" dirty="0"/>
          </a:p>
          <a:p>
            <a:pPr marL="45720" indent="0" algn="ctr">
              <a:buNone/>
            </a:pPr>
            <a:endParaRPr lang="nl-BE" sz="3000" dirty="0" smtClean="0"/>
          </a:p>
          <a:p>
            <a:pPr marL="45720" indent="0" algn="ctr">
              <a:buNone/>
            </a:pPr>
            <a:endParaRPr lang="nl-BE" sz="3000" dirty="0"/>
          </a:p>
          <a:p>
            <a:pPr marL="45720" indent="0" algn="ctr">
              <a:buNone/>
            </a:pPr>
            <a:endParaRPr lang="nl-BE" sz="3000" dirty="0"/>
          </a:p>
          <a:p>
            <a:pPr marL="45720" lvl="0" indent="0" algn="ctr">
              <a:buNone/>
            </a:pPr>
            <a:r>
              <a:rPr lang="nl-BE" sz="3000" dirty="0" smtClean="0"/>
              <a:t>Hier wordt de </a:t>
            </a:r>
            <a:r>
              <a:rPr lang="nl-BE" sz="3000" dirty="0"/>
              <a:t> </a:t>
            </a:r>
            <a:r>
              <a:rPr lang="nl-BE" sz="3000" dirty="0" smtClean="0"/>
              <a:t>                 van producten gecontroleerd.</a:t>
            </a:r>
            <a:endParaRPr lang="nl-BE" sz="30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Vraag 4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780928"/>
            <a:ext cx="5261705" cy="2880320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3563888" y="5661248"/>
            <a:ext cx="19425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lvl="0" indent="0" algn="ctr">
              <a:buNone/>
            </a:pPr>
            <a:r>
              <a:rPr lang="nl-BE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KWALITEIT</a:t>
            </a:r>
          </a:p>
        </p:txBody>
      </p:sp>
    </p:spTree>
    <p:extLst>
      <p:ext uri="{BB962C8B-B14F-4D97-AF65-F5344CB8AC3E}">
        <p14:creationId xmlns:p14="http://schemas.microsoft.com/office/powerpoint/2010/main" val="64631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380999" y="1628800"/>
            <a:ext cx="8407893" cy="5040559"/>
          </a:xfrm>
        </p:spPr>
        <p:txBody>
          <a:bodyPr anchor="ctr">
            <a:normAutofit lnSpcReduction="10000"/>
          </a:bodyPr>
          <a:lstStyle/>
          <a:p>
            <a:pPr marL="45720" lvl="0" indent="0" algn="ctr">
              <a:buNone/>
            </a:pPr>
            <a:endParaRPr lang="nl-BE" sz="2800" u="sng" dirty="0" smtClean="0"/>
          </a:p>
          <a:p>
            <a:pPr marL="45720" lvl="0" indent="0" algn="ctr">
              <a:buNone/>
            </a:pPr>
            <a:r>
              <a:rPr lang="nl-BE" sz="2800" u="sng" dirty="0" smtClean="0"/>
              <a:t>Houtnijverheid</a:t>
            </a:r>
          </a:p>
          <a:p>
            <a:pPr marL="45720" lvl="0" indent="0" algn="ctr">
              <a:buNone/>
            </a:pPr>
            <a:endParaRPr lang="nl-BE" sz="2800" u="sng" dirty="0" smtClean="0"/>
          </a:p>
          <a:p>
            <a:pPr marL="45720" lvl="0" indent="0" algn="ctr">
              <a:buNone/>
            </a:pPr>
            <a:endParaRPr lang="nl-BE" sz="2800" u="sng" dirty="0" smtClean="0"/>
          </a:p>
          <a:p>
            <a:pPr marL="45720" lvl="0" indent="0" algn="ctr">
              <a:buNone/>
            </a:pPr>
            <a:endParaRPr lang="nl-BE" sz="2800" dirty="0" smtClean="0"/>
          </a:p>
          <a:p>
            <a:pPr marL="45720" lvl="0" indent="0" algn="ctr">
              <a:buNone/>
            </a:pPr>
            <a:endParaRPr lang="nl-BE" sz="2800" dirty="0" smtClean="0"/>
          </a:p>
          <a:p>
            <a:pPr marL="45720" lvl="0" indent="0" algn="ctr">
              <a:buNone/>
            </a:pPr>
            <a:endParaRPr lang="nl-BE" sz="2800" dirty="0"/>
          </a:p>
          <a:p>
            <a:pPr marL="45720" lvl="0" indent="0" algn="ctr">
              <a:buNone/>
            </a:pPr>
            <a:endParaRPr lang="nl-BE" sz="2800" dirty="0" smtClean="0"/>
          </a:p>
          <a:p>
            <a:pPr marL="45720" lvl="0" indent="0" algn="ctr">
              <a:buNone/>
            </a:pPr>
            <a:r>
              <a:rPr lang="nl-BE" sz="2800" dirty="0" smtClean="0"/>
              <a:t>Hier wordt alle info </a:t>
            </a:r>
            <a:r>
              <a:rPr lang="nl-BE" sz="2800" dirty="0"/>
              <a:t>over producten, klanten en personeel </a:t>
            </a:r>
            <a:r>
              <a:rPr lang="nl-BE" sz="2800" dirty="0" smtClean="0"/>
              <a:t>bijgehouden op papier of op computer. </a:t>
            </a:r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Vraag 5</a:t>
            </a: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668749"/>
            <a:ext cx="3456384" cy="2546203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3198355" y="1700808"/>
            <a:ext cx="27472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lvl="0" indent="0" algn="ctr">
              <a:buNone/>
            </a:pPr>
            <a:r>
              <a:rPr lang="nl-BE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ADMINISTRATIE</a:t>
            </a:r>
          </a:p>
        </p:txBody>
      </p:sp>
    </p:spTree>
    <p:extLst>
      <p:ext uri="{BB962C8B-B14F-4D97-AF65-F5344CB8AC3E}">
        <p14:creationId xmlns:p14="http://schemas.microsoft.com/office/powerpoint/2010/main" val="36039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endParaRPr lang="nl-BE" sz="2800" dirty="0" smtClean="0"/>
          </a:p>
          <a:p>
            <a:r>
              <a:rPr lang="nl-BE" sz="2800" dirty="0" smtClean="0"/>
              <a:t>Teams vormen</a:t>
            </a:r>
          </a:p>
          <a:p>
            <a:r>
              <a:rPr lang="nl-BE" sz="2800" dirty="0" err="1" smtClean="0"/>
              <a:t>Teamnaam</a:t>
            </a:r>
            <a:r>
              <a:rPr lang="nl-BE" sz="2800" dirty="0" smtClean="0"/>
              <a:t> bedenken</a:t>
            </a:r>
          </a:p>
          <a:p>
            <a:r>
              <a:rPr lang="nl-BE" sz="2800" dirty="0" smtClean="0"/>
              <a:t>Per ronde antwoorden noteren</a:t>
            </a:r>
          </a:p>
          <a:p>
            <a:r>
              <a:rPr lang="nl-BE" sz="2800" dirty="0" smtClean="0"/>
              <a:t>Antwoorden van ander team verbeteren</a:t>
            </a:r>
          </a:p>
          <a:p>
            <a:r>
              <a:rPr lang="nl-BE" sz="2800" dirty="0" smtClean="0"/>
              <a:t>Score bijhouden</a:t>
            </a:r>
            <a:r>
              <a:rPr lang="nl-BE" sz="2800" b="1" dirty="0" smtClean="0"/>
              <a:t> </a:t>
            </a:r>
            <a:r>
              <a:rPr lang="nl-BE" sz="2800" b="1" dirty="0" smtClean="0">
                <a:sym typeface="Wingdings"/>
              </a:rPr>
              <a:t></a:t>
            </a:r>
            <a:r>
              <a:rPr lang="nl-BE" sz="2800" b="1" dirty="0" smtClean="0"/>
              <a:t> </a:t>
            </a:r>
            <a:r>
              <a:rPr lang="nl-BE" sz="2800" dirty="0" smtClean="0"/>
              <a:t>winnend team? </a:t>
            </a:r>
          </a:p>
          <a:p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Praktisch</a:t>
            </a:r>
            <a:endParaRPr lang="nl-BE" dirty="0"/>
          </a:p>
        </p:txBody>
      </p:sp>
      <p:pic>
        <p:nvPicPr>
          <p:cNvPr id="1026" name="Picture 2" descr="C:\Users\Beroepenhuis\AppData\Local\Microsoft\Windows\Temporary Internet Files\Content.IE5\0PAG6F0Z\samen-netwerk-verbinding-samenhang-e145258974838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41587"/>
            <a:ext cx="3340608" cy="169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96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734265"/>
          </a:xfrm>
        </p:spPr>
        <p:txBody>
          <a:bodyPr anchor="ctr">
            <a:normAutofit/>
          </a:bodyPr>
          <a:lstStyle/>
          <a:p>
            <a:pPr marL="45720" lvl="0" indent="0">
              <a:buNone/>
            </a:pPr>
            <a:endParaRPr lang="nl-BE" sz="2800" dirty="0" smtClean="0"/>
          </a:p>
          <a:p>
            <a:pPr marL="45720" lvl="0" indent="0">
              <a:buNone/>
            </a:pPr>
            <a:endParaRPr lang="nl-BE" sz="2800" dirty="0"/>
          </a:p>
          <a:p>
            <a:pPr marL="45720" lvl="0" indent="0">
              <a:buNone/>
            </a:pPr>
            <a:endParaRPr lang="nl-BE" sz="2800" dirty="0" smtClean="0"/>
          </a:p>
          <a:p>
            <a:pPr marL="45720" lvl="0" indent="0">
              <a:buNone/>
            </a:pPr>
            <a:endParaRPr lang="nl-BE" sz="2800" dirty="0"/>
          </a:p>
          <a:p>
            <a:pPr marL="45720" lvl="0" indent="0">
              <a:buNone/>
            </a:pPr>
            <a:endParaRPr lang="nl-BE" sz="2800" dirty="0"/>
          </a:p>
          <a:p>
            <a:pPr marL="45720" lvl="0" indent="0" algn="ctr">
              <a:buNone/>
            </a:pPr>
            <a:r>
              <a:rPr lang="nl-BE" sz="2800" dirty="0" smtClean="0"/>
              <a:t>Welke </a:t>
            </a:r>
            <a:r>
              <a:rPr lang="nl-BE" sz="2800" dirty="0"/>
              <a:t>3 letters blijven er over in het </a:t>
            </a:r>
            <a:r>
              <a:rPr lang="nl-BE" sz="2800" dirty="0" smtClean="0"/>
              <a:t>rooster</a:t>
            </a:r>
            <a:r>
              <a:rPr lang="nl-BE" sz="2800" dirty="0"/>
              <a:t>? Welke Engelstalige afkorting vormen </a:t>
            </a:r>
            <a:r>
              <a:rPr lang="nl-BE" sz="2800" dirty="0" smtClean="0"/>
              <a:t>ze?</a:t>
            </a:r>
            <a:endParaRPr lang="nl-BE" sz="2800" dirty="0"/>
          </a:p>
          <a:p>
            <a:pPr marL="45720" lvl="0" indent="0" algn="ctr">
              <a:buNone/>
            </a:pPr>
            <a:r>
              <a:rPr lang="nl-BE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JIT = </a:t>
            </a:r>
            <a:r>
              <a:rPr lang="nl-BE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Just-In-Time</a:t>
            </a:r>
            <a:endParaRPr lang="nl-BE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Vraag 6</a:t>
            </a:r>
            <a:endParaRPr lang="nl-BE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589236"/>
              </p:ext>
            </p:extLst>
          </p:nvPr>
        </p:nvGraphicFramePr>
        <p:xfrm>
          <a:off x="3275856" y="1916832"/>
          <a:ext cx="2376261" cy="243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029"/>
                <a:gridCol w="264029"/>
                <a:gridCol w="264029"/>
                <a:gridCol w="264029"/>
                <a:gridCol w="264029"/>
                <a:gridCol w="264029"/>
                <a:gridCol w="264029"/>
                <a:gridCol w="264029"/>
                <a:gridCol w="264029"/>
              </a:tblGrid>
              <a:tr h="279031"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O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N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L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A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W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K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E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K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P</a:t>
                      </a:r>
                      <a:endParaRPr lang="nl-BE" sz="1400" b="1" dirty="0"/>
                    </a:p>
                  </a:txBody>
                  <a:tcPr anchor="ctr"/>
                </a:tc>
              </a:tr>
              <a:tr h="279031"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J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D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I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G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N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I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T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R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R</a:t>
                      </a:r>
                      <a:endParaRPr lang="nl-BE" sz="1400" b="1" dirty="0"/>
                    </a:p>
                  </a:txBody>
                  <a:tcPr anchor="ctr"/>
                </a:tc>
              </a:tr>
              <a:tr h="279031"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D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E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T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E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I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E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E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A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O</a:t>
                      </a:r>
                      <a:endParaRPr lang="nl-BE" sz="1400" b="1" dirty="0"/>
                    </a:p>
                  </a:txBody>
                  <a:tcPr anchor="ctr"/>
                </a:tc>
              </a:tr>
              <a:tr h="279031"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U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R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K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E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T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I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I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M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D</a:t>
                      </a:r>
                      <a:endParaRPr lang="nl-BE" sz="1400" b="1" dirty="0"/>
                    </a:p>
                  </a:txBody>
                  <a:tcPr anchor="ctr"/>
                </a:tc>
              </a:tr>
              <a:tr h="279031"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O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H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K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L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I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T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T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C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U</a:t>
                      </a:r>
                      <a:endParaRPr lang="nl-BE" sz="1400" b="1" dirty="0"/>
                    </a:p>
                  </a:txBody>
                  <a:tcPr anchor="ctr"/>
                </a:tc>
              </a:tr>
              <a:tr h="279031"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M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A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I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W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N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A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R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T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I</a:t>
                      </a:r>
                      <a:endParaRPr lang="nl-BE" sz="1400" b="1" dirty="0"/>
                    </a:p>
                  </a:txBody>
                  <a:tcPr anchor="ctr"/>
                </a:tc>
              </a:tr>
              <a:tr h="279031"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N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G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A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T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G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N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I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S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T</a:t>
                      </a:r>
                      <a:endParaRPr lang="nl-BE" sz="1400" b="1" dirty="0"/>
                    </a:p>
                  </a:txBody>
                  <a:tcPr anchor="ctr"/>
                </a:tc>
              </a:tr>
              <a:tr h="279031"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J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I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Z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N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O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I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M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D</a:t>
                      </a:r>
                      <a:endParaRPr lang="nl-BE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400" b="1" dirty="0" smtClean="0"/>
                        <a:t>A</a:t>
                      </a:r>
                      <a:endParaRPr lang="nl-BE" sz="1400" b="1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342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2. Productieproces van LEGO</a:t>
            </a:r>
            <a:endParaRPr lang="nl-BE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70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Filmpje</a:t>
            </a:r>
            <a:endParaRPr lang="nl-BE" dirty="0"/>
          </a:p>
        </p:txBody>
      </p:sp>
      <p:pic>
        <p:nvPicPr>
          <p:cNvPr id="2050" name="Picture 2" descr="C:\Users\Beroepenhuis\Dropbox\Schermafdrukken\Schermafdruk 2016-06-10 10.55.24.pn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0" r="12892" b="29061"/>
          <a:stretch/>
        </p:blipFill>
        <p:spPr bwMode="auto">
          <a:xfrm>
            <a:off x="827583" y="2132856"/>
            <a:ext cx="7603427" cy="376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3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nl-NL" dirty="0" smtClean="0"/>
              <a:t>A) Spuitgieten in een matrijs</a:t>
            </a:r>
            <a:endParaRPr lang="nl-NL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5" t="27361" r="49148" b="23578"/>
          <a:stretch/>
        </p:blipFill>
        <p:spPr bwMode="auto">
          <a:xfrm>
            <a:off x="2001416" y="1988840"/>
            <a:ext cx="5040560" cy="42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75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b) verpakken</a:t>
            </a:r>
            <a:endParaRPr lang="nl-NL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7" t="27360" r="44357" b="22822"/>
          <a:stretch/>
        </p:blipFill>
        <p:spPr bwMode="auto">
          <a:xfrm>
            <a:off x="1635371" y="2132856"/>
            <a:ext cx="6017843" cy="3937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0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C) Decoreren en assembleren</a:t>
            </a:r>
            <a:endParaRPr lang="nl-NL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2" t="26610" r="44250" b="22822"/>
          <a:stretch/>
        </p:blipFill>
        <p:spPr bwMode="auto">
          <a:xfrm>
            <a:off x="1475656" y="2060848"/>
            <a:ext cx="6264696" cy="4140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81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</a:t>
            </a:r>
            <a:r>
              <a:rPr lang="nl-NL" dirty="0" smtClean="0"/>
              <a:t>) Plastickorrels mengen</a:t>
            </a:r>
            <a:endParaRPr lang="nl-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0" t="26587" r="44224" b="23016"/>
          <a:stretch/>
        </p:blipFill>
        <p:spPr bwMode="auto">
          <a:xfrm>
            <a:off x="1403648" y="2060848"/>
            <a:ext cx="6264696" cy="414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1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</a:t>
            </a:r>
            <a:r>
              <a:rPr lang="nl-NL" dirty="0" smtClean="0"/>
              <a:t>) Kwaliteit controleren</a:t>
            </a:r>
            <a:endParaRPr lang="nl-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4" t="27778" r="27714" b="26136"/>
          <a:stretch/>
        </p:blipFill>
        <p:spPr bwMode="auto">
          <a:xfrm>
            <a:off x="1314337" y="2276872"/>
            <a:ext cx="6624736" cy="375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09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569909"/>
              </p:ext>
            </p:extLst>
          </p:nvPr>
        </p:nvGraphicFramePr>
        <p:xfrm>
          <a:off x="467544" y="332656"/>
          <a:ext cx="8280920" cy="62646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40460"/>
                <a:gridCol w="4140460"/>
              </a:tblGrid>
              <a:tr h="20882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A) Spuitgieten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in een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matrijs</a:t>
                      </a:r>
                    </a:p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D) Plastickorrels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nl-BE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mengen</a:t>
                      </a:r>
                    </a:p>
                    <a:p>
                      <a:endParaRPr lang="nl-NL" dirty="0"/>
                    </a:p>
                  </a:txBody>
                  <a:tcPr/>
                </a:tc>
              </a:tr>
              <a:tr h="20882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B) Verpakken</a:t>
                      </a:r>
                    </a:p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E) Kwaliteit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nl-BE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nl-BE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controleren</a:t>
                      </a:r>
                    </a:p>
                    <a:p>
                      <a:endParaRPr lang="nl-NL" dirty="0"/>
                    </a:p>
                  </a:txBody>
                  <a:tcPr/>
                </a:tc>
              </a:tr>
              <a:tr h="20882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C) Decoreren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en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assembleren</a:t>
                      </a:r>
                    </a:p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0" t="26587" r="44224" b="23016"/>
          <a:stretch/>
        </p:blipFill>
        <p:spPr bwMode="auto">
          <a:xfrm>
            <a:off x="6391618" y="476250"/>
            <a:ext cx="2286113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5" t="30856" r="49148" b="23578"/>
          <a:stretch/>
        </p:blipFill>
        <p:spPr bwMode="auto">
          <a:xfrm>
            <a:off x="2139049" y="476250"/>
            <a:ext cx="2397031" cy="187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2" t="26610" r="44250" b="22822"/>
          <a:stretch/>
        </p:blipFill>
        <p:spPr bwMode="auto">
          <a:xfrm>
            <a:off x="2139049" y="4653136"/>
            <a:ext cx="2397031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3" t="27778" r="30493" b="26136"/>
          <a:stretch/>
        </p:blipFill>
        <p:spPr bwMode="auto">
          <a:xfrm>
            <a:off x="6353631" y="2587359"/>
            <a:ext cx="2324100" cy="178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5" t="27360" r="44357" b="22822"/>
          <a:stretch/>
        </p:blipFill>
        <p:spPr bwMode="auto">
          <a:xfrm>
            <a:off x="2139049" y="2593681"/>
            <a:ext cx="2384526" cy="177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38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oplossing</a:t>
            </a:r>
            <a:endParaRPr lang="nl-BE" dirty="0"/>
          </a:p>
        </p:txBody>
      </p:sp>
      <p:pic>
        <p:nvPicPr>
          <p:cNvPr id="2051" name="Picture 3" descr="C:\Users\Beroepenhuis\AppData\Local\Microsoft\Windows\Temporary Internet Files\Content.IE5\EB70YJBZ\question_makrs_cutie_mark_by_rildraw-d4byewl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4757450" cy="471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3528" y="1124744"/>
            <a:ext cx="6324600" cy="1828800"/>
          </a:xfrm>
        </p:spPr>
        <p:txBody>
          <a:bodyPr/>
          <a:lstStyle/>
          <a:p>
            <a:pPr algn="ctr"/>
            <a:r>
              <a:rPr lang="nl-BE" sz="4400" dirty="0" smtClean="0"/>
              <a:t>Stimulerend kiezen</a:t>
            </a:r>
            <a:br>
              <a:rPr lang="nl-BE" sz="4400" dirty="0" smtClean="0"/>
            </a:br>
            <a:r>
              <a:rPr lang="nl-BE" dirty="0" smtClean="0"/>
              <a:t/>
            </a:r>
            <a:br>
              <a:rPr lang="nl-BE" dirty="0" smtClean="0"/>
            </a:br>
            <a:endParaRPr lang="nl-BE" sz="3600" cap="none" dirty="0"/>
          </a:p>
        </p:txBody>
      </p:sp>
      <p:sp>
        <p:nvSpPr>
          <p:cNvPr id="4" name="Tekstvak 3"/>
          <p:cNvSpPr txBox="1"/>
          <p:nvPr/>
        </p:nvSpPr>
        <p:spPr>
          <a:xfrm>
            <a:off x="467544" y="2780928"/>
            <a:ext cx="583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800" dirty="0" smtClean="0">
                <a:solidFill>
                  <a:schemeClr val="accent1"/>
                </a:solidFill>
              </a:rPr>
              <a:t>INDUSTRIE IN BELGIE</a:t>
            </a:r>
            <a:endParaRPr lang="nl-BE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9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164087"/>
              </p:ext>
            </p:extLst>
          </p:nvPr>
        </p:nvGraphicFramePr>
        <p:xfrm>
          <a:off x="467544" y="332656"/>
          <a:ext cx="8280920" cy="62646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40460"/>
                <a:gridCol w="4140460"/>
              </a:tblGrid>
              <a:tr h="20882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D) Plastickorrels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nl-BE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mengen</a:t>
                      </a:r>
                    </a:p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E) Kwaliteit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nl-BE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nl-BE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controleren</a:t>
                      </a:r>
                    </a:p>
                    <a:p>
                      <a:endParaRPr lang="nl-NL" dirty="0"/>
                    </a:p>
                  </a:txBody>
                  <a:tcPr/>
                </a:tc>
              </a:tr>
              <a:tr h="20882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A) Spuitgieten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in een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matrijs</a:t>
                      </a:r>
                    </a:p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B) Verpakken</a:t>
                      </a:r>
                    </a:p>
                    <a:p>
                      <a:endParaRPr lang="nl-NL" dirty="0"/>
                    </a:p>
                  </a:txBody>
                  <a:tcPr/>
                </a:tc>
              </a:tr>
              <a:tr h="20882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C) Decoreren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en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assembleren</a:t>
                      </a:r>
                    </a:p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0" t="26587" r="44224" b="23016"/>
          <a:stretch/>
        </p:blipFill>
        <p:spPr bwMode="auto">
          <a:xfrm>
            <a:off x="2249967" y="476250"/>
            <a:ext cx="2286113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5" t="30856" r="49148" b="23578"/>
          <a:stretch/>
        </p:blipFill>
        <p:spPr bwMode="auto">
          <a:xfrm>
            <a:off x="2139048" y="2563965"/>
            <a:ext cx="2397031" cy="187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2" t="26610" r="44250" b="22822"/>
          <a:stretch/>
        </p:blipFill>
        <p:spPr bwMode="auto">
          <a:xfrm>
            <a:off x="2139049" y="4653136"/>
            <a:ext cx="2397031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3" t="27778" r="30493" b="26136"/>
          <a:stretch/>
        </p:blipFill>
        <p:spPr bwMode="auto">
          <a:xfrm>
            <a:off x="6353631" y="476250"/>
            <a:ext cx="2324100" cy="178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5" t="27360" r="44357" b="22822"/>
          <a:stretch/>
        </p:blipFill>
        <p:spPr bwMode="auto">
          <a:xfrm>
            <a:off x="6300101" y="2563965"/>
            <a:ext cx="2384526" cy="177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514094" y="31565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</a:t>
            </a:r>
            <a:endParaRPr lang="nl-NL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487380" y="242088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523523" y="450912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3</a:t>
            </a:r>
            <a:endParaRPr lang="nl-NL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4703440" y="32026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4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4680621" y="2420888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5</a:t>
            </a:r>
            <a:endParaRPr lang="nl-NL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23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7/74/Injection_moulding_proces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3"/>
            <a:ext cx="8352928" cy="432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503548" y="4869160"/>
            <a:ext cx="813690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/>
              <a:t>Spuitgiet p</a:t>
            </a:r>
            <a:r>
              <a:rPr lang="nl-BE" sz="1600" b="1" dirty="0" smtClean="0"/>
              <a:t>roces</a:t>
            </a:r>
          </a:p>
          <a:p>
            <a:r>
              <a:rPr lang="nl-BE" sz="1600" dirty="0" smtClean="0"/>
              <a:t>1 Doseerschroef </a:t>
            </a:r>
          </a:p>
          <a:p>
            <a:r>
              <a:rPr lang="nl-BE" sz="1600" dirty="0" smtClean="0"/>
              <a:t>2 </a:t>
            </a:r>
            <a:r>
              <a:rPr lang="nl-BE" sz="1600" dirty="0"/>
              <a:t>Granulaat </a:t>
            </a:r>
            <a:endParaRPr lang="nl-BE" sz="1600" dirty="0" smtClean="0"/>
          </a:p>
          <a:p>
            <a:r>
              <a:rPr lang="nl-BE" sz="1600" dirty="0" smtClean="0"/>
              <a:t>3 Inspuitopening  </a:t>
            </a:r>
            <a:r>
              <a:rPr lang="nl-BE" sz="1600" dirty="0"/>
              <a:t>(spuitmond) </a:t>
            </a:r>
          </a:p>
          <a:p>
            <a:r>
              <a:rPr lang="nl-BE" sz="1600" dirty="0" smtClean="0"/>
              <a:t>4 Matrijs (onderdeel) </a:t>
            </a:r>
          </a:p>
          <a:p>
            <a:r>
              <a:rPr lang="nl-BE" sz="1600" dirty="0" smtClean="0"/>
              <a:t>5 Product </a:t>
            </a:r>
          </a:p>
          <a:p>
            <a:r>
              <a:rPr lang="nl-BE" sz="1600" dirty="0" smtClean="0"/>
              <a:t>6 Matrijs (bovendeel)</a:t>
            </a:r>
            <a:endParaRPr lang="nl-NL" sz="1600" dirty="0"/>
          </a:p>
        </p:txBody>
      </p:sp>
      <p:sp>
        <p:nvSpPr>
          <p:cNvPr id="3" name="Rechthoek 2"/>
          <p:cNvSpPr/>
          <p:nvPr/>
        </p:nvSpPr>
        <p:spPr>
          <a:xfrm>
            <a:off x="5724128" y="6362275"/>
            <a:ext cx="32151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200" dirty="0" smtClean="0"/>
              <a:t>Bron: http</a:t>
            </a:r>
            <a:r>
              <a:rPr lang="nl-NL" sz="1200" dirty="0"/>
              <a:t>://nl.wikipedia.org/wiki/Spuitgieten</a:t>
            </a:r>
          </a:p>
        </p:txBody>
      </p:sp>
    </p:spTree>
    <p:extLst>
      <p:ext uri="{BB962C8B-B14F-4D97-AF65-F5344CB8AC3E}">
        <p14:creationId xmlns:p14="http://schemas.microsoft.com/office/powerpoint/2010/main" val="64353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3528" y="1124744"/>
            <a:ext cx="6324600" cy="1828800"/>
          </a:xfrm>
        </p:spPr>
        <p:txBody>
          <a:bodyPr/>
          <a:lstStyle/>
          <a:p>
            <a:pPr algn="ctr"/>
            <a:r>
              <a:rPr lang="nl-BE" sz="4400" dirty="0" smtClean="0"/>
              <a:t>Stimulerend kiezen</a:t>
            </a:r>
            <a:br>
              <a:rPr lang="nl-BE" sz="4400" dirty="0" smtClean="0"/>
            </a:br>
            <a:r>
              <a:rPr lang="nl-BE" dirty="0" smtClean="0"/>
              <a:t/>
            </a:r>
            <a:br>
              <a:rPr lang="nl-BE" dirty="0" smtClean="0"/>
            </a:br>
            <a:endParaRPr lang="nl-BE" sz="3600" cap="none" dirty="0"/>
          </a:p>
        </p:txBody>
      </p:sp>
      <p:sp>
        <p:nvSpPr>
          <p:cNvPr id="4" name="Tekstvak 3"/>
          <p:cNvSpPr txBox="1"/>
          <p:nvPr/>
        </p:nvSpPr>
        <p:spPr>
          <a:xfrm>
            <a:off x="251520" y="2636912"/>
            <a:ext cx="65527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400" dirty="0" smtClean="0">
                <a:solidFill>
                  <a:srgbClr val="F0AD00"/>
                </a:solidFill>
              </a:rPr>
              <a:t>WIE DOET WAT IN DE INDUSTRIE?</a:t>
            </a:r>
            <a:endParaRPr lang="nl-BE" sz="3600" dirty="0">
              <a:solidFill>
                <a:srgbClr val="F0A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94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Lijst met mogelijke antwoorden</a:t>
            </a:r>
            <a:endParaRPr lang="nl-BE" dirty="0"/>
          </a:p>
        </p:txBody>
      </p:sp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504974"/>
              </p:ext>
            </p:extLst>
          </p:nvPr>
        </p:nvGraphicFramePr>
        <p:xfrm>
          <a:off x="2915816" y="1757261"/>
          <a:ext cx="4248472" cy="484009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48472"/>
              </a:tblGrid>
              <a:tr h="8857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3200" dirty="0">
                          <a:effectLst/>
                        </a:rPr>
                        <a:t>laborant</a:t>
                      </a:r>
                      <a:endParaRPr lang="nl-BE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361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3200" dirty="0">
                          <a:effectLst/>
                        </a:rPr>
                        <a:t>lasser</a:t>
                      </a:r>
                      <a:endParaRPr lang="nl-BE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216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3200" dirty="0">
                          <a:effectLst/>
                        </a:rPr>
                        <a:t>magazijnmedewerker</a:t>
                      </a:r>
                      <a:endParaRPr lang="nl-BE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042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BE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onderhoudsmecanicien</a:t>
                      </a:r>
                      <a:endParaRPr kumimoji="0" lang="nl-BE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924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BE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ploegbaas</a:t>
                      </a:r>
                      <a:endParaRPr kumimoji="0" lang="nl-BE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323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806273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nl-BE" sz="2800" dirty="0" smtClean="0"/>
              <a:t>“Na mijn studies elektriciteit kon ik meteen beginnen werken. </a:t>
            </a:r>
          </a:p>
          <a:p>
            <a:pPr marL="45720" indent="0">
              <a:buNone/>
            </a:pPr>
            <a:endParaRPr lang="nl-BE" sz="2800" dirty="0" smtClean="0"/>
          </a:p>
          <a:p>
            <a:pPr marL="45720" indent="0">
              <a:buNone/>
            </a:pPr>
            <a:r>
              <a:rPr lang="nl-BE" sz="2800" dirty="0" smtClean="0"/>
              <a:t>Ik ben enorm gegroeid binnen het bedrijf en werk nu als  ____________________ . </a:t>
            </a:r>
          </a:p>
          <a:p>
            <a:pPr marL="45720" indent="0">
              <a:buNone/>
            </a:pPr>
            <a:endParaRPr lang="nl-BE" sz="2800" dirty="0" smtClean="0"/>
          </a:p>
          <a:p>
            <a:pPr marL="45720" indent="0">
              <a:buNone/>
            </a:pPr>
            <a:r>
              <a:rPr lang="nl-BE" sz="2800" dirty="0" smtClean="0"/>
              <a:t>Ik ben nu verantwoordelijk voor een 10-tal collega’s en sta in voor de planning van hun activiteiten.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</a:t>
            </a:r>
            <a:r>
              <a:rPr lang="nl-BE" dirty="0" smtClean="0"/>
              <a:t>. Welke functie kan je invullen?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775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2. Voor welke functie is deze vacature?</a:t>
            </a:r>
            <a:endParaRPr lang="nl-BE" dirty="0"/>
          </a:p>
        </p:txBody>
      </p:sp>
      <p:sp>
        <p:nvSpPr>
          <p:cNvPr id="4" name="Tekstvak 2"/>
          <p:cNvSpPr txBox="1">
            <a:spLocks noChangeArrowheads="1"/>
          </p:cNvSpPr>
          <p:nvPr/>
        </p:nvSpPr>
        <p:spPr bwMode="auto">
          <a:xfrm>
            <a:off x="539552" y="1885950"/>
            <a:ext cx="8064896" cy="449537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nl-BE" sz="2000" b="1" dirty="0">
                <a:effectLst/>
                <a:latin typeface="Microsoft New Tai Lue"/>
                <a:ea typeface="Calibri"/>
                <a:cs typeface="Times New Roman"/>
              </a:rPr>
              <a:t>Samen met enkele collega’s sta je in voor het </a:t>
            </a:r>
            <a:r>
              <a:rPr lang="nl-BE" sz="2000" b="1" dirty="0" smtClean="0">
                <a:effectLst/>
                <a:latin typeface="Microsoft New Tai Lue"/>
                <a:ea typeface="Calibri"/>
                <a:cs typeface="Times New Roman"/>
              </a:rPr>
              <a:t>onderhoud</a:t>
            </a:r>
            <a:r>
              <a:rPr lang="nl-BE" sz="2000" b="1" dirty="0">
                <a:effectLst/>
                <a:latin typeface="Microsoft New Tai Lue"/>
                <a:ea typeface="Calibri"/>
                <a:cs typeface="Times New Roman"/>
              </a:rPr>
              <a:t>. </a:t>
            </a:r>
            <a:endParaRPr lang="nl-BE" sz="2000" b="1" dirty="0" smtClean="0">
              <a:effectLst/>
              <a:latin typeface="Microsoft New Tai Lue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2000" b="1" dirty="0" smtClean="0">
                <a:effectLst/>
                <a:latin typeface="Microsoft New Tai Lue"/>
                <a:ea typeface="Calibri"/>
                <a:cs typeface="Times New Roman"/>
              </a:rPr>
              <a:t>Hieronder </a:t>
            </a:r>
            <a:r>
              <a:rPr lang="nl-BE" sz="2000" b="1" dirty="0">
                <a:effectLst/>
                <a:latin typeface="Microsoft New Tai Lue"/>
                <a:ea typeface="Calibri"/>
                <a:cs typeface="Times New Roman"/>
              </a:rPr>
              <a:t>volgt een korte </a:t>
            </a:r>
            <a:r>
              <a:rPr lang="nl-BE" sz="2000" b="1" u="sng" dirty="0">
                <a:effectLst/>
                <a:latin typeface="Microsoft New Tai Lue"/>
                <a:ea typeface="Calibri"/>
                <a:cs typeface="Times New Roman"/>
              </a:rPr>
              <a:t>taakomschrijving</a:t>
            </a:r>
            <a:r>
              <a:rPr lang="nl-BE" sz="2000" b="1" dirty="0">
                <a:effectLst/>
                <a:latin typeface="Microsoft New Tai Lue"/>
                <a:ea typeface="Calibri"/>
                <a:cs typeface="Times New Roman"/>
              </a:rPr>
              <a:t>: </a:t>
            </a:r>
            <a:endParaRPr lang="nl-BE" sz="2000" dirty="0">
              <a:effectLst/>
              <a:latin typeface="Calibri"/>
              <a:ea typeface="Calibri"/>
              <a:cs typeface="Times New Roman"/>
            </a:endParaRPr>
          </a:p>
          <a:p>
            <a:pPr marL="5143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BE" dirty="0">
                <a:effectLst/>
                <a:latin typeface="Microsoft New Tai Lue"/>
                <a:ea typeface="Calibri"/>
                <a:cs typeface="Times New Roman"/>
              </a:rPr>
              <a:t>opzoeken en oplossen van elektrische of mechanische defecten</a:t>
            </a:r>
            <a:endParaRPr lang="nl-BE" dirty="0">
              <a:effectLst/>
              <a:latin typeface="Calibri"/>
              <a:ea typeface="Calibri"/>
              <a:cs typeface="Times New Roman"/>
            </a:endParaRPr>
          </a:p>
          <a:p>
            <a:pPr marL="5143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BE" dirty="0">
                <a:effectLst/>
                <a:latin typeface="Microsoft New Tai Lue"/>
                <a:ea typeface="Calibri"/>
                <a:cs typeface="Times New Roman"/>
              </a:rPr>
              <a:t>zorgen voor een preventief onderhoud van het machinepark (controleren, aanspannen, smeren, uitmeten, vervangen, enz.)</a:t>
            </a:r>
            <a:endParaRPr lang="nl-BE" dirty="0">
              <a:effectLst/>
              <a:latin typeface="Calibri"/>
              <a:ea typeface="Calibri"/>
              <a:cs typeface="Times New Roman"/>
            </a:endParaRPr>
          </a:p>
          <a:p>
            <a:pPr marL="5143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BE" dirty="0" smtClean="0">
                <a:effectLst/>
                <a:latin typeface="Microsoft New Tai Lue"/>
                <a:ea typeface="Calibri"/>
                <a:cs typeface="Times New Roman"/>
              </a:rPr>
              <a:t>verbeteren </a:t>
            </a:r>
            <a:r>
              <a:rPr lang="nl-BE" dirty="0">
                <a:latin typeface="Microsoft New Tai Lue"/>
                <a:ea typeface="Calibri"/>
                <a:cs typeface="Times New Roman"/>
              </a:rPr>
              <a:t>v</a:t>
            </a:r>
            <a:r>
              <a:rPr lang="nl-BE" dirty="0" smtClean="0">
                <a:effectLst/>
                <a:latin typeface="Microsoft New Tai Lue"/>
                <a:ea typeface="Calibri"/>
                <a:cs typeface="Times New Roman"/>
              </a:rPr>
              <a:t>an </a:t>
            </a:r>
            <a:r>
              <a:rPr lang="nl-BE" dirty="0">
                <a:effectLst/>
                <a:latin typeface="Microsoft New Tai Lue"/>
                <a:ea typeface="Calibri"/>
                <a:cs typeface="Times New Roman"/>
              </a:rPr>
              <a:t>de installaties</a:t>
            </a:r>
            <a:endParaRPr lang="nl-BE" dirty="0">
              <a:effectLst/>
              <a:latin typeface="Calibri"/>
              <a:ea typeface="Calibri"/>
              <a:cs typeface="Times New Roman"/>
            </a:endParaRPr>
          </a:p>
          <a:p>
            <a:pPr marL="5143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BE" dirty="0">
                <a:effectLst/>
                <a:latin typeface="Microsoft New Tai Lue"/>
                <a:ea typeface="Calibri"/>
                <a:cs typeface="Times New Roman"/>
              </a:rPr>
              <a:t>uitvoeren van constructiewerkzaamheden, montage, lassen, …</a:t>
            </a:r>
            <a:endParaRPr lang="nl-BE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BE" sz="2000" b="1" u="sng" dirty="0">
                <a:effectLst/>
                <a:latin typeface="Microsoft New Tai Lue"/>
                <a:ea typeface="Microsoft JhengHei"/>
                <a:cs typeface="Times New Roman"/>
              </a:rPr>
              <a:t>Gezocht profiel</a:t>
            </a:r>
            <a:endParaRPr lang="nl-BE" dirty="0">
              <a:effectLst/>
              <a:latin typeface="Calibri"/>
              <a:ea typeface="Calibri"/>
              <a:cs typeface="Times New Roman"/>
            </a:endParaRPr>
          </a:p>
          <a:p>
            <a:pPr marL="5143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BE" dirty="0">
                <a:effectLst/>
                <a:latin typeface="Microsoft New Tai Lue"/>
                <a:ea typeface="Calibri"/>
                <a:cs typeface="Times New Roman"/>
              </a:rPr>
              <a:t>diploma secundair onderwijs, richting mechanica-elektromechanica</a:t>
            </a:r>
            <a:endParaRPr lang="nl-BE" dirty="0">
              <a:effectLst/>
              <a:latin typeface="Calibri"/>
              <a:ea typeface="Calibri"/>
              <a:cs typeface="Times New Roman"/>
            </a:endParaRPr>
          </a:p>
          <a:p>
            <a:pPr marL="5143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BE" dirty="0">
                <a:effectLst/>
                <a:latin typeface="Microsoft New Tai Lue"/>
                <a:ea typeface="Calibri"/>
                <a:cs typeface="Times New Roman"/>
              </a:rPr>
              <a:t>zelfstandig </a:t>
            </a:r>
            <a:endParaRPr lang="nl-BE" dirty="0" smtClean="0">
              <a:effectLst/>
              <a:latin typeface="Microsoft New Tai Lue"/>
              <a:ea typeface="Calibri"/>
              <a:cs typeface="Times New Roman"/>
            </a:endParaRPr>
          </a:p>
          <a:p>
            <a:pPr marL="5143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BE" dirty="0" smtClean="0">
                <a:effectLst/>
                <a:latin typeface="Microsoft New Tai Lue"/>
                <a:ea typeface="Calibri"/>
                <a:cs typeface="Times New Roman"/>
              </a:rPr>
              <a:t>gemotiveerd </a:t>
            </a:r>
            <a:r>
              <a:rPr lang="nl-BE" dirty="0">
                <a:effectLst/>
                <a:latin typeface="Microsoft New Tai Lue"/>
                <a:ea typeface="Calibri"/>
                <a:cs typeface="Times New Roman"/>
              </a:rPr>
              <a:t>en stipt </a:t>
            </a:r>
            <a:endParaRPr lang="nl-BE" dirty="0" smtClean="0">
              <a:effectLst/>
              <a:latin typeface="Microsoft New Tai Lue"/>
              <a:ea typeface="Calibri"/>
              <a:cs typeface="Times New Roman"/>
            </a:endParaRPr>
          </a:p>
          <a:p>
            <a:pPr marL="514350" indent="-28575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BE" dirty="0" smtClean="0">
                <a:effectLst/>
                <a:latin typeface="Microsoft New Tai Lue"/>
                <a:ea typeface="Calibri"/>
                <a:cs typeface="Times New Roman"/>
              </a:rPr>
              <a:t>flexibel</a:t>
            </a:r>
            <a:endParaRPr lang="nl-BE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Picture 2" descr="D:\beroepen\technisch_tekenaar\im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12360" y="3645024"/>
            <a:ext cx="1229072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22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3. Bekijk het filmpje</a:t>
            </a:r>
            <a:endParaRPr lang="nl-BE" dirty="0"/>
          </a:p>
        </p:txBody>
      </p:sp>
      <p:pic>
        <p:nvPicPr>
          <p:cNvPr id="2050" name="Picture 2" descr="C:\Users\Beroepenhuis\Dropbox\Schermafdrukken\Schermafdruk 2016-06-10 11.26.46.pn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0" t="19852" b="15386"/>
          <a:stretch/>
        </p:blipFill>
        <p:spPr bwMode="auto">
          <a:xfrm>
            <a:off x="1115616" y="2132856"/>
            <a:ext cx="7200800" cy="418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67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403648" y="2165555"/>
            <a:ext cx="6927305" cy="4575813"/>
          </a:xfrm>
        </p:spPr>
        <p:txBody>
          <a:bodyPr>
            <a:normAutofit/>
          </a:bodyPr>
          <a:lstStyle/>
          <a:p>
            <a:pPr marL="514350" lvl="0" indent="-514350">
              <a:lnSpc>
                <a:spcPct val="110000"/>
              </a:lnSpc>
              <a:spcAft>
                <a:spcPts val="0"/>
              </a:spcAft>
              <a:buFont typeface="+mj-lt"/>
              <a:buAutoNum type="alphaUcPeriod"/>
            </a:pPr>
            <a:r>
              <a:rPr lang="nl-BE" sz="2800" dirty="0" smtClean="0">
                <a:ea typeface="Times New Roman"/>
                <a:cs typeface="Times New Roman"/>
              </a:rPr>
              <a:t>Je smelt, zaagt en boort verschillende stukken metaal. </a:t>
            </a:r>
          </a:p>
          <a:p>
            <a:pPr marL="514350" lvl="0" indent="-514350">
              <a:lnSpc>
                <a:spcPct val="110000"/>
              </a:lnSpc>
              <a:spcAft>
                <a:spcPts val="0"/>
              </a:spcAft>
              <a:buFont typeface="+mj-lt"/>
              <a:buAutoNum type="alphaUcPeriod"/>
            </a:pPr>
            <a:r>
              <a:rPr lang="nl-BE" sz="2800" dirty="0" smtClean="0">
                <a:ea typeface="Times New Roman"/>
                <a:cs typeface="Times New Roman"/>
              </a:rPr>
              <a:t>Je werkt altijd veilig en kan de mechanische plannen lezen. </a:t>
            </a:r>
          </a:p>
          <a:p>
            <a:pPr marL="514350" lvl="0" indent="-514350">
              <a:lnSpc>
                <a:spcPct val="110000"/>
              </a:lnSpc>
              <a:spcAft>
                <a:spcPts val="0"/>
              </a:spcAft>
              <a:buFont typeface="+mj-lt"/>
              <a:buAutoNum type="alphaUcPeriod"/>
            </a:pPr>
            <a:r>
              <a:rPr lang="nl-BE" sz="2800" dirty="0" smtClean="0">
                <a:ea typeface="Times New Roman"/>
                <a:cs typeface="Times New Roman"/>
              </a:rPr>
              <a:t>Je onderhoudt de machines in een bedrijf. </a:t>
            </a:r>
            <a:endParaRPr lang="nl-BE" sz="2800" dirty="0">
              <a:ea typeface="Times New Roman"/>
              <a:cs typeface="Times New Roman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3. Welke taak hoort niet bij een LASSER?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467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4. welke functie kan je invullen?</a:t>
            </a:r>
            <a:endParaRPr lang="nl-BE" dirty="0"/>
          </a:p>
        </p:txBody>
      </p:sp>
      <p:sp>
        <p:nvSpPr>
          <p:cNvPr id="4" name="Rechthoek 3"/>
          <p:cNvSpPr/>
          <p:nvPr/>
        </p:nvSpPr>
        <p:spPr>
          <a:xfrm>
            <a:off x="323528" y="1988840"/>
            <a:ext cx="8640960" cy="3280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>
              <a:spcBef>
                <a:spcPct val="20000"/>
              </a:spcBef>
              <a:buClr>
                <a:srgbClr val="F0AD00"/>
              </a:buClr>
            </a:pPr>
            <a:r>
              <a:rPr lang="nl-BE" sz="2800" spc="150" dirty="0">
                <a:solidFill>
                  <a:srgbClr val="5A6378"/>
                </a:solidFill>
              </a:rPr>
              <a:t>Een­ __________________ is </a:t>
            </a:r>
            <a:r>
              <a:rPr lang="nl-BE" sz="2800" spc="150" dirty="0" smtClean="0">
                <a:solidFill>
                  <a:srgbClr val="5A6378"/>
                </a:solidFill>
              </a:rPr>
              <a:t>iemand goederen ontvangt, opslaat </a:t>
            </a:r>
            <a:r>
              <a:rPr lang="nl-BE" sz="2800" spc="150" dirty="0">
                <a:solidFill>
                  <a:srgbClr val="5A6378"/>
                </a:solidFill>
              </a:rPr>
              <a:t>en </a:t>
            </a:r>
            <a:r>
              <a:rPr lang="nl-BE" sz="2800" spc="150" dirty="0" smtClean="0">
                <a:solidFill>
                  <a:srgbClr val="5A6378"/>
                </a:solidFill>
              </a:rPr>
              <a:t>verzendt.</a:t>
            </a:r>
          </a:p>
          <a:p>
            <a:pPr marL="45720" lvl="0" algn="ctr">
              <a:spcBef>
                <a:spcPct val="20000"/>
              </a:spcBef>
              <a:buClr>
                <a:srgbClr val="F0AD00"/>
              </a:buClr>
            </a:pPr>
            <a:endParaRPr lang="nl-BE" sz="2800" spc="150" dirty="0">
              <a:solidFill>
                <a:srgbClr val="5A6378"/>
              </a:solidFill>
            </a:endParaRPr>
          </a:p>
          <a:p>
            <a:pPr marL="45720" lvl="0">
              <a:spcBef>
                <a:spcPct val="20000"/>
              </a:spcBef>
              <a:buClr>
                <a:srgbClr val="F0AD00"/>
              </a:buClr>
            </a:pPr>
            <a:r>
              <a:rPr lang="nl-BE" sz="2800" spc="150" dirty="0" smtClean="0">
                <a:solidFill>
                  <a:srgbClr val="5A6378"/>
                </a:solidFill>
              </a:rPr>
              <a:t>Ook </a:t>
            </a:r>
            <a:r>
              <a:rPr lang="nl-BE" sz="2800" spc="150" dirty="0">
                <a:solidFill>
                  <a:srgbClr val="5A6378"/>
                </a:solidFill>
              </a:rPr>
              <a:t>de administratieve ondersteuning van de </a:t>
            </a:r>
            <a:r>
              <a:rPr lang="nl-BE" sz="2800" spc="150" dirty="0" smtClean="0">
                <a:solidFill>
                  <a:srgbClr val="5A6378"/>
                </a:solidFill>
              </a:rPr>
              <a:t>goederen, het scannen en rijden met transpaletten </a:t>
            </a:r>
            <a:r>
              <a:rPr lang="nl-BE" sz="2800" spc="150" dirty="0">
                <a:solidFill>
                  <a:srgbClr val="5A6378"/>
                </a:solidFill>
              </a:rPr>
              <a:t>vallen onder de verantwoordelijkheid van </a:t>
            </a:r>
            <a:r>
              <a:rPr lang="nl-BE" sz="2800" spc="150" dirty="0" smtClean="0">
                <a:solidFill>
                  <a:srgbClr val="5A6378"/>
                </a:solidFill>
              </a:rPr>
              <a:t>hem of haar. </a:t>
            </a:r>
            <a:endParaRPr lang="nl-BE" sz="2800" spc="150" dirty="0">
              <a:solidFill>
                <a:srgbClr val="5A63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15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5. Welke functie wordt beschreven?</a:t>
            </a:r>
            <a:endParaRPr lang="nl-BE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639233"/>
              </p:ext>
            </p:extLst>
          </p:nvPr>
        </p:nvGraphicFramePr>
        <p:xfrm>
          <a:off x="1907704" y="1742115"/>
          <a:ext cx="5616624" cy="4783229"/>
        </p:xfrm>
        <a:graphic>
          <a:graphicData uri="http://schemas.openxmlformats.org/drawingml/2006/table">
            <a:tbl>
              <a:tblPr/>
              <a:tblGrid>
                <a:gridCol w="2808312"/>
                <a:gridCol w="2808312"/>
              </a:tblGrid>
              <a:tr h="2059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BE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Basisactiviteiten 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18" marR="54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BE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Specifieke activiteiten 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18" marR="54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531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Werkt in </a:t>
                      </a:r>
                      <a:r>
                        <a:rPr lang="nl-BE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teamverband</a:t>
                      </a:r>
                      <a:r>
                        <a:rPr lang="nl-BE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Alle activiteiten gebeuren strikt volgens vooraf bepaalde </a:t>
                      </a:r>
                      <a:r>
                        <a:rPr lang="nl-BE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regels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Werkt veilig en milieubewust in een </a:t>
                      </a:r>
                      <a:r>
                        <a:rPr lang="nl-BE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laboratorium</a:t>
                      </a:r>
                      <a:r>
                        <a:rPr lang="nl-BE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Volgt belangrijke </a:t>
                      </a:r>
                      <a:r>
                        <a:rPr lang="nl-BE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ontwikkelingen</a:t>
                      </a:r>
                      <a:r>
                        <a:rPr lang="nl-BE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op om ze toe te passen op het werk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Vult de juiste </a:t>
                      </a:r>
                      <a:r>
                        <a:rPr lang="nl-BE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documenten</a:t>
                      </a:r>
                      <a:r>
                        <a:rPr lang="nl-BE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in om de </a:t>
                      </a:r>
                      <a:r>
                        <a:rPr lang="nl-BE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stalen</a:t>
                      </a:r>
                      <a:r>
                        <a:rPr lang="nl-BE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te kunnen </a:t>
                      </a:r>
                      <a:r>
                        <a:rPr lang="nl-BE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onderzoeken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54918" marR="54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nl-BE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Neemt stalen</a:t>
                      </a:r>
                      <a:r>
                        <a:rPr lang="nl-BE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op de voorgeschreven manier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Voert </a:t>
                      </a:r>
                      <a:r>
                        <a:rPr lang="nl-BE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metingen</a:t>
                      </a:r>
                      <a:r>
                        <a:rPr lang="nl-BE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en/of </a:t>
                      </a:r>
                      <a:r>
                        <a:rPr lang="nl-BE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analyses</a:t>
                      </a:r>
                      <a:r>
                        <a:rPr lang="nl-BE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uit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nl-BE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Verwerkt de resultaten</a:t>
                      </a:r>
                      <a:r>
                        <a:rPr lang="nl-BE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van de analyses en maakt hiervan een rapport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54918" marR="54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59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BE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Kennis 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18" marR="54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BE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Vaardigheden 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918" marR="54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505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Kennis van gebruik van laboratoriummateriaal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Kennis van chemie, fysica, biologie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Kennis van regels over hygiëne, veiligheid, kwaliteit en milieu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Kennis van wetenschappelijk taalgebruik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54918" marR="54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nl-BE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Cognitieve vaardigheden 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Het kunnen samenwerken met collega’s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Het kunnen uitvoeren van metingen en analyses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Het kunnen vergelijken van meetresultaten met norm- of richtwaarden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Probleemoplossende vaardigheden 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Het kunnen oordelen over de kwaliteit van de bestelling</a:t>
                      </a:r>
                      <a:r>
                        <a:rPr lang="nl-BE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Motorische vaardigheden </a:t>
                      </a:r>
                      <a:endParaRPr lang="nl-BE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Het kunnen sorteren en verwijderen van afval volgens de regelgeving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BE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Het kunnen uitvoeren van basisonderhoud </a:t>
                      </a:r>
                    </a:p>
                  </a:txBody>
                  <a:tcPr marL="54918" marR="549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284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1. De Soorten industrie in </a:t>
            </a:r>
            <a:r>
              <a:rPr lang="nl-BE" dirty="0" err="1" smtClean="0"/>
              <a:t>belgie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2723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oplossing</a:t>
            </a:r>
            <a:endParaRPr lang="nl-BE" dirty="0"/>
          </a:p>
        </p:txBody>
      </p:sp>
      <p:pic>
        <p:nvPicPr>
          <p:cNvPr id="2051" name="Picture 3" descr="C:\Users\Beroepenhuis\AppData\Local\Microsoft\Windows\Temporary Internet Files\Content.IE5\EB70YJBZ\question_makrs_cutie_mark_by_rildraw-d4byewl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4757450" cy="471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nl-BE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Ploegbaas</a:t>
            </a:r>
          </a:p>
          <a:p>
            <a:pPr marL="45720" indent="0">
              <a:buNone/>
            </a:pPr>
            <a:endParaRPr lang="nl-BE" sz="2400" dirty="0"/>
          </a:p>
          <a:p>
            <a:pPr marL="45720" indent="0">
              <a:buNone/>
            </a:pPr>
            <a:r>
              <a:rPr lang="nl-BE" sz="2200" i="1" dirty="0" smtClean="0"/>
              <a:t>Een kleine ploeg medewerkers wordt geleid en </a:t>
            </a:r>
          </a:p>
          <a:p>
            <a:pPr marL="45720" indent="0">
              <a:buNone/>
            </a:pPr>
            <a:r>
              <a:rPr lang="nl-BE" sz="2200" i="1" dirty="0" smtClean="0"/>
              <a:t>gemotiveerd door de ploegbaas. </a:t>
            </a:r>
          </a:p>
          <a:p>
            <a:pPr marL="45720" indent="0">
              <a:buNone/>
            </a:pPr>
            <a:r>
              <a:rPr lang="nl-BE" sz="2200" i="1" dirty="0" smtClean="0"/>
              <a:t>Hij of zij organiseert ook hun activiteiten. </a:t>
            </a:r>
          </a:p>
          <a:p>
            <a:pPr marL="45720" indent="0">
              <a:buNone/>
            </a:pPr>
            <a:r>
              <a:rPr lang="nl-BE" sz="2200" i="1" dirty="0" smtClean="0"/>
              <a:t>De ploegbaas </a:t>
            </a:r>
            <a:r>
              <a:rPr lang="nl-BE" sz="2200" i="1" dirty="0"/>
              <a:t>is </a:t>
            </a:r>
            <a:r>
              <a:rPr lang="nl-BE" sz="2200" i="1" dirty="0" smtClean="0"/>
              <a:t>het </a:t>
            </a:r>
          </a:p>
          <a:p>
            <a:pPr marL="45720" indent="0">
              <a:buNone/>
            </a:pPr>
            <a:r>
              <a:rPr lang="nl-BE" sz="2200" i="1" dirty="0" smtClean="0"/>
              <a:t>aanspreekpunt </a:t>
            </a:r>
            <a:r>
              <a:rPr lang="nl-BE" sz="2200" i="1" dirty="0"/>
              <a:t>voor </a:t>
            </a:r>
            <a:r>
              <a:rPr lang="nl-BE" sz="2200" i="1" dirty="0" smtClean="0"/>
              <a:t>de </a:t>
            </a:r>
            <a:r>
              <a:rPr lang="nl-BE" sz="2200" i="1" dirty="0"/>
              <a:t>ploeg. </a:t>
            </a:r>
            <a:endParaRPr lang="nl-BE" sz="2200" i="1" dirty="0" smtClean="0"/>
          </a:p>
          <a:p>
            <a:pPr marL="45720" indent="0">
              <a:buNone/>
            </a:pPr>
            <a:r>
              <a:rPr lang="nl-BE" sz="2200" i="1" dirty="0" smtClean="0"/>
              <a:t>Hij of zij </a:t>
            </a:r>
            <a:r>
              <a:rPr lang="nl-BE" sz="2200" i="1" dirty="0"/>
              <a:t>zorgt dat het team </a:t>
            </a:r>
            <a:endParaRPr lang="nl-BE" sz="2200" i="1" dirty="0" smtClean="0"/>
          </a:p>
          <a:p>
            <a:pPr marL="45720" indent="0">
              <a:buNone/>
            </a:pPr>
            <a:r>
              <a:rPr lang="nl-BE" sz="2200" i="1" dirty="0" smtClean="0"/>
              <a:t>de </a:t>
            </a:r>
            <a:r>
              <a:rPr lang="nl-BE" sz="2200" i="1" dirty="0"/>
              <a:t>taken tijdig en efficiënt </a:t>
            </a:r>
            <a:endParaRPr lang="nl-BE" sz="2200" i="1" dirty="0" smtClean="0"/>
          </a:p>
          <a:p>
            <a:pPr marL="45720" indent="0">
              <a:buNone/>
            </a:pPr>
            <a:r>
              <a:rPr lang="nl-BE" sz="2200" i="1" dirty="0" smtClean="0"/>
              <a:t>uitvoert. </a:t>
            </a:r>
            <a:endParaRPr lang="nl-BE" sz="2200" dirty="0"/>
          </a:p>
          <a:p>
            <a:pPr marL="45720" indent="0">
              <a:buNone/>
            </a:pPr>
            <a:endParaRPr lang="nl-BE" sz="22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1. Welke functie kan je invullen?</a:t>
            </a:r>
            <a:endParaRPr lang="nl-B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r="17228" b="15278"/>
          <a:stretch/>
        </p:blipFill>
        <p:spPr bwMode="auto">
          <a:xfrm>
            <a:off x="5076055" y="4005064"/>
            <a:ext cx="3742769" cy="249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03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395536" y="1700808"/>
            <a:ext cx="8407893" cy="489654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nl-BE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Onderhoudsmecanicien</a:t>
            </a:r>
          </a:p>
          <a:p>
            <a:pPr marL="45720" indent="0">
              <a:buNone/>
            </a:pPr>
            <a:endParaRPr lang="nl-BE" sz="1100" dirty="0"/>
          </a:p>
          <a:p>
            <a:pPr marL="45720" indent="0">
              <a:spcBef>
                <a:spcPts val="0"/>
              </a:spcBef>
              <a:buNone/>
            </a:pPr>
            <a:r>
              <a:rPr lang="nl-BE" sz="2400" i="1" dirty="0" smtClean="0"/>
              <a:t>Hij of zij </a:t>
            </a:r>
            <a:r>
              <a:rPr lang="nl-BE" sz="2400" i="1" dirty="0"/>
              <a:t>staat in voor de goede werking van de werktuigen en </a:t>
            </a:r>
            <a:r>
              <a:rPr lang="nl-BE" sz="2400" i="1" dirty="0" smtClean="0"/>
              <a:t>machines, voorkomt </a:t>
            </a:r>
            <a:r>
              <a:rPr lang="nl-BE" sz="2400" i="1" dirty="0"/>
              <a:t>defecten of herstelt ze. </a:t>
            </a:r>
            <a:r>
              <a:rPr lang="nl-BE" sz="2400" i="1" dirty="0" smtClean="0"/>
              <a:t>De onderhoudsmecanicien helpt </a:t>
            </a:r>
            <a:r>
              <a:rPr lang="nl-BE" sz="2400" i="1" dirty="0"/>
              <a:t>ook bij het installeren en het opstarten van de machines. Onderhoudsmecaniciens </a:t>
            </a:r>
            <a:endParaRPr lang="nl-BE" sz="2400" i="1" dirty="0" smtClean="0"/>
          </a:p>
          <a:p>
            <a:pPr marL="45720" indent="0">
              <a:spcBef>
                <a:spcPts val="0"/>
              </a:spcBef>
              <a:buNone/>
            </a:pPr>
            <a:r>
              <a:rPr lang="nl-BE" sz="2400" i="1" dirty="0" smtClean="0"/>
              <a:t>kunnen </a:t>
            </a:r>
            <a:r>
              <a:rPr lang="nl-BE" sz="2400" i="1" dirty="0"/>
              <a:t>werken in </a:t>
            </a:r>
            <a:endParaRPr lang="nl-BE" sz="2400" i="1" dirty="0" smtClean="0"/>
          </a:p>
          <a:p>
            <a:pPr marL="45720" indent="0">
              <a:spcBef>
                <a:spcPts val="0"/>
              </a:spcBef>
              <a:buNone/>
            </a:pPr>
            <a:r>
              <a:rPr lang="nl-BE" sz="2400" i="1" dirty="0" smtClean="0"/>
              <a:t>verschillende </a:t>
            </a:r>
            <a:r>
              <a:rPr lang="nl-BE" sz="2400" i="1" dirty="0"/>
              <a:t>industriële </a:t>
            </a:r>
            <a:endParaRPr lang="nl-BE" sz="2400" i="1" dirty="0" smtClean="0"/>
          </a:p>
          <a:p>
            <a:pPr marL="45720" indent="0">
              <a:spcBef>
                <a:spcPts val="0"/>
              </a:spcBef>
              <a:buNone/>
            </a:pPr>
            <a:r>
              <a:rPr lang="nl-BE" sz="2400" i="1" dirty="0" smtClean="0"/>
              <a:t>bedrijven</a:t>
            </a:r>
            <a:r>
              <a:rPr lang="nl-BE" sz="2400" i="1" dirty="0"/>
              <a:t>, zoals </a:t>
            </a:r>
            <a:r>
              <a:rPr lang="nl-BE" sz="2400" i="1" dirty="0" smtClean="0"/>
              <a:t>bv. 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nl-BE" sz="2400" i="1" dirty="0" smtClean="0"/>
              <a:t>de </a:t>
            </a:r>
            <a:r>
              <a:rPr lang="nl-BE" sz="2400" i="1" dirty="0"/>
              <a:t>houtindustrie of </a:t>
            </a:r>
            <a:endParaRPr lang="nl-BE" sz="2400" i="1" dirty="0" smtClean="0"/>
          </a:p>
          <a:p>
            <a:pPr marL="45720" indent="0">
              <a:spcBef>
                <a:spcPts val="0"/>
              </a:spcBef>
              <a:buNone/>
            </a:pPr>
            <a:r>
              <a:rPr lang="nl-BE" sz="2400" i="1" dirty="0" smtClean="0"/>
              <a:t>de </a:t>
            </a:r>
            <a:r>
              <a:rPr lang="nl-BE" sz="2400" i="1" dirty="0"/>
              <a:t>voedingsindustrie. </a:t>
            </a:r>
            <a:endParaRPr lang="nl-BE" sz="24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2. Voor welke functie is deze vacature?</a:t>
            </a:r>
            <a:endParaRPr lang="nl-BE" dirty="0"/>
          </a:p>
        </p:txBody>
      </p:sp>
      <p:pic>
        <p:nvPicPr>
          <p:cNvPr id="4" name="Picture 2" descr="http://www.wattsup.be/sites/wattsup.be/files/onderhoudstechnicu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62375"/>
            <a:ext cx="3925094" cy="260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05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nl-BE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Antwoord C</a:t>
            </a:r>
            <a:r>
              <a:rPr lang="nl-BE" sz="2400" dirty="0" smtClean="0">
                <a:solidFill>
                  <a:schemeClr val="accent1"/>
                </a:solidFill>
              </a:rPr>
              <a:t> </a:t>
            </a:r>
            <a:r>
              <a:rPr lang="nl-BE" sz="2400" dirty="0" smtClean="0"/>
              <a:t>hoort eerder bij de onderhoudsmecanicien. </a:t>
            </a:r>
          </a:p>
          <a:p>
            <a:pPr marL="45720" indent="0">
              <a:buNone/>
            </a:pPr>
            <a:endParaRPr lang="nl-BE" sz="1600" dirty="0" smtClean="0"/>
          </a:p>
          <a:p>
            <a:pPr marL="45720" indent="0">
              <a:buNone/>
            </a:pPr>
            <a:r>
              <a:rPr lang="nl-BE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Lasser</a:t>
            </a:r>
          </a:p>
          <a:p>
            <a:pPr marL="45720" indent="0">
              <a:buNone/>
            </a:pPr>
            <a:endParaRPr lang="nl-BE" sz="1600" dirty="0"/>
          </a:p>
          <a:p>
            <a:pPr marL="45720" indent="0">
              <a:buNone/>
            </a:pPr>
            <a:r>
              <a:rPr lang="nl-BE" sz="2400" i="1" dirty="0" smtClean="0"/>
              <a:t>Deze persoon smelt 2 stukken metaal aan elkaar tot een praktisch geheel. </a:t>
            </a:r>
            <a:endParaRPr lang="nl-BE" sz="2400" dirty="0"/>
          </a:p>
          <a:p>
            <a:pPr marL="45720" indent="0">
              <a:buNone/>
            </a:pPr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3. Welke taak hoort niet bij een LASSER?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3096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79512" y="1772816"/>
            <a:ext cx="4968552" cy="4767448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nl-BE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Magazijnmedewerker</a:t>
            </a:r>
            <a:endParaRPr lang="nl-BE" sz="35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marL="45720" indent="0">
              <a:buNone/>
            </a:pPr>
            <a:endParaRPr lang="nl-BE" sz="2400" dirty="0"/>
          </a:p>
          <a:p>
            <a:pPr marL="45720" indent="0">
              <a:buNone/>
            </a:pPr>
            <a:r>
              <a:rPr lang="nl-BE" sz="2400" i="1" dirty="0"/>
              <a:t>Hij/zij helpt bij het ontvangen, het opslaan, het voorbereiden en het verzenden van goederen. Hij/zij controleert de lading en verzamelt de bestelformulieren. Hij/zij komt regelmatig in contact met klanten en leveranciers. Hij/zij kan goed werken met specifieke computerprogramma’s. </a:t>
            </a:r>
            <a:endParaRPr lang="nl-BE" sz="2400" dirty="0"/>
          </a:p>
          <a:p>
            <a:pPr marL="45720" indent="0">
              <a:buNone/>
            </a:pPr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4. welke functie kan je invullen?</a:t>
            </a:r>
            <a:endParaRPr lang="nl-BE" dirty="0"/>
          </a:p>
        </p:txBody>
      </p:sp>
      <p:pic>
        <p:nvPicPr>
          <p:cNvPr id="6" name="Picture 2" descr="C:\Users\Het Beroepenhuis\Desktop\JOLIEN\Quiz industrie\Afbeeldingen voeding\DSC_00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44824"/>
            <a:ext cx="318062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42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381000" y="1719070"/>
            <a:ext cx="4118992" cy="4878281"/>
          </a:xfrm>
        </p:spPr>
        <p:txBody>
          <a:bodyPr>
            <a:normAutofit fontScale="92500" lnSpcReduction="10000"/>
          </a:bodyPr>
          <a:lstStyle/>
          <a:p>
            <a:pPr marL="45720" indent="0" algn="ctr">
              <a:buNone/>
            </a:pPr>
            <a:r>
              <a:rPr lang="nl-BE" sz="39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Laborant</a:t>
            </a:r>
          </a:p>
          <a:p>
            <a:pPr marL="45720" indent="0">
              <a:buNone/>
            </a:pPr>
            <a:endParaRPr lang="nl-BE" sz="1700" dirty="0"/>
          </a:p>
          <a:p>
            <a:pPr marL="45720" indent="0">
              <a:buNone/>
            </a:pPr>
            <a:r>
              <a:rPr lang="nl-BE" sz="2600" i="1" dirty="0" smtClean="0"/>
              <a:t>Een laborant </a:t>
            </a:r>
            <a:r>
              <a:rPr lang="nl-BE" sz="2600" i="1" dirty="0"/>
              <a:t>onderzoekt op welke manier een product nog beter kan gemaakt worden en helpt bij de ontwikkeling van nieuwe producten. </a:t>
            </a:r>
            <a:r>
              <a:rPr lang="nl-BE" sz="2600" i="1" dirty="0" smtClean="0"/>
              <a:t>Hij of zij </a:t>
            </a:r>
            <a:r>
              <a:rPr lang="nl-BE" sz="2600" i="1" dirty="0"/>
              <a:t>voert verschillende experimenten uit en spitst zich ook toe op de controle van de kwaliteit van de producten die het bedrijf maakt. </a:t>
            </a:r>
            <a:endParaRPr lang="nl-BE" sz="2600" dirty="0"/>
          </a:p>
          <a:p>
            <a:pPr marL="45720" indent="0">
              <a:buNone/>
            </a:pPr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5. Welke functie wordt beschreven?</a:t>
            </a:r>
            <a:endParaRPr lang="nl-BE" dirty="0"/>
          </a:p>
        </p:txBody>
      </p:sp>
      <p:pic>
        <p:nvPicPr>
          <p:cNvPr id="2050" name="Picture 2" descr="C:\Users\Het Beroepenhuis\Desktop\JOLIEN\Quiz industrie\Afbeeldingen haven gent\TOM_6954_klei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40968"/>
            <a:ext cx="4049287" cy="270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99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3528" y="1124744"/>
            <a:ext cx="6324600" cy="1828800"/>
          </a:xfrm>
        </p:spPr>
        <p:txBody>
          <a:bodyPr/>
          <a:lstStyle/>
          <a:p>
            <a:pPr algn="ctr"/>
            <a:r>
              <a:rPr lang="nl-BE" sz="4400" dirty="0" smtClean="0"/>
              <a:t>Stimulerend kiezen</a:t>
            </a:r>
            <a:br>
              <a:rPr lang="nl-BE" sz="4400" dirty="0" smtClean="0"/>
            </a:br>
            <a:r>
              <a:rPr lang="nl-BE" dirty="0" smtClean="0"/>
              <a:t/>
            </a:r>
            <a:br>
              <a:rPr lang="nl-BE" dirty="0" smtClean="0"/>
            </a:br>
            <a:endParaRPr lang="nl-BE" sz="3600" cap="none" dirty="0"/>
          </a:p>
        </p:txBody>
      </p:sp>
      <p:sp>
        <p:nvSpPr>
          <p:cNvPr id="4" name="Tekstvak 3"/>
          <p:cNvSpPr txBox="1"/>
          <p:nvPr/>
        </p:nvSpPr>
        <p:spPr>
          <a:xfrm>
            <a:off x="253174" y="2492896"/>
            <a:ext cx="65527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400" dirty="0" smtClean="0">
                <a:solidFill>
                  <a:srgbClr val="F0AD00"/>
                </a:solidFill>
              </a:rPr>
              <a:t>VEILIGHEID, KWALITEIT, DUURZAAMHEID EN </a:t>
            </a:r>
          </a:p>
          <a:p>
            <a:pPr algn="ctr"/>
            <a:r>
              <a:rPr lang="nl-BE" sz="4400" dirty="0" smtClean="0">
                <a:solidFill>
                  <a:srgbClr val="F0AD00"/>
                </a:solidFill>
              </a:rPr>
              <a:t>MEER</a:t>
            </a:r>
            <a:endParaRPr lang="nl-BE" sz="3600" dirty="0">
              <a:solidFill>
                <a:srgbClr val="F0A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0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1. Aandacht voor veiligheid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8961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Veiligheid op de werkvloer</a:t>
            </a:r>
            <a:endParaRPr lang="nl-NL" dirty="0"/>
          </a:p>
        </p:txBody>
      </p:sp>
      <p:pic>
        <p:nvPicPr>
          <p:cNvPr id="1026" name="Picture 2" descr="C:\Users\Het Beroepenhuis\Desktop\JOLIEN\Quiz industrie\Afbeeldingen voeding\DSC_00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1" t="14257"/>
          <a:stretch/>
        </p:blipFill>
        <p:spPr bwMode="auto">
          <a:xfrm>
            <a:off x="404664" y="1776082"/>
            <a:ext cx="3405386" cy="474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et Beroepenhuis\Desktop\JOLIEN\Quiz industrie\Afbeeldingen voeding\DSC_0222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t="4374" r="32632"/>
          <a:stretch/>
        </p:blipFill>
        <p:spPr bwMode="auto">
          <a:xfrm>
            <a:off x="4000500" y="1776082"/>
            <a:ext cx="4743385" cy="474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34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0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70" y="620688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0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12241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0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678377"/>
            <a:ext cx="1180765" cy="118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W0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31" y="4489048"/>
            <a:ext cx="1221159" cy="106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W0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7" y="2498945"/>
            <a:ext cx="1241516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E00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96" y="4398502"/>
            <a:ext cx="1151116" cy="11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hoek 9"/>
          <p:cNvSpPr/>
          <p:nvPr/>
        </p:nvSpPr>
        <p:spPr>
          <a:xfrm>
            <a:off x="199772" y="3110450"/>
            <a:ext cx="45515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</a:t>
            </a:r>
          </a:p>
        </p:txBody>
      </p:sp>
      <p:sp>
        <p:nvSpPr>
          <p:cNvPr id="11" name="Rechthoek 10"/>
          <p:cNvSpPr/>
          <p:nvPr/>
        </p:nvSpPr>
        <p:spPr>
          <a:xfrm>
            <a:off x="199772" y="5060019"/>
            <a:ext cx="45515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3</a:t>
            </a:r>
          </a:p>
        </p:txBody>
      </p:sp>
      <p:sp>
        <p:nvSpPr>
          <p:cNvPr id="12" name="Rechthoek 11"/>
          <p:cNvSpPr/>
          <p:nvPr/>
        </p:nvSpPr>
        <p:spPr>
          <a:xfrm>
            <a:off x="2028637" y="1341909"/>
            <a:ext cx="45515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4</a:t>
            </a:r>
          </a:p>
        </p:txBody>
      </p:sp>
      <p:sp>
        <p:nvSpPr>
          <p:cNvPr id="13" name="Rechthoek 12"/>
          <p:cNvSpPr/>
          <p:nvPr/>
        </p:nvSpPr>
        <p:spPr>
          <a:xfrm>
            <a:off x="2028608" y="3110450"/>
            <a:ext cx="45515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5</a:t>
            </a:r>
          </a:p>
        </p:txBody>
      </p:sp>
      <p:sp>
        <p:nvSpPr>
          <p:cNvPr id="14" name="Rechthoek 13"/>
          <p:cNvSpPr/>
          <p:nvPr/>
        </p:nvSpPr>
        <p:spPr>
          <a:xfrm>
            <a:off x="2080283" y="5091688"/>
            <a:ext cx="45515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6</a:t>
            </a:r>
          </a:p>
        </p:txBody>
      </p:sp>
      <p:sp>
        <p:nvSpPr>
          <p:cNvPr id="15" name="Rechthoek 14"/>
          <p:cNvSpPr/>
          <p:nvPr/>
        </p:nvSpPr>
        <p:spPr>
          <a:xfrm>
            <a:off x="4355976" y="274093"/>
            <a:ext cx="4572000" cy="63348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lphaUcPeriod"/>
            </a:pPr>
            <a:r>
              <a:rPr lang="nl-BE" sz="2100" dirty="0" smtClean="0"/>
              <a:t>Eerste hulppost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lphaUcPeriod"/>
            </a:pPr>
            <a:r>
              <a:rPr lang="nl-BE" sz="2100" dirty="0" smtClean="0"/>
              <a:t>Nooduitgang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lphaUcPeriod"/>
            </a:pPr>
            <a:r>
              <a:rPr lang="nl-BE" sz="2100" dirty="0" smtClean="0"/>
              <a:t>Radioactief materiaal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lphaUcPeriod"/>
            </a:pPr>
            <a:r>
              <a:rPr lang="nl-BE" sz="2100" dirty="0" smtClean="0"/>
              <a:t>Algemeen verbod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lphaUcPeriod"/>
            </a:pPr>
            <a:r>
              <a:rPr lang="nl-BE" sz="2100" dirty="0" smtClean="0"/>
              <a:t>Giftig</a:t>
            </a:r>
            <a:r>
              <a:rPr lang="nl-BE" sz="2100" baseline="0" dirty="0" smtClean="0"/>
              <a:t> materiaal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lphaUcPeriod"/>
            </a:pPr>
            <a:r>
              <a:rPr lang="nl-BE" sz="2100" baseline="0" dirty="0" smtClean="0"/>
              <a:t>Gebruik een masker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lphaUcPeriod"/>
            </a:pPr>
            <a:r>
              <a:rPr lang="nl-BE" sz="2100" baseline="0" dirty="0" smtClean="0"/>
              <a:t>Laserstraal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lphaUcPeriod"/>
            </a:pPr>
            <a:r>
              <a:rPr lang="nl-BE" sz="2100" baseline="0" dirty="0" smtClean="0"/>
              <a:t>Bijtende substantie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lphaUcPeriod"/>
            </a:pPr>
            <a:r>
              <a:rPr lang="nl-BE" sz="2100" baseline="0" dirty="0" smtClean="0"/>
              <a:t>Arts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lphaUcPeriod"/>
            </a:pPr>
            <a:r>
              <a:rPr lang="nl-BE" sz="2100" baseline="0" dirty="0" smtClean="0"/>
              <a:t>Gebruik beschermende kledij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lphaUcPeriod"/>
            </a:pPr>
            <a:r>
              <a:rPr lang="nl-BE" sz="2100" baseline="0" dirty="0" smtClean="0"/>
              <a:t>Hier niet staan of wandelen</a:t>
            </a:r>
          </a:p>
          <a:p>
            <a:pPr marL="342900" indent="-342900">
              <a:lnSpc>
                <a:spcPct val="150000"/>
              </a:lnSpc>
              <a:buClr>
                <a:schemeClr val="accent1"/>
              </a:buClr>
              <a:buFont typeface="+mj-lt"/>
              <a:buAutoNum type="alphaUcPeriod"/>
            </a:pPr>
            <a:r>
              <a:rPr lang="nl-BE" sz="2100" baseline="0" dirty="0" smtClean="0"/>
              <a:t>Gebruik kleding met hoge zichtbaarheid</a:t>
            </a:r>
          </a:p>
        </p:txBody>
      </p:sp>
      <p:sp>
        <p:nvSpPr>
          <p:cNvPr id="16" name="Rechthoek 15"/>
          <p:cNvSpPr/>
          <p:nvPr/>
        </p:nvSpPr>
        <p:spPr>
          <a:xfrm>
            <a:off x="146379" y="1341909"/>
            <a:ext cx="45515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7023604" y="6321206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/>
              <a:t>Bron: ISO 7010:2011</a:t>
            </a:r>
            <a:endParaRPr lang="nl-BE" sz="1400" dirty="0"/>
          </a:p>
        </p:txBody>
      </p:sp>
    </p:spTree>
    <p:extLst>
      <p:ext uri="{BB962C8B-B14F-4D97-AF65-F5344CB8AC3E}">
        <p14:creationId xmlns:p14="http://schemas.microsoft.com/office/powerpoint/2010/main" val="273902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/>
          <p:cNvSpPr>
            <a:spLocks noGrp="1"/>
          </p:cNvSpPr>
          <p:nvPr>
            <p:ph type="pic" idx="1"/>
          </p:nvPr>
        </p:nvSpPr>
        <p:spPr/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l-BE" sz="6000" dirty="0"/>
              <a:t>1</a:t>
            </a:r>
            <a:r>
              <a:rPr lang="nl-BE" sz="6000" dirty="0" smtClean="0"/>
              <a:t>.</a:t>
            </a:r>
            <a:endParaRPr lang="nl-BE" sz="6000" dirty="0"/>
          </a:p>
        </p:txBody>
      </p:sp>
      <p:pic>
        <p:nvPicPr>
          <p:cNvPr id="1026" name="Picture 2" descr="http://img.goldenpages.be/mysite/media/38/06/6/ea903373-1416-4314-9a7c-a565262920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36"/>
          <a:stretch/>
        </p:blipFill>
        <p:spPr bwMode="auto">
          <a:xfrm>
            <a:off x="3055329" y="4230261"/>
            <a:ext cx="3826146" cy="223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.goudengids.be/mysite/media/38/06/6/9a7fc143-a88c-4ba4-b92b-63728350f623_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4898074" cy="367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fedustria.be/sites/fedustria/files/page/nekto_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82" y="4221088"/>
            <a:ext cx="279503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99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oplossing</a:t>
            </a:r>
            <a:endParaRPr lang="nl-BE" dirty="0"/>
          </a:p>
        </p:txBody>
      </p:sp>
      <p:pic>
        <p:nvPicPr>
          <p:cNvPr id="2051" name="Picture 3" descr="C:\Users\Beroepenhuis\AppData\Local\Microsoft\Windows\Temporary Internet Files\Content.IE5\EB70YJBZ\question_makrs_cutie_mark_by_rildraw-d4byewl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4757450" cy="471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ijdelijke aanduiding voor inhou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7149729"/>
              </p:ext>
            </p:extLst>
          </p:nvPr>
        </p:nvGraphicFramePr>
        <p:xfrm>
          <a:off x="338929" y="762222"/>
          <a:ext cx="8508296" cy="54655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54148"/>
                <a:gridCol w="4254148"/>
              </a:tblGrid>
              <a:tr h="1821844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</a:tr>
              <a:tr h="1821844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</a:tr>
              <a:tr h="1821844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P0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02" y="858564"/>
            <a:ext cx="1537181" cy="153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0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00" y="2720456"/>
            <a:ext cx="1451782" cy="145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W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02" y="4626132"/>
            <a:ext cx="1448251" cy="125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0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159" y="919457"/>
            <a:ext cx="1400345" cy="140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W0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752" y="2838366"/>
            <a:ext cx="1472394" cy="12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E00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963" y="4680456"/>
            <a:ext cx="1365183" cy="136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2483768" y="1119473"/>
            <a:ext cx="2233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/>
              <a:t>K. Hier niet staan of wandelen</a:t>
            </a:r>
            <a:endParaRPr lang="nl-BE" sz="2400" dirty="0"/>
          </a:p>
        </p:txBody>
      </p:sp>
      <p:sp>
        <p:nvSpPr>
          <p:cNvPr id="11" name="Tekstvak 10"/>
          <p:cNvSpPr txBox="1"/>
          <p:nvPr/>
        </p:nvSpPr>
        <p:spPr>
          <a:xfrm>
            <a:off x="2452167" y="3254733"/>
            <a:ext cx="2233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/>
              <a:t>F. Gebruik een masker</a:t>
            </a:r>
            <a:endParaRPr lang="nl-BE" sz="2400" dirty="0"/>
          </a:p>
        </p:txBody>
      </p:sp>
      <p:sp>
        <p:nvSpPr>
          <p:cNvPr id="12" name="Tekstvak 11"/>
          <p:cNvSpPr txBox="1"/>
          <p:nvPr/>
        </p:nvSpPr>
        <p:spPr>
          <a:xfrm>
            <a:off x="2444949" y="4947548"/>
            <a:ext cx="2233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/>
              <a:t>C. Radioactief materiaal</a:t>
            </a:r>
            <a:endParaRPr lang="nl-BE" sz="2400" dirty="0"/>
          </a:p>
        </p:txBody>
      </p:sp>
      <p:sp>
        <p:nvSpPr>
          <p:cNvPr id="13" name="Tekstvak 12"/>
          <p:cNvSpPr txBox="1"/>
          <p:nvPr/>
        </p:nvSpPr>
        <p:spPr>
          <a:xfrm>
            <a:off x="6464825" y="976319"/>
            <a:ext cx="22333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/>
              <a:t>L. Gebruik kleding met hoge zichtbaarheid</a:t>
            </a:r>
            <a:endParaRPr lang="nl-BE" sz="2400" dirty="0"/>
          </a:p>
        </p:txBody>
      </p:sp>
      <p:sp>
        <p:nvSpPr>
          <p:cNvPr id="14" name="Tekstvak 13"/>
          <p:cNvSpPr txBox="1"/>
          <p:nvPr/>
        </p:nvSpPr>
        <p:spPr>
          <a:xfrm>
            <a:off x="6531123" y="3271484"/>
            <a:ext cx="2233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/>
              <a:t>H. Bijtende substantie</a:t>
            </a:r>
            <a:endParaRPr lang="nl-BE" sz="2400" dirty="0"/>
          </a:p>
        </p:txBody>
      </p:sp>
      <p:sp>
        <p:nvSpPr>
          <p:cNvPr id="15" name="Tekstvak 14"/>
          <p:cNvSpPr txBox="1"/>
          <p:nvPr/>
        </p:nvSpPr>
        <p:spPr>
          <a:xfrm>
            <a:off x="6531123" y="5055115"/>
            <a:ext cx="2382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/>
              <a:t>A. Eerste hulppost</a:t>
            </a:r>
            <a:endParaRPr lang="nl-BE" sz="2400" dirty="0"/>
          </a:p>
        </p:txBody>
      </p:sp>
      <p:sp>
        <p:nvSpPr>
          <p:cNvPr id="16" name="Rechthoek 15"/>
          <p:cNvSpPr/>
          <p:nvPr/>
        </p:nvSpPr>
        <p:spPr>
          <a:xfrm>
            <a:off x="338928" y="761054"/>
            <a:ext cx="47057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</a:t>
            </a:r>
            <a:endParaRPr lang="nl-NL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7" name="Rechthoek 16"/>
          <p:cNvSpPr/>
          <p:nvPr/>
        </p:nvSpPr>
        <p:spPr>
          <a:xfrm>
            <a:off x="338929" y="2545979"/>
            <a:ext cx="47057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</a:t>
            </a:r>
          </a:p>
        </p:txBody>
      </p:sp>
      <p:sp>
        <p:nvSpPr>
          <p:cNvPr id="18" name="Rechthoek 17"/>
          <p:cNvSpPr/>
          <p:nvPr/>
        </p:nvSpPr>
        <p:spPr>
          <a:xfrm>
            <a:off x="338929" y="4388067"/>
            <a:ext cx="47057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3</a:t>
            </a:r>
          </a:p>
        </p:txBody>
      </p:sp>
      <p:sp>
        <p:nvSpPr>
          <p:cNvPr id="19" name="Rechthoek 18"/>
          <p:cNvSpPr/>
          <p:nvPr/>
        </p:nvSpPr>
        <p:spPr>
          <a:xfrm>
            <a:off x="4567452" y="761053"/>
            <a:ext cx="47057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4</a:t>
            </a:r>
          </a:p>
        </p:txBody>
      </p:sp>
      <p:sp>
        <p:nvSpPr>
          <p:cNvPr id="20" name="Rechthoek 19"/>
          <p:cNvSpPr/>
          <p:nvPr/>
        </p:nvSpPr>
        <p:spPr>
          <a:xfrm>
            <a:off x="4567452" y="4388068"/>
            <a:ext cx="47057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6</a:t>
            </a:r>
            <a:endParaRPr lang="nl-NL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21" name="Rechthoek 20"/>
          <p:cNvSpPr/>
          <p:nvPr/>
        </p:nvSpPr>
        <p:spPr>
          <a:xfrm>
            <a:off x="4567452" y="2545979"/>
            <a:ext cx="47057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5</a:t>
            </a:r>
            <a:endParaRPr lang="nl-NL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69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99737"/>
              </p:ext>
            </p:extLst>
          </p:nvPr>
        </p:nvGraphicFramePr>
        <p:xfrm>
          <a:off x="323528" y="692694"/>
          <a:ext cx="8431546" cy="54726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15773"/>
                <a:gridCol w="4215773"/>
              </a:tblGrid>
              <a:tr h="1824203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</a:tr>
              <a:tr h="1824203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</a:tr>
              <a:tr h="1824203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kstvak 2"/>
          <p:cNvSpPr txBox="1"/>
          <p:nvPr/>
        </p:nvSpPr>
        <p:spPr>
          <a:xfrm>
            <a:off x="2239194" y="1048369"/>
            <a:ext cx="2229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/>
              <a:t>B</a:t>
            </a:r>
            <a:r>
              <a:rPr lang="nl-BE" sz="2400" dirty="0" smtClean="0"/>
              <a:t>. Nooduitgang</a:t>
            </a:r>
            <a:endParaRPr lang="nl-BE" sz="2400" dirty="0"/>
          </a:p>
        </p:txBody>
      </p:sp>
      <p:sp>
        <p:nvSpPr>
          <p:cNvPr id="4" name="Tekstvak 3"/>
          <p:cNvSpPr txBox="1"/>
          <p:nvPr/>
        </p:nvSpPr>
        <p:spPr>
          <a:xfrm>
            <a:off x="2220169" y="3010212"/>
            <a:ext cx="2213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/>
              <a:t>D. Algemeen verbod</a:t>
            </a:r>
            <a:endParaRPr lang="nl-BE" sz="2400" dirty="0"/>
          </a:p>
        </p:txBody>
      </p:sp>
      <p:sp>
        <p:nvSpPr>
          <p:cNvPr id="5" name="Tekstvak 4"/>
          <p:cNvSpPr txBox="1"/>
          <p:nvPr/>
        </p:nvSpPr>
        <p:spPr>
          <a:xfrm>
            <a:off x="2255799" y="4974267"/>
            <a:ext cx="2213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/>
              <a:t>E. Giftig materiaal</a:t>
            </a:r>
            <a:endParaRPr lang="nl-BE" sz="2400" dirty="0"/>
          </a:p>
        </p:txBody>
      </p:sp>
      <p:sp>
        <p:nvSpPr>
          <p:cNvPr id="6" name="Tekstvak 5"/>
          <p:cNvSpPr txBox="1"/>
          <p:nvPr/>
        </p:nvSpPr>
        <p:spPr>
          <a:xfrm>
            <a:off x="6516216" y="1417700"/>
            <a:ext cx="221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/>
              <a:t>G. Laserstraal</a:t>
            </a:r>
            <a:endParaRPr lang="nl-BE" sz="2400" dirty="0"/>
          </a:p>
        </p:txBody>
      </p:sp>
      <p:sp>
        <p:nvSpPr>
          <p:cNvPr id="7" name="Tekstvak 6"/>
          <p:cNvSpPr txBox="1"/>
          <p:nvPr/>
        </p:nvSpPr>
        <p:spPr>
          <a:xfrm>
            <a:off x="6516216" y="3129161"/>
            <a:ext cx="221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/>
              <a:t>I. Arts</a:t>
            </a:r>
            <a:endParaRPr lang="nl-BE" sz="2400" dirty="0"/>
          </a:p>
        </p:txBody>
      </p:sp>
      <p:sp>
        <p:nvSpPr>
          <p:cNvPr id="8" name="Tekstvak 7"/>
          <p:cNvSpPr txBox="1"/>
          <p:nvPr/>
        </p:nvSpPr>
        <p:spPr>
          <a:xfrm>
            <a:off x="6442441" y="4734866"/>
            <a:ext cx="236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/>
              <a:t>J. Gebruik beschermende kledij</a:t>
            </a:r>
            <a:endParaRPr lang="nl-BE" sz="2400" dirty="0"/>
          </a:p>
        </p:txBody>
      </p:sp>
      <p:pic>
        <p:nvPicPr>
          <p:cNvPr id="9" name="Picture 2" descr="P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" y="2700830"/>
            <a:ext cx="1449763" cy="144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W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631" y="1008828"/>
            <a:ext cx="1416328" cy="123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W0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" y="4557016"/>
            <a:ext cx="1476162" cy="128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0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631" y="2700830"/>
            <a:ext cx="1429719" cy="142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M0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281" y="4557016"/>
            <a:ext cx="1382471" cy="138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t="4832" r="3989" b="4078"/>
          <a:stretch/>
        </p:blipFill>
        <p:spPr>
          <a:xfrm>
            <a:off x="560387" y="891619"/>
            <a:ext cx="1384573" cy="137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4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2. kwaliteit, duurzaamheid en milieu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5264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ppels, Red, Vruchten, Orchar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6"/>
          <a:stretch/>
        </p:blipFill>
        <p:spPr bwMode="auto">
          <a:xfrm>
            <a:off x="553243" y="2643551"/>
            <a:ext cx="2256749" cy="186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www.labelinfo.be/image/show/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457" y="5303857"/>
            <a:ext cx="1246198" cy="124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Wasmachine, Huishoudelijke Apparate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6" b="25471"/>
          <a:stretch/>
        </p:blipFill>
        <p:spPr bwMode="auto">
          <a:xfrm>
            <a:off x="6133185" y="352263"/>
            <a:ext cx="2370567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Linnen, Bedlinnen, Strijkservice, Pers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291" y="548680"/>
            <a:ext cx="2677148" cy="178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www.labelinfo.be/image/show/102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23" y="5317099"/>
            <a:ext cx="1156042" cy="115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Kleurpotloden, Kleur, Schilderij, Tekening, Gekleurd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9" t="15612" r="6164"/>
          <a:stretch/>
        </p:blipFill>
        <p:spPr bwMode="auto">
          <a:xfrm>
            <a:off x="556040" y="548679"/>
            <a:ext cx="2253952" cy="178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pfidistribution.com/items/product/56/directive-europeenne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1930" r="11476" b="4504"/>
          <a:stretch/>
        </p:blipFill>
        <p:spPr bwMode="auto">
          <a:xfrm>
            <a:off x="300138" y="5317099"/>
            <a:ext cx="1189550" cy="115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www.labelinfo.be/image/show/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801" y="5317099"/>
            <a:ext cx="1231965" cy="123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www.labelinfo.be/image/show/2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5335067"/>
            <a:ext cx="1210262" cy="121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 13"/>
          <p:cNvSpPr/>
          <p:nvPr/>
        </p:nvSpPr>
        <p:spPr>
          <a:xfrm>
            <a:off x="556040" y="1745880"/>
            <a:ext cx="45515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</a:t>
            </a:r>
            <a:endParaRPr lang="nl-NL" sz="3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2051" name="Picture 3" descr="C:\Users\Beroepenhuis\Dropbox\Schermafdrukken\Schermafdruk 2016-06-05 16.04.58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1" t="16752" r="18354" b="54864"/>
          <a:stretch/>
        </p:blipFill>
        <p:spPr bwMode="auto">
          <a:xfrm>
            <a:off x="3128966" y="2683465"/>
            <a:ext cx="2727798" cy="180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hoek 14"/>
          <p:cNvSpPr/>
          <p:nvPr/>
        </p:nvSpPr>
        <p:spPr>
          <a:xfrm>
            <a:off x="3570826" y="4707272"/>
            <a:ext cx="45515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</a:t>
            </a:r>
          </a:p>
        </p:txBody>
      </p:sp>
      <p:sp>
        <p:nvSpPr>
          <p:cNvPr id="16" name="Rechthoek 15"/>
          <p:cNvSpPr/>
          <p:nvPr/>
        </p:nvSpPr>
        <p:spPr>
          <a:xfrm>
            <a:off x="2140647" y="4701342"/>
            <a:ext cx="45515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</a:t>
            </a:r>
          </a:p>
        </p:txBody>
      </p:sp>
      <p:sp>
        <p:nvSpPr>
          <p:cNvPr id="17" name="Rechthoek 16"/>
          <p:cNvSpPr/>
          <p:nvPr/>
        </p:nvSpPr>
        <p:spPr>
          <a:xfrm>
            <a:off x="667334" y="4707273"/>
            <a:ext cx="45515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</a:t>
            </a:r>
          </a:p>
        </p:txBody>
      </p:sp>
      <p:sp>
        <p:nvSpPr>
          <p:cNvPr id="18" name="Rechthoek 17"/>
          <p:cNvSpPr/>
          <p:nvPr/>
        </p:nvSpPr>
        <p:spPr>
          <a:xfrm>
            <a:off x="556040" y="3929516"/>
            <a:ext cx="45515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4</a:t>
            </a:r>
          </a:p>
        </p:txBody>
      </p:sp>
      <p:sp>
        <p:nvSpPr>
          <p:cNvPr id="19" name="Rechthoek 18"/>
          <p:cNvSpPr/>
          <p:nvPr/>
        </p:nvSpPr>
        <p:spPr>
          <a:xfrm>
            <a:off x="3154290" y="3915587"/>
            <a:ext cx="45515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5</a:t>
            </a:r>
          </a:p>
        </p:txBody>
      </p:sp>
      <p:sp>
        <p:nvSpPr>
          <p:cNvPr id="20" name="Rechthoek 19"/>
          <p:cNvSpPr/>
          <p:nvPr/>
        </p:nvSpPr>
        <p:spPr>
          <a:xfrm>
            <a:off x="6137801" y="1758213"/>
            <a:ext cx="45515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3</a:t>
            </a:r>
          </a:p>
        </p:txBody>
      </p:sp>
      <p:sp>
        <p:nvSpPr>
          <p:cNvPr id="21" name="Rechthoek 20"/>
          <p:cNvSpPr/>
          <p:nvPr/>
        </p:nvSpPr>
        <p:spPr>
          <a:xfrm>
            <a:off x="3154291" y="1745879"/>
            <a:ext cx="45515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</a:t>
            </a:r>
          </a:p>
        </p:txBody>
      </p:sp>
      <p:sp>
        <p:nvSpPr>
          <p:cNvPr id="22" name="Rechthoek 21"/>
          <p:cNvSpPr/>
          <p:nvPr/>
        </p:nvSpPr>
        <p:spPr>
          <a:xfrm>
            <a:off x="7999513" y="4707270"/>
            <a:ext cx="45515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F</a:t>
            </a:r>
          </a:p>
        </p:txBody>
      </p:sp>
      <p:sp>
        <p:nvSpPr>
          <p:cNvPr id="23" name="Rechthoek 22"/>
          <p:cNvSpPr/>
          <p:nvPr/>
        </p:nvSpPr>
        <p:spPr>
          <a:xfrm>
            <a:off x="6526203" y="4707271"/>
            <a:ext cx="45515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</a:t>
            </a:r>
          </a:p>
        </p:txBody>
      </p:sp>
      <p:sp>
        <p:nvSpPr>
          <p:cNvPr id="24" name="Rechthoek 23"/>
          <p:cNvSpPr/>
          <p:nvPr/>
        </p:nvSpPr>
        <p:spPr>
          <a:xfrm>
            <a:off x="5116003" y="4701341"/>
            <a:ext cx="45515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</a:t>
            </a:r>
          </a:p>
        </p:txBody>
      </p:sp>
      <p:pic>
        <p:nvPicPr>
          <p:cNvPr id="27" name="Picture 2" descr="http://upload.wikimedia.org/wikipedia/commons/9/9f/Schoonmaakmiddelen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3776" b="6121"/>
          <a:stretch/>
        </p:blipFill>
        <p:spPr bwMode="auto">
          <a:xfrm>
            <a:off x="6137801" y="2643551"/>
            <a:ext cx="2370567" cy="185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Afbeelding 24" descr="C:\Users\Het Beroepenhuis\Downloads\label_washers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491" y="5317100"/>
            <a:ext cx="1170661" cy="124619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hthoek 25"/>
          <p:cNvSpPr/>
          <p:nvPr/>
        </p:nvSpPr>
        <p:spPr>
          <a:xfrm>
            <a:off x="6137800" y="3915586"/>
            <a:ext cx="45515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5647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oplossing</a:t>
            </a:r>
            <a:endParaRPr lang="nl-BE" dirty="0"/>
          </a:p>
        </p:txBody>
      </p:sp>
      <p:pic>
        <p:nvPicPr>
          <p:cNvPr id="2051" name="Picture 3" descr="C:\Users\Beroepenhuis\AppData\Local\Microsoft\Windows\Temporary Internet Files\Content.IE5\EB70YJBZ\question_makrs_cutie_mark_by_rildraw-d4byewl[1]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4757450" cy="471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6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183214"/>
              </p:ext>
            </p:extLst>
          </p:nvPr>
        </p:nvGraphicFramePr>
        <p:xfrm>
          <a:off x="683568" y="620689"/>
          <a:ext cx="7632849" cy="554461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544283"/>
                <a:gridCol w="3144349"/>
                <a:gridCol w="1944217"/>
              </a:tblGrid>
              <a:tr h="1848205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dirty="0" smtClean="0"/>
                        <a:t>1 F</a:t>
                      </a:r>
                    </a:p>
                    <a:p>
                      <a:pPr algn="ctr"/>
                      <a:endParaRPr lang="nl-BE" b="0" dirty="0" smtClean="0"/>
                    </a:p>
                    <a:p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FSC-label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Hout- en papierproducten </a:t>
                      </a:r>
                      <a:endParaRPr lang="nl-B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b="0" i="0" dirty="0"/>
                    </a:p>
                  </a:txBody>
                  <a:tcPr/>
                </a:tc>
              </a:tr>
              <a:tr h="1848205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dirty="0" smtClean="0"/>
                        <a:t>2 C</a:t>
                      </a:r>
                    </a:p>
                    <a:p>
                      <a:pPr algn="ctr"/>
                      <a:endParaRPr lang="nl-BE" b="1" dirty="0" smtClean="0"/>
                    </a:p>
                    <a:p>
                      <a:r>
                        <a:rPr lang="nl-BE" b="0" dirty="0" smtClean="0"/>
                        <a:t>GOTS-label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b="0" dirty="0" smtClean="0"/>
                        <a:t>Biologisch textiel</a:t>
                      </a:r>
                      <a:endParaRPr lang="nl-B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</a:tr>
              <a:tr h="1848205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dirty="0" smtClean="0"/>
                        <a:t>3</a:t>
                      </a:r>
                      <a:r>
                        <a:rPr lang="nl-BE" b="1" baseline="0" dirty="0" smtClean="0"/>
                        <a:t> D</a:t>
                      </a:r>
                    </a:p>
                    <a:p>
                      <a:pPr algn="ctr"/>
                      <a:endParaRPr lang="nl-BE" b="1" baseline="0" dirty="0" smtClean="0"/>
                    </a:p>
                    <a:p>
                      <a:r>
                        <a:rPr lang="nl-BE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EU Energielabel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Elektrische toestellen</a:t>
                      </a:r>
                      <a:endParaRPr lang="nl-B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4" descr="Kleurpotloden, Kleur, Schilderij, Tekening, Gekleurd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8" t="10865" r="4859"/>
          <a:stretch/>
        </p:blipFill>
        <p:spPr bwMode="auto">
          <a:xfrm>
            <a:off x="992432" y="725649"/>
            <a:ext cx="2007708" cy="164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Linnen, Bedlinnen, Strijkservice, Pers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27" y="2708920"/>
            <a:ext cx="2079513" cy="13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Wasmachine, Huishoudelijke Apparate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6" b="23154"/>
          <a:stretch/>
        </p:blipFill>
        <p:spPr bwMode="auto">
          <a:xfrm>
            <a:off x="1022570" y="4398626"/>
            <a:ext cx="1845671" cy="169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www.labelinfo.be/image/show/10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016" y="2597889"/>
            <a:ext cx="1606238" cy="160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C:\Users\Het Beroepenhuis\Downloads\label_washers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019" y="4360143"/>
            <a:ext cx="1534231" cy="1767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0" descr="http://www.labelinfo.be/image/show/2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720180"/>
            <a:ext cx="1626038" cy="162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93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400614"/>
              </p:ext>
            </p:extLst>
          </p:nvPr>
        </p:nvGraphicFramePr>
        <p:xfrm>
          <a:off x="683568" y="620689"/>
          <a:ext cx="7632849" cy="554461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544283"/>
                <a:gridCol w="3000333"/>
                <a:gridCol w="2088233"/>
              </a:tblGrid>
              <a:tr h="1848205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dirty="0" smtClean="0"/>
                        <a:t>4 B</a:t>
                      </a:r>
                    </a:p>
                    <a:p>
                      <a:endParaRPr lang="nl-BE" b="0" dirty="0" smtClean="0"/>
                    </a:p>
                    <a:p>
                      <a:r>
                        <a:rPr lang="nl-BE" b="0" dirty="0" err="1" smtClean="0"/>
                        <a:t>Biogarantie</a:t>
                      </a:r>
                      <a:r>
                        <a:rPr lang="nl-BE" b="0" dirty="0" smtClean="0"/>
                        <a:t>-label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b="0" dirty="0" smtClean="0"/>
                        <a:t>Producten van biologische oorsprong en duurzaam </a:t>
                      </a:r>
                      <a:endParaRPr lang="nl-B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b="0" dirty="0"/>
                    </a:p>
                  </a:txBody>
                  <a:tcPr/>
                </a:tc>
              </a:tr>
              <a:tr h="1848205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dirty="0" smtClean="0"/>
                        <a:t>5 A</a:t>
                      </a:r>
                    </a:p>
                    <a:p>
                      <a:endParaRPr lang="nl-BE" b="0" dirty="0" smtClean="0"/>
                    </a:p>
                    <a:p>
                      <a:r>
                        <a:rPr lang="nl-BE" b="0" dirty="0" smtClean="0"/>
                        <a:t>HACCP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b="0" dirty="0" smtClean="0"/>
                        <a:t>Voedingsmiddelen</a:t>
                      </a:r>
                      <a:endParaRPr lang="nl-B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</a:tr>
              <a:tr h="1848205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dirty="0" smtClean="0"/>
                        <a:t>6 E</a:t>
                      </a:r>
                    </a:p>
                    <a:p>
                      <a:pPr algn="ctr"/>
                      <a:endParaRPr lang="nl-BE" b="1" dirty="0" smtClean="0"/>
                    </a:p>
                    <a:p>
                      <a:pPr algn="l"/>
                      <a:r>
                        <a:rPr lang="nl-BE" b="0" dirty="0" smtClean="0"/>
                        <a:t>Europees </a:t>
                      </a:r>
                      <a:r>
                        <a:rPr lang="nl-BE" b="0" dirty="0" err="1" smtClean="0"/>
                        <a:t>Ecolabel</a:t>
                      </a:r>
                      <a:endParaRPr lang="nl-BE" b="0" dirty="0" smtClean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nl-BE" b="0" dirty="0" smtClean="0"/>
                        <a:t>Producten die minder schadelijk zijn voor het milieu</a:t>
                      </a:r>
                      <a:endParaRPr lang="nl-B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Appels, Red, Vruchten, Orchar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6"/>
          <a:stretch/>
        </p:blipFill>
        <p:spPr bwMode="auto">
          <a:xfrm>
            <a:off x="899592" y="692696"/>
            <a:ext cx="2057281" cy="169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commons/9/9f/Schoonmaakmiddele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8"/>
          <a:stretch/>
        </p:blipFill>
        <p:spPr bwMode="auto">
          <a:xfrm>
            <a:off x="959255" y="4367994"/>
            <a:ext cx="1944216" cy="169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pfidistribution.com/items/product/56/directive-europeenn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1930" r="11476" b="4504"/>
          <a:stretch/>
        </p:blipFill>
        <p:spPr bwMode="auto">
          <a:xfrm>
            <a:off x="6460298" y="2594097"/>
            <a:ext cx="1671761" cy="162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labelinfo.be/image/show/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53" y="696364"/>
            <a:ext cx="1692299" cy="169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www.labelinfo.be/image/show/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768" y="4437851"/>
            <a:ext cx="1620291" cy="162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Beroepenhuis\Dropbox\Schermafdrukken\Schermafdruk 2016-06-05 16.04.58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1" t="16752" r="18354" b="54864"/>
          <a:stretch/>
        </p:blipFill>
        <p:spPr bwMode="auto">
          <a:xfrm>
            <a:off x="899592" y="2594097"/>
            <a:ext cx="2057281" cy="162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19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3528" y="1124744"/>
            <a:ext cx="6324600" cy="1828800"/>
          </a:xfrm>
        </p:spPr>
        <p:txBody>
          <a:bodyPr/>
          <a:lstStyle/>
          <a:p>
            <a:pPr algn="ctr"/>
            <a:r>
              <a:rPr lang="nl-BE" sz="4400" dirty="0" smtClean="0"/>
              <a:t>Stimulerend kiezen</a:t>
            </a:r>
            <a:br>
              <a:rPr lang="nl-BE" sz="4400" dirty="0" smtClean="0"/>
            </a:br>
            <a:r>
              <a:rPr lang="nl-BE" dirty="0" smtClean="0"/>
              <a:t/>
            </a:r>
            <a:br>
              <a:rPr lang="nl-BE" dirty="0" smtClean="0"/>
            </a:br>
            <a:endParaRPr lang="nl-BE" sz="3600" cap="none" dirty="0"/>
          </a:p>
        </p:txBody>
      </p:sp>
      <p:sp>
        <p:nvSpPr>
          <p:cNvPr id="4" name="Tekstvak 3"/>
          <p:cNvSpPr txBox="1"/>
          <p:nvPr/>
        </p:nvSpPr>
        <p:spPr>
          <a:xfrm>
            <a:off x="611560" y="2846546"/>
            <a:ext cx="56166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400" dirty="0" smtClean="0">
                <a:solidFill>
                  <a:schemeClr val="accent1"/>
                </a:solidFill>
              </a:rPr>
              <a:t>TALENTEN EN INTERESSES</a:t>
            </a:r>
            <a:endParaRPr lang="nl-BE" sz="3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78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380999" y="1412776"/>
            <a:ext cx="8407893" cy="4407408"/>
          </a:xfrm>
        </p:spPr>
        <p:txBody>
          <a:bodyPr anchor="t">
            <a:normAutofit/>
          </a:bodyPr>
          <a:lstStyle/>
          <a:p>
            <a:pPr marL="45720" indent="0" algn="ctr">
              <a:buNone/>
            </a:pPr>
            <a:endParaRPr lang="nl-BE" sz="3200" dirty="0" smtClean="0"/>
          </a:p>
          <a:p>
            <a:pPr marL="45720" indent="0" algn="ctr">
              <a:buNone/>
            </a:pPr>
            <a:r>
              <a:rPr lang="nl-BE" sz="3200" dirty="0" smtClean="0"/>
              <a:t>Succesvol zijn. Wat betekent dat voor jou? </a:t>
            </a:r>
            <a:endParaRPr lang="nl-BE" sz="32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1. Succesvol zijn </a:t>
            </a:r>
            <a:endParaRPr lang="nl-BE" dirty="0"/>
          </a:p>
        </p:txBody>
      </p:sp>
      <p:pic>
        <p:nvPicPr>
          <p:cNvPr id="1026" name="Picture 2" descr="Succes, Verkeersbord, Carrière, Stijging, Ontwikkel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52936"/>
            <a:ext cx="60960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97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0" r="16160"/>
          <a:stretch>
            <a:fillRect/>
          </a:stretch>
        </p:blipFill>
        <p:spPr>
          <a:xfrm>
            <a:off x="3584854" y="558078"/>
            <a:ext cx="3262371" cy="3188227"/>
          </a:xfr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l-BE" sz="6000" dirty="0" smtClean="0"/>
              <a:t>2.</a:t>
            </a:r>
            <a:endParaRPr lang="nl-BE" sz="6000" dirty="0"/>
          </a:p>
        </p:txBody>
      </p:sp>
      <p:pic>
        <p:nvPicPr>
          <p:cNvPr id="2050" name="Picture 2" descr="Afbeelding Textieltechnolog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25" y="4095320"/>
            <a:ext cx="6667500" cy="26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9" t="21970" r="14774" b="9524"/>
          <a:stretch/>
        </p:blipFill>
        <p:spPr bwMode="auto">
          <a:xfrm>
            <a:off x="179725" y="209065"/>
            <a:ext cx="3495890" cy="388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78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nl-BE" sz="2800" dirty="0" smtClean="0"/>
              <a:t>Succesvol zijn, betekent …</a:t>
            </a:r>
          </a:p>
          <a:p>
            <a:pPr marL="45720" indent="0">
              <a:buNone/>
            </a:pPr>
            <a:endParaRPr lang="nl-BE" sz="2800" dirty="0"/>
          </a:p>
          <a:p>
            <a:pPr marL="502920" indent="-457200">
              <a:buFont typeface="+mj-lt"/>
              <a:buAutoNum type="alphaUcPeriod"/>
            </a:pPr>
            <a:r>
              <a:rPr lang="nl-BE" sz="2800" dirty="0"/>
              <a:t>v</a:t>
            </a:r>
            <a:r>
              <a:rPr lang="nl-BE" sz="2800" dirty="0" smtClean="0"/>
              <a:t>eel geld verdienen.</a:t>
            </a:r>
          </a:p>
          <a:p>
            <a:pPr marL="502920" indent="-457200">
              <a:buFont typeface="+mj-lt"/>
              <a:buAutoNum type="alphaUcPeriod"/>
            </a:pPr>
            <a:r>
              <a:rPr lang="nl-BE" sz="2800" dirty="0"/>
              <a:t>g</a:t>
            </a:r>
            <a:r>
              <a:rPr lang="nl-BE" sz="2800" dirty="0" smtClean="0"/>
              <a:t>oed zijn in je job.</a:t>
            </a:r>
          </a:p>
          <a:p>
            <a:pPr marL="502920" indent="-457200">
              <a:buFont typeface="+mj-lt"/>
              <a:buAutoNum type="alphaUcPeriod"/>
            </a:pPr>
            <a:r>
              <a:rPr lang="nl-BE" sz="2800" dirty="0"/>
              <a:t>v</a:t>
            </a:r>
            <a:r>
              <a:rPr lang="nl-BE" sz="2800" dirty="0" smtClean="0"/>
              <a:t>eel verantwoordelijkheid hebben.</a:t>
            </a:r>
          </a:p>
          <a:p>
            <a:pPr marL="502920" indent="-457200">
              <a:buFont typeface="+mj-lt"/>
              <a:buAutoNum type="alphaUcPeriod"/>
            </a:pPr>
            <a:endParaRPr lang="nl-BE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1. Succesvol zijn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814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 marL="45720" indent="0">
              <a:buNone/>
            </a:pPr>
            <a:r>
              <a:rPr lang="nl-BE" sz="2800" b="1" dirty="0" smtClean="0"/>
              <a:t>VDAB – poll bij 1056 mensen</a:t>
            </a:r>
          </a:p>
          <a:p>
            <a:pPr marL="45720" indent="0">
              <a:buNone/>
            </a:pPr>
            <a:endParaRPr lang="nl-BE" sz="2800" dirty="0"/>
          </a:p>
          <a:p>
            <a:pPr marL="45720" indent="0">
              <a:buNone/>
            </a:pPr>
            <a:r>
              <a:rPr lang="nl-BE" sz="2800" dirty="0" smtClean="0"/>
              <a:t>Succesvol zijn, betekent … </a:t>
            </a:r>
          </a:p>
          <a:p>
            <a:pPr marL="45720" indent="0">
              <a:buNone/>
            </a:pPr>
            <a:endParaRPr lang="nl-BE" sz="2800" dirty="0"/>
          </a:p>
          <a:p>
            <a:pPr marL="502920" indent="-457200">
              <a:buFont typeface="+mj-lt"/>
              <a:buAutoNum type="alphaUcPeriod"/>
            </a:pPr>
            <a:r>
              <a:rPr lang="nl-BE" sz="2800" dirty="0"/>
              <a:t>v</a:t>
            </a:r>
            <a:r>
              <a:rPr lang="nl-BE" sz="2800" dirty="0" smtClean="0"/>
              <a:t>eel geld verdienen. </a:t>
            </a:r>
            <a:r>
              <a:rPr lang="nl-BE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20%</a:t>
            </a:r>
            <a:endParaRPr lang="nl-BE" sz="2800" dirty="0" smtClean="0">
              <a:solidFill>
                <a:schemeClr val="accent1"/>
              </a:solidFill>
            </a:endParaRPr>
          </a:p>
          <a:p>
            <a:pPr marL="502920" indent="-457200">
              <a:buFont typeface="+mj-lt"/>
              <a:buAutoNum type="alphaUcPeriod"/>
            </a:pPr>
            <a:r>
              <a:rPr lang="nl-BE" sz="2800" dirty="0"/>
              <a:t>g</a:t>
            </a:r>
            <a:r>
              <a:rPr lang="nl-BE" sz="2800" dirty="0" smtClean="0"/>
              <a:t>oed zijn in je job. </a:t>
            </a:r>
            <a:r>
              <a:rPr lang="nl-BE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73% </a:t>
            </a:r>
          </a:p>
          <a:p>
            <a:pPr marL="502920" indent="-457200">
              <a:buFont typeface="+mj-lt"/>
              <a:buAutoNum type="alphaUcPeriod"/>
            </a:pPr>
            <a:r>
              <a:rPr lang="nl-BE" sz="2800" dirty="0"/>
              <a:t>v</a:t>
            </a:r>
            <a:r>
              <a:rPr lang="nl-BE" sz="2800" dirty="0" smtClean="0"/>
              <a:t>eel verantwoordelijkheid hebben. </a:t>
            </a:r>
            <a:r>
              <a:rPr lang="nl-BE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7%</a:t>
            </a:r>
          </a:p>
          <a:p>
            <a:pPr marL="502920" indent="-457200">
              <a:buFont typeface="+mj-lt"/>
              <a:buAutoNum type="alphaUcPeriod"/>
            </a:pPr>
            <a:endParaRPr lang="nl-BE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1. Succesvol zijn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3856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2. Welke interesses heb ik?</a:t>
            </a:r>
            <a:endParaRPr lang="nl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9" r="51098" b="6250"/>
          <a:stretch/>
        </p:blipFill>
        <p:spPr bwMode="auto">
          <a:xfrm>
            <a:off x="3131840" y="1762522"/>
            <a:ext cx="2902506" cy="482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6228184" y="6308149"/>
            <a:ext cx="2915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Bron: www.roadies.be/roadiesnummer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151953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3. Welke talenten heb ik?</a:t>
            </a:r>
            <a:endParaRPr lang="nl-BE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3105101"/>
              </p:ext>
            </p:extLst>
          </p:nvPr>
        </p:nvGraphicFramePr>
        <p:xfrm>
          <a:off x="539552" y="1209819"/>
          <a:ext cx="7992888" cy="5648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Acrobat Document" r:id="rId3" imgW="10703880" imgH="7551360" progId="AcroExch.Document.7">
                  <p:embed/>
                </p:oleObj>
              </mc:Choice>
              <mc:Fallback>
                <p:oleObj name="Acrobat Document" r:id="rId3" imgW="10703880" imgH="7551360" progId="AcroExch.Document.7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209819"/>
                        <a:ext cx="7992888" cy="56481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825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4. Welke talenten heb ik </a:t>
            </a:r>
            <a:br>
              <a:rPr lang="nl-NL" dirty="0" smtClean="0"/>
            </a:br>
            <a:r>
              <a:rPr lang="nl-NL" dirty="0" smtClean="0"/>
              <a:t>(VOLGENS MIJN KLASGENOTEN)?</a:t>
            </a:r>
            <a:endParaRPr lang="nl-NL" dirty="0"/>
          </a:p>
        </p:txBody>
      </p:sp>
      <p:sp>
        <p:nvSpPr>
          <p:cNvPr id="4" name="Tekstvak 14"/>
          <p:cNvSpPr txBox="1"/>
          <p:nvPr/>
        </p:nvSpPr>
        <p:spPr>
          <a:xfrm>
            <a:off x="539552" y="1980791"/>
            <a:ext cx="4536504" cy="4320480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28600">
              <a:lnSpc>
                <a:spcPct val="115000"/>
              </a:lnSpc>
              <a:spcAft>
                <a:spcPts val="0"/>
              </a:spcAft>
            </a:pPr>
            <a:endParaRPr lang="nl-BE" sz="1100" dirty="0">
              <a:effectLst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 3"/>
              <a:buChar char=""/>
            </a:pPr>
            <a:r>
              <a:rPr lang="nl-BE" b="1" dirty="0">
                <a:effectLst/>
                <a:latin typeface="Microsoft PhagsPa"/>
                <a:ea typeface="Calibri"/>
                <a:cs typeface="Times New Roman"/>
              </a:rPr>
              <a:t>Dit zijn mijn talenten: </a:t>
            </a:r>
            <a:endParaRPr lang="nl-BE" dirty="0">
              <a:effectLst/>
              <a:ea typeface="Calibri"/>
              <a:cs typeface="Times New Roman"/>
            </a:endParaRPr>
          </a:p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nl-BE" b="1" dirty="0">
                <a:effectLst/>
                <a:latin typeface="Microsoft PhagsPa"/>
                <a:ea typeface="Calibri"/>
                <a:cs typeface="Times New Roman"/>
              </a:rPr>
              <a:t> </a:t>
            </a:r>
            <a:endParaRPr lang="nl-BE" dirty="0">
              <a:effectLst/>
              <a:ea typeface="Calibri"/>
              <a:cs typeface="Times New Roman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Wingdings"/>
              <a:buChar char=""/>
            </a:pPr>
            <a:r>
              <a:rPr lang="nl-NL" dirty="0">
                <a:effectLst/>
                <a:latin typeface="Microsoft New Tai Lue"/>
                <a:ea typeface="Calibri"/>
                <a:cs typeface="Times New Roman"/>
              </a:rPr>
              <a:t>________________________­­­­­­­­­­­_________</a:t>
            </a:r>
            <a:endParaRPr lang="nl-BE" dirty="0">
              <a:effectLst/>
              <a:ea typeface="Calibri"/>
              <a:cs typeface="Times New Roman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Wingdings"/>
              <a:buChar char=""/>
            </a:pPr>
            <a:r>
              <a:rPr lang="nl-BE" b="1" dirty="0">
                <a:effectLst/>
                <a:latin typeface="Microsoft PhagsPa"/>
                <a:ea typeface="Calibri"/>
                <a:cs typeface="Times New Roman"/>
              </a:rPr>
              <a:t> </a:t>
            </a:r>
            <a:r>
              <a:rPr lang="nl-NL" dirty="0">
                <a:effectLst/>
                <a:latin typeface="Microsoft New Tai Lue"/>
                <a:ea typeface="Calibri"/>
                <a:cs typeface="Times New Roman"/>
              </a:rPr>
              <a:t>________________________­­­­­­­­­­­_________</a:t>
            </a:r>
            <a:endParaRPr lang="nl-BE" dirty="0">
              <a:effectLst/>
              <a:ea typeface="Calibri"/>
              <a:cs typeface="Times New Roman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Wingdings"/>
              <a:buChar char=""/>
            </a:pPr>
            <a:r>
              <a:rPr lang="nl-BE" b="1" dirty="0">
                <a:effectLst/>
                <a:latin typeface="Microsoft PhagsPa"/>
                <a:ea typeface="Calibri"/>
                <a:cs typeface="Times New Roman"/>
              </a:rPr>
              <a:t> </a:t>
            </a:r>
            <a:r>
              <a:rPr lang="nl-NL" dirty="0">
                <a:effectLst/>
                <a:latin typeface="Microsoft New Tai Lue"/>
                <a:ea typeface="Calibri"/>
                <a:cs typeface="Times New Roman"/>
              </a:rPr>
              <a:t>________________________­­­­­­­­­­­_________</a:t>
            </a:r>
            <a:endParaRPr lang="nl-BE" dirty="0">
              <a:effectLst/>
              <a:ea typeface="Calibri"/>
              <a:cs typeface="Times New Roman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Wingdings"/>
              <a:buChar char=""/>
            </a:pPr>
            <a:r>
              <a:rPr lang="nl-BE" b="1" dirty="0">
                <a:effectLst/>
                <a:latin typeface="Microsoft PhagsPa"/>
                <a:ea typeface="Calibri"/>
                <a:cs typeface="Times New Roman"/>
              </a:rPr>
              <a:t> </a:t>
            </a:r>
            <a:r>
              <a:rPr lang="nl-NL" dirty="0">
                <a:effectLst/>
                <a:latin typeface="Microsoft New Tai Lue"/>
                <a:ea typeface="Calibri"/>
                <a:cs typeface="Times New Roman"/>
              </a:rPr>
              <a:t>________________________­­­­­­­­­­­_________</a:t>
            </a:r>
            <a:endParaRPr lang="nl-BE" dirty="0">
              <a:effectLst/>
              <a:ea typeface="Calibri"/>
              <a:cs typeface="Times New Roman"/>
            </a:endParaRPr>
          </a:p>
          <a:p>
            <a:pPr marL="342900" lvl="0" indent="-342900">
              <a:lnSpc>
                <a:spcPct val="200000"/>
              </a:lnSpc>
              <a:spcAft>
                <a:spcPts val="0"/>
              </a:spcAft>
              <a:buFont typeface="Wingdings"/>
              <a:buChar char=""/>
            </a:pPr>
            <a:r>
              <a:rPr lang="nl-BE" dirty="0">
                <a:effectLst/>
                <a:latin typeface="Microsoft New Tai Lue"/>
                <a:ea typeface="Calibri"/>
                <a:cs typeface="Times New Roman"/>
              </a:rPr>
              <a:t> </a:t>
            </a:r>
            <a:r>
              <a:rPr lang="nl-NL" dirty="0">
                <a:effectLst/>
                <a:latin typeface="Microsoft New Tai Lue"/>
                <a:ea typeface="Calibri"/>
                <a:cs typeface="Times New Roman"/>
              </a:rPr>
              <a:t>________________________­­­­­­­­­­­_________</a:t>
            </a:r>
            <a:endParaRPr lang="nl-BE" dirty="0">
              <a:effectLst/>
              <a:ea typeface="Calibri"/>
              <a:cs typeface="Times New Roman"/>
            </a:endParaRPr>
          </a:p>
          <a:p>
            <a:pPr marL="342900" lvl="0" indent="-342900">
              <a:lnSpc>
                <a:spcPct val="200000"/>
              </a:lnSpc>
              <a:spcAft>
                <a:spcPts val="1000"/>
              </a:spcAft>
              <a:buFont typeface="Wingdings"/>
              <a:buChar char=""/>
            </a:pPr>
            <a:r>
              <a:rPr lang="nl-BE" b="1" dirty="0">
                <a:effectLst/>
                <a:latin typeface="Microsoft PhagsPa"/>
                <a:ea typeface="Calibri"/>
                <a:cs typeface="Times New Roman"/>
              </a:rPr>
              <a:t>…</a:t>
            </a:r>
            <a:endParaRPr lang="nl-BE" dirty="0">
              <a:effectLst/>
              <a:ea typeface="Calibri"/>
              <a:cs typeface="Times New Roman"/>
            </a:endParaRPr>
          </a:p>
        </p:txBody>
      </p:sp>
      <p:pic>
        <p:nvPicPr>
          <p:cNvPr id="6" name="Picture 2" descr="Concentrische, Aangesloten, Netwerk, Team, Teamwo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475" y="2489358"/>
            <a:ext cx="3162868" cy="334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02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5. Welke DOMEINEN passen bij mijn talenten en interesses?</a:t>
            </a:r>
            <a:endParaRPr lang="nl-BE" dirty="0"/>
          </a:p>
        </p:txBody>
      </p:sp>
      <p:pic>
        <p:nvPicPr>
          <p:cNvPr id="1026" name="Picture 2" descr="http://www.onderwijskiezer.be/foto_beroepsdomein/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688438"/>
            <a:ext cx="1583999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onderwijskiezer.be/foto_beroepsdomein/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158" y="2949540"/>
            <a:ext cx="1583999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onderwijskiezer.be/foto_beroepsdomein/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171" y="2969039"/>
            <a:ext cx="1583999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onderwijskiezer.be/foto_beroepsdomein/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20" y="4209106"/>
            <a:ext cx="1583999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onderwijskiezer.be/foto_beroepsdomein/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06" y="4222674"/>
            <a:ext cx="1583999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onderwijskiezer.be/foto_beroepsdomein/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669" y="4222674"/>
            <a:ext cx="1583999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onderwijskiezer.be/foto_beroepsdomein/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509" y="5497568"/>
            <a:ext cx="1583999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onderwijskiezer.be/foto_beroepsdomein/1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669" y="1700806"/>
            <a:ext cx="1583999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www.onderwijskiezer.be/foto_beroepsdomein/2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158" y="1700807"/>
            <a:ext cx="1583999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www.onderwijskiezer.be/foto_beroepsdomein/2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21" y="5497568"/>
            <a:ext cx="1583999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www.onderwijskiezer.be/foto_beroepsdomein/2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19" y="2969039"/>
            <a:ext cx="1583999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www.onderwijskiezer.be/foto_beroepsdomein/1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43" y="2945532"/>
            <a:ext cx="1583999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www.onderwijskiezer.be/foto_beroepsdomein/1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198" y="4222674"/>
            <a:ext cx="1583999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www.onderwijskiezer.be/foto_beroepsdomein/6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43" y="5497568"/>
            <a:ext cx="1583998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://www.onderwijskiezer.be/foto_beroepsdomein/9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23" y="1700806"/>
            <a:ext cx="1583999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://www.onderwijskiezer.be/foto_beroepsdomein/18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510" y="2969039"/>
            <a:ext cx="1583999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://www.onderwijskiezer.be/foto_beroepsdomein/20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170" y="5497568"/>
            <a:ext cx="1583999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://www.onderwijskiezer.be/foto_beroepsdomein/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171" y="1688438"/>
            <a:ext cx="1583999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://www.onderwijskiezer.be/foto_beroepsdomein/14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198" y="5497568"/>
            <a:ext cx="1583999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http://www.onderwijskiezer.be/foto_beroepsdomein/22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171" y="4209106"/>
            <a:ext cx="1583999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0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17374" y="620688"/>
            <a:ext cx="8381260" cy="840905"/>
          </a:xfrm>
        </p:spPr>
        <p:txBody>
          <a:bodyPr/>
          <a:lstStyle/>
          <a:p>
            <a:r>
              <a:rPr lang="nl-BE" dirty="0" smtClean="0"/>
              <a:t>Afsluitende boodschap: </a:t>
            </a:r>
            <a:br>
              <a:rPr lang="nl-BE" dirty="0" smtClean="0"/>
            </a:br>
            <a:r>
              <a:rPr lang="nl-BE" sz="2800" dirty="0"/>
              <a:t>Waar zouden we zijn zonder techniek?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</p:txBody>
      </p:sp>
      <p:pic>
        <p:nvPicPr>
          <p:cNvPr id="4098" name="Picture 2" descr="C:\Users\Beroepenhuis\Dropbox\Schermafdrukken\Schermafdruk 2016-06-10 11.05.53.pn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4" t="29130" r="21893" b="23902"/>
          <a:stretch/>
        </p:blipFill>
        <p:spPr bwMode="auto">
          <a:xfrm>
            <a:off x="395536" y="1916832"/>
            <a:ext cx="8388102" cy="435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78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2" t="3348" r="18304" b="5120"/>
          <a:stretch/>
        </p:blipFill>
        <p:spPr>
          <a:xfrm>
            <a:off x="273571" y="260648"/>
            <a:ext cx="3362325" cy="3695700"/>
          </a:xfr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nl-BE" sz="6000" dirty="0" smtClean="0"/>
              <a:t>3.</a:t>
            </a:r>
            <a:endParaRPr lang="nl-BE" sz="6000" dirty="0"/>
          </a:p>
        </p:txBody>
      </p:sp>
      <p:pic>
        <p:nvPicPr>
          <p:cNvPr id="7" name="Picture 7" descr="DSC_00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717032"/>
            <a:ext cx="4506652" cy="295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Het Beroepenhuis\Desktop\JOLIEN\Quiz industrie\Afbeeldingen voeding\DSC_019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6" r="14536"/>
          <a:stretch/>
        </p:blipFill>
        <p:spPr bwMode="auto">
          <a:xfrm>
            <a:off x="3635896" y="704084"/>
            <a:ext cx="3276600" cy="301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69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aster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Raster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Raster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3042</TotalTime>
  <Words>1555</Words>
  <Application>Microsoft Office PowerPoint</Application>
  <PresentationFormat>On-screen Show (4:3)</PresentationFormat>
  <Paragraphs>702</Paragraphs>
  <Slides>86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8" baseType="lpstr">
      <vt:lpstr>Microsoft JhengHei</vt:lpstr>
      <vt:lpstr>Arial</vt:lpstr>
      <vt:lpstr>Calibri</vt:lpstr>
      <vt:lpstr>Franklin Gothic Medium</vt:lpstr>
      <vt:lpstr>Microsoft New Tai Lue</vt:lpstr>
      <vt:lpstr>Microsoft PhagsPa</vt:lpstr>
      <vt:lpstr>Times New Roman</vt:lpstr>
      <vt:lpstr>Wingdings</vt:lpstr>
      <vt:lpstr>Wingdings 2</vt:lpstr>
      <vt:lpstr>Wingdings 3</vt:lpstr>
      <vt:lpstr>Raster</vt:lpstr>
      <vt:lpstr>Acrobat Document</vt:lpstr>
      <vt:lpstr>Stimulerend kiezen   Een blik op de wereld  van de industrie</vt:lpstr>
      <vt:lpstr>PowerPoint Presentation</vt:lpstr>
      <vt:lpstr>5 RONDES</vt:lpstr>
      <vt:lpstr>Praktisch</vt:lpstr>
      <vt:lpstr>Stimulerend kiezen  </vt:lpstr>
      <vt:lpstr>1. De Soorten industrie in belgie</vt:lpstr>
      <vt:lpstr>1.</vt:lpstr>
      <vt:lpstr>2.</vt:lpstr>
      <vt:lpstr>3.</vt:lpstr>
      <vt:lpstr>4.</vt:lpstr>
      <vt:lpstr>5.</vt:lpstr>
      <vt:lpstr>6.</vt:lpstr>
      <vt:lpstr>oplossing</vt:lpstr>
      <vt:lpstr>1.</vt:lpstr>
      <vt:lpstr>2.</vt:lpstr>
      <vt:lpstr>3.</vt:lpstr>
      <vt:lpstr>4.</vt:lpstr>
      <vt:lpstr>5.</vt:lpstr>
      <vt:lpstr>6.</vt:lpstr>
      <vt:lpstr>2. de verschillende sectoren</vt:lpstr>
      <vt:lpstr>PowerPoint Presentation</vt:lpstr>
      <vt:lpstr>oplossing</vt:lpstr>
      <vt:lpstr>PowerPoint Presentation</vt:lpstr>
      <vt:lpstr>Stimulerend kiezen  </vt:lpstr>
      <vt:lpstr>1. Afdelingen in een bedrijf</vt:lpstr>
      <vt:lpstr>PowerPoint Presentation</vt:lpstr>
      <vt:lpstr>PowerPoint Presentation</vt:lpstr>
      <vt:lpstr>Vraag 1</vt:lpstr>
      <vt:lpstr>Vraag 2</vt:lpstr>
      <vt:lpstr>Vraag 3</vt:lpstr>
      <vt:lpstr>Vraag 4</vt:lpstr>
      <vt:lpstr>Vraag 5</vt:lpstr>
      <vt:lpstr>Vraag 6</vt:lpstr>
      <vt:lpstr>oplossing</vt:lpstr>
      <vt:lpstr>Vraag 1</vt:lpstr>
      <vt:lpstr>Vraag 2</vt:lpstr>
      <vt:lpstr>Vraag 3</vt:lpstr>
      <vt:lpstr>Vraag 4</vt:lpstr>
      <vt:lpstr>Vraag 5</vt:lpstr>
      <vt:lpstr>Vraag 6</vt:lpstr>
      <vt:lpstr>2. Productieproces van LEGO</vt:lpstr>
      <vt:lpstr>Filmpje</vt:lpstr>
      <vt:lpstr>A) Spuitgieten in een matrijs</vt:lpstr>
      <vt:lpstr>b) verpakken</vt:lpstr>
      <vt:lpstr>C) Decoreren en assembleren</vt:lpstr>
      <vt:lpstr>D) Plastickorrels mengen</vt:lpstr>
      <vt:lpstr>E) Kwaliteit controleren</vt:lpstr>
      <vt:lpstr>PowerPoint Presentation</vt:lpstr>
      <vt:lpstr>oplossing</vt:lpstr>
      <vt:lpstr>PowerPoint Presentation</vt:lpstr>
      <vt:lpstr>PowerPoint Presentation</vt:lpstr>
      <vt:lpstr>Stimulerend kiezen  </vt:lpstr>
      <vt:lpstr>Lijst met mogelijke antwoorden</vt:lpstr>
      <vt:lpstr>1. Welke functie kan je invullen?</vt:lpstr>
      <vt:lpstr>2. Voor welke functie is deze vacature?</vt:lpstr>
      <vt:lpstr>3. Bekijk het filmpje</vt:lpstr>
      <vt:lpstr>3. Welke taak hoort niet bij een LASSER?</vt:lpstr>
      <vt:lpstr>4. welke functie kan je invullen?</vt:lpstr>
      <vt:lpstr>5. Welke functie wordt beschreven?</vt:lpstr>
      <vt:lpstr>oplossing</vt:lpstr>
      <vt:lpstr>1. Welke functie kan je invullen?</vt:lpstr>
      <vt:lpstr>2. Voor welke functie is deze vacature?</vt:lpstr>
      <vt:lpstr>3. Welke taak hoort niet bij een LASSER?</vt:lpstr>
      <vt:lpstr>4. welke functie kan je invullen?</vt:lpstr>
      <vt:lpstr>5. Welke functie wordt beschreven?</vt:lpstr>
      <vt:lpstr>Stimulerend kiezen  </vt:lpstr>
      <vt:lpstr>1. Aandacht voor veiligheid</vt:lpstr>
      <vt:lpstr>Veiligheid op de werkvloer</vt:lpstr>
      <vt:lpstr>PowerPoint Presentation</vt:lpstr>
      <vt:lpstr>oplossing</vt:lpstr>
      <vt:lpstr>PowerPoint Presentation</vt:lpstr>
      <vt:lpstr>PowerPoint Presentation</vt:lpstr>
      <vt:lpstr>2. kwaliteit, duurzaamheid en milieu</vt:lpstr>
      <vt:lpstr>PowerPoint Presentation</vt:lpstr>
      <vt:lpstr>oplossing</vt:lpstr>
      <vt:lpstr>PowerPoint Presentation</vt:lpstr>
      <vt:lpstr>PowerPoint Presentation</vt:lpstr>
      <vt:lpstr>Stimulerend kiezen  </vt:lpstr>
      <vt:lpstr>1. Succesvol zijn </vt:lpstr>
      <vt:lpstr>1. Succesvol zijn</vt:lpstr>
      <vt:lpstr>1. Succesvol zijn</vt:lpstr>
      <vt:lpstr>2. Welke interesses heb ik?</vt:lpstr>
      <vt:lpstr>3. Welke talenten heb ik?</vt:lpstr>
      <vt:lpstr>4. Welke talenten heb ik  (VOLGENS MIJN KLASGENOTEN)?</vt:lpstr>
      <vt:lpstr>5. Welke DOMEINEN passen bij mijn talenten en interesses?</vt:lpstr>
      <vt:lpstr>Afsluitende boodschap:  Waar zouden we zijn zonder techniek?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Het Beroepenhuis</dc:creator>
  <cp:lastModifiedBy>Dirk Veekhoven</cp:lastModifiedBy>
  <cp:revision>187</cp:revision>
  <cp:lastPrinted>2016-01-18T15:55:02Z</cp:lastPrinted>
  <dcterms:created xsi:type="dcterms:W3CDTF">2015-02-26T09:10:30Z</dcterms:created>
  <dcterms:modified xsi:type="dcterms:W3CDTF">2016-12-02T07:07:27Z</dcterms:modified>
</cp:coreProperties>
</file>