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8" r:id="rId21"/>
    <p:sldId id="259" r:id="rId22"/>
    <p:sldId id="279" r:id="rId23"/>
    <p:sldId id="280" r:id="rId24"/>
    <p:sldId id="287" r:id="rId25"/>
    <p:sldId id="288" r:id="rId26"/>
    <p:sldId id="289" r:id="rId27"/>
    <p:sldId id="290" r:id="rId28"/>
    <p:sldId id="291" r:id="rId29"/>
    <p:sldId id="292" r:id="rId30"/>
    <p:sldId id="293" r:id="rId31"/>
    <p:sldId id="282" r:id="rId32"/>
    <p:sldId id="281" r:id="rId33"/>
    <p:sldId id="283" r:id="rId34"/>
    <p:sldId id="286" r:id="rId35"/>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AD6D516-4343-40B8-8A35-463E550D0725}" type="datetimeFigureOut">
              <a:rPr lang="nl-BE" smtClean="0">
                <a:solidFill>
                  <a:srgbClr val="D4D4D6"/>
                </a:solidFill>
              </a:rPr>
              <a:pPr/>
              <a:t>6/07/2015</a:t>
            </a:fld>
            <a:endParaRPr lang="nl-BE">
              <a:solidFill>
                <a:srgbClr val="D4D4D6"/>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82725CA-06F3-44C6-A1D0-35585AE69FC2}" type="slidenum">
              <a:rPr lang="nl-BE" smtClean="0"/>
              <a:pPr/>
              <a:t>‹nr.›</a:t>
            </a:fld>
            <a:endParaRPr lang="nl-BE"/>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nl-BE">
              <a:solidFill>
                <a:srgbClr val="D4D4D6"/>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nl-NL" smtClean="0"/>
              <a:t>Klik om de stijl te bewerken</a:t>
            </a:r>
            <a:endParaRPr lang="en-US" dirty="0"/>
          </a:p>
        </p:txBody>
      </p:sp>
    </p:spTree>
    <p:extLst>
      <p:ext uri="{BB962C8B-B14F-4D97-AF65-F5344CB8AC3E}">
        <p14:creationId xmlns:p14="http://schemas.microsoft.com/office/powerpoint/2010/main" val="320438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11"/>
          </p:nvPr>
        </p:nvSpPr>
        <p:spPr/>
        <p:txBody>
          <a:bodyPr/>
          <a:lstStyle/>
          <a:p>
            <a:endParaRPr lang="nl-BE">
              <a:solidFill>
                <a:srgbClr val="5A6378"/>
              </a:solidFill>
            </a:endParaRPr>
          </a:p>
        </p:txBody>
      </p:sp>
      <p:sp>
        <p:nvSpPr>
          <p:cNvPr id="6" name="Slide Number Placeholder 5"/>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Tree>
    <p:extLst>
      <p:ext uri="{BB962C8B-B14F-4D97-AF65-F5344CB8AC3E}">
        <p14:creationId xmlns:p14="http://schemas.microsoft.com/office/powerpoint/2010/main" val="124862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11"/>
          </p:nvPr>
        </p:nvSpPr>
        <p:spPr/>
        <p:txBody>
          <a:bodyPr/>
          <a:lstStyle/>
          <a:p>
            <a:endParaRPr lang="nl-BE">
              <a:solidFill>
                <a:srgbClr val="5A6378"/>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82725CA-06F3-44C6-A1D0-35585AE69FC2}" type="slidenum">
              <a:rPr lang="nl-BE" smtClean="0">
                <a:solidFill>
                  <a:srgbClr val="D4D4D6"/>
                </a:solidFill>
              </a:rPr>
              <a:pPr/>
              <a:t>‹nr.›</a:t>
            </a:fld>
            <a:endParaRPr lang="nl-BE">
              <a:solidFill>
                <a:srgbClr val="D4D4D6"/>
              </a:solidFill>
            </a:endParaRPr>
          </a:p>
        </p:txBody>
      </p:sp>
    </p:spTree>
    <p:extLst>
      <p:ext uri="{BB962C8B-B14F-4D97-AF65-F5344CB8AC3E}">
        <p14:creationId xmlns:p14="http://schemas.microsoft.com/office/powerpoint/2010/main" val="57976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11"/>
          </p:nvPr>
        </p:nvSpPr>
        <p:spPr/>
        <p:txBody>
          <a:bodyPr/>
          <a:lstStyle/>
          <a:p>
            <a:endParaRPr lang="nl-BE">
              <a:solidFill>
                <a:srgbClr val="5A6378"/>
              </a:solidFill>
            </a:endParaRPr>
          </a:p>
        </p:txBody>
      </p:sp>
      <p:sp>
        <p:nvSpPr>
          <p:cNvPr id="6" name="Slide Number Placeholder 5"/>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7" name="Title 6"/>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347414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9" name="Date Placeholder 8"/>
          <p:cNvSpPr>
            <a:spLocks noGrp="1"/>
          </p:cNvSpPr>
          <p:nvPr>
            <p:ph type="dt" sz="half" idx="10"/>
          </p:nvPr>
        </p:nvSpPr>
        <p:spPr/>
        <p:txBody>
          <a:bodyPr/>
          <a:lstStyle>
            <a:lvl1pPr>
              <a:defRPr>
                <a:solidFill>
                  <a:srgbClr val="FFFFFF"/>
                </a:solidFill>
              </a:defRPr>
            </a:lvl1pPr>
          </a:lstStyle>
          <a:p>
            <a:fld id="{3AD6D516-4343-40B8-8A35-463E550D0725}" type="datetimeFigureOut">
              <a:rPr lang="nl-BE" smtClean="0"/>
              <a:pPr/>
              <a:t>6/07/2015</a:t>
            </a:fld>
            <a:endParaRPr lang="nl-BE"/>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82725CA-06F3-44C6-A1D0-35585AE69FC2}" type="slidenum">
              <a:rPr lang="nl-BE" smtClean="0">
                <a:solidFill>
                  <a:srgbClr val="D4D4D6"/>
                </a:solidFill>
              </a:rPr>
              <a:pPr/>
              <a:t>‹nr.›</a:t>
            </a:fld>
            <a:endParaRPr lang="nl-BE">
              <a:solidFill>
                <a:srgbClr val="D4D4D6"/>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nl-BE"/>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nl-NL" smtClean="0"/>
              <a:t>Klik om de stijl te bewerken</a:t>
            </a:r>
            <a:endParaRPr lang="en-US" dirty="0"/>
          </a:p>
        </p:txBody>
      </p:sp>
    </p:spTree>
    <p:extLst>
      <p:ext uri="{BB962C8B-B14F-4D97-AF65-F5344CB8AC3E}">
        <p14:creationId xmlns:p14="http://schemas.microsoft.com/office/powerpoint/2010/main" val="294684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6" name="Footer Placeholder 5"/>
          <p:cNvSpPr>
            <a:spLocks noGrp="1"/>
          </p:cNvSpPr>
          <p:nvPr>
            <p:ph type="ftr" sz="quarter" idx="11"/>
          </p:nvPr>
        </p:nvSpPr>
        <p:spPr/>
        <p:txBody>
          <a:bodyPr/>
          <a:lstStyle/>
          <a:p>
            <a:endParaRPr lang="nl-BE">
              <a:solidFill>
                <a:srgbClr val="5A6378"/>
              </a:solidFill>
            </a:endParaRPr>
          </a:p>
        </p:txBody>
      </p:sp>
      <p:sp>
        <p:nvSpPr>
          <p:cNvPr id="7" name="Slide Number Placeholder 6"/>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8" name="Title 7"/>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394062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8" name="Footer Placeholder 7"/>
          <p:cNvSpPr>
            <a:spLocks noGrp="1"/>
          </p:cNvSpPr>
          <p:nvPr>
            <p:ph type="ftr" sz="quarter" idx="11"/>
          </p:nvPr>
        </p:nvSpPr>
        <p:spPr/>
        <p:txBody>
          <a:bodyPr/>
          <a:lstStyle/>
          <a:p>
            <a:endParaRPr lang="nl-BE">
              <a:solidFill>
                <a:srgbClr val="5A6378"/>
              </a:solidFill>
            </a:endParaRPr>
          </a:p>
        </p:txBody>
      </p:sp>
      <p:sp>
        <p:nvSpPr>
          <p:cNvPr id="9" name="Slide Number Placeholder 8"/>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10" name="Title 9"/>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391113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4" name="Footer Placeholder 3"/>
          <p:cNvSpPr>
            <a:spLocks noGrp="1"/>
          </p:cNvSpPr>
          <p:nvPr>
            <p:ph type="ftr" sz="quarter" idx="11"/>
          </p:nvPr>
        </p:nvSpPr>
        <p:spPr/>
        <p:txBody>
          <a:bodyPr/>
          <a:lstStyle/>
          <a:p>
            <a:endParaRPr lang="nl-BE">
              <a:solidFill>
                <a:srgbClr val="5A6378"/>
              </a:solidFill>
            </a:endParaRPr>
          </a:p>
        </p:txBody>
      </p:sp>
      <p:sp>
        <p:nvSpPr>
          <p:cNvPr id="5" name="Slide Number Placeholder 4"/>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238607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3" name="Footer Placeholder 2"/>
          <p:cNvSpPr>
            <a:spLocks noGrp="1"/>
          </p:cNvSpPr>
          <p:nvPr>
            <p:ph type="ftr" sz="quarter" idx="11"/>
          </p:nvPr>
        </p:nvSpPr>
        <p:spPr/>
        <p:txBody>
          <a:bodyPr/>
          <a:lstStyle/>
          <a:p>
            <a:endParaRPr lang="nl-BE">
              <a:solidFill>
                <a:srgbClr val="5A6378"/>
              </a:solidFill>
            </a:endParaRPr>
          </a:p>
        </p:txBody>
      </p:sp>
      <p:sp>
        <p:nvSpPr>
          <p:cNvPr id="4" name="Slide Number Placeholder 3"/>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Tree>
    <p:extLst>
      <p:ext uri="{BB962C8B-B14F-4D97-AF65-F5344CB8AC3E}">
        <p14:creationId xmlns:p14="http://schemas.microsoft.com/office/powerpoint/2010/main" val="360102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6" name="Footer Placeholder 5"/>
          <p:cNvSpPr>
            <a:spLocks noGrp="1"/>
          </p:cNvSpPr>
          <p:nvPr>
            <p:ph type="ftr" sz="quarter" idx="11"/>
          </p:nvPr>
        </p:nvSpPr>
        <p:spPr/>
        <p:txBody>
          <a:bodyPr/>
          <a:lstStyle/>
          <a:p>
            <a:endParaRPr lang="nl-BE">
              <a:solidFill>
                <a:srgbClr val="5A6378"/>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82725CA-06F3-44C6-A1D0-35585AE69FC2}" type="slidenum">
              <a:rPr lang="nl-BE" smtClean="0"/>
              <a:pPr/>
              <a:t>‹nr.›</a:t>
            </a:fld>
            <a:endParaRPr lang="nl-BE"/>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nl-NL" smtClean="0"/>
              <a:t>Klik om de stijl te bewerken</a:t>
            </a:r>
            <a:endParaRPr lang="en-US" dirty="0"/>
          </a:p>
        </p:txBody>
      </p:sp>
    </p:spTree>
    <p:extLst>
      <p:ext uri="{BB962C8B-B14F-4D97-AF65-F5344CB8AC3E}">
        <p14:creationId xmlns:p14="http://schemas.microsoft.com/office/powerpoint/2010/main" val="129889549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AD6D516-4343-40B8-8A35-463E550D0725}" type="datetimeFigureOut">
              <a:rPr lang="nl-BE" smtClean="0">
                <a:solidFill>
                  <a:srgbClr val="D4D4D6"/>
                </a:solidFill>
              </a:rPr>
              <a:pPr/>
              <a:t>6/07/2015</a:t>
            </a:fld>
            <a:endParaRPr lang="nl-BE">
              <a:solidFill>
                <a:srgbClr val="D4D4D6"/>
              </a:solidFill>
            </a:endParaRPr>
          </a:p>
        </p:txBody>
      </p:sp>
      <p:sp>
        <p:nvSpPr>
          <p:cNvPr id="6" name="Footer Placeholder 5"/>
          <p:cNvSpPr>
            <a:spLocks noGrp="1"/>
          </p:cNvSpPr>
          <p:nvPr>
            <p:ph type="ftr" sz="quarter" idx="11"/>
          </p:nvPr>
        </p:nvSpPr>
        <p:spPr/>
        <p:txBody>
          <a:bodyPr/>
          <a:lstStyle/>
          <a:p>
            <a:endParaRPr lang="nl-BE">
              <a:solidFill>
                <a:srgbClr val="D4D4D6"/>
              </a:solidFill>
            </a:endParaRPr>
          </a:p>
        </p:txBody>
      </p:sp>
      <p:sp>
        <p:nvSpPr>
          <p:cNvPr id="7" name="Slide Number Placeholder 6"/>
          <p:cNvSpPr>
            <a:spLocks noGrp="1"/>
          </p:cNvSpPr>
          <p:nvPr>
            <p:ph type="sldNum" sz="quarter" idx="12"/>
          </p:nvPr>
        </p:nvSpPr>
        <p:spPr/>
        <p:txBody>
          <a:bodyPr/>
          <a:lstStyle/>
          <a:p>
            <a:fld id="{082725CA-06F3-44C6-A1D0-35585AE69FC2}" type="slidenum">
              <a:rPr lang="nl-BE" smtClean="0">
                <a:solidFill>
                  <a:srgbClr val="D4D4D6"/>
                </a:solidFill>
              </a:rPr>
              <a:pPr/>
              <a:t>‹nr.›</a:t>
            </a:fld>
            <a:endParaRPr lang="nl-BE">
              <a:solidFill>
                <a:srgbClr val="D4D4D6"/>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nl-NL" smtClean="0"/>
              <a:t>Klik om de stijl te bewerken</a:t>
            </a:r>
            <a:endParaRPr lang="en-US" dirty="0"/>
          </a:p>
        </p:txBody>
      </p:sp>
    </p:spTree>
    <p:extLst>
      <p:ext uri="{BB962C8B-B14F-4D97-AF65-F5344CB8AC3E}">
        <p14:creationId xmlns:p14="http://schemas.microsoft.com/office/powerpoint/2010/main" val="413533745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nl-BE">
              <a:solidFill>
                <a:srgbClr val="5A6378"/>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82725CA-06F3-44C6-A1D0-35585AE69FC2}" type="slidenum">
              <a:rPr lang="nl-BE" smtClean="0">
                <a:solidFill>
                  <a:srgbClr val="5A6378"/>
                </a:solidFill>
              </a:rPr>
              <a:pPr/>
              <a:t>‹nr.›</a:t>
            </a:fld>
            <a:endParaRPr lang="nl-BE">
              <a:solidFill>
                <a:srgbClr val="5A6378"/>
              </a:solidFill>
            </a:endParaRPr>
          </a:p>
        </p:txBody>
      </p:sp>
    </p:spTree>
    <p:extLst>
      <p:ext uri="{BB962C8B-B14F-4D97-AF65-F5344CB8AC3E}">
        <p14:creationId xmlns:p14="http://schemas.microsoft.com/office/powerpoint/2010/main" val="4085137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VJbQ7zAlYo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M4QDqNnjcYQ"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1124744"/>
            <a:ext cx="6324600" cy="1828800"/>
          </a:xfrm>
        </p:spPr>
        <p:txBody>
          <a:bodyPr/>
          <a:lstStyle/>
          <a:p>
            <a:pPr algn="ctr"/>
            <a:r>
              <a:rPr lang="nl-BE" sz="4400" dirty="0" smtClean="0"/>
              <a:t>Stimulerend kiezen</a:t>
            </a:r>
            <a:br>
              <a:rPr lang="nl-BE" sz="4400" dirty="0" smtClean="0"/>
            </a:br>
            <a:r>
              <a:rPr lang="nl-BE" dirty="0" smtClean="0"/>
              <a:t/>
            </a:r>
            <a:br>
              <a:rPr lang="nl-BE" dirty="0" smtClean="0"/>
            </a:br>
            <a:r>
              <a:rPr lang="nl-BE" sz="3600" cap="none" dirty="0" smtClean="0"/>
              <a:t>Een blik op de wereld van de industrie</a:t>
            </a:r>
            <a:endParaRPr lang="nl-BE" sz="3600" cap="none" dirty="0"/>
          </a:p>
        </p:txBody>
      </p:sp>
      <p:sp>
        <p:nvSpPr>
          <p:cNvPr id="4" name="Tekstvak 3"/>
          <p:cNvSpPr txBox="1"/>
          <p:nvPr/>
        </p:nvSpPr>
        <p:spPr>
          <a:xfrm>
            <a:off x="251520" y="5207640"/>
            <a:ext cx="6552728" cy="646331"/>
          </a:xfrm>
          <a:prstGeom prst="rect">
            <a:avLst/>
          </a:prstGeom>
          <a:noFill/>
        </p:spPr>
        <p:txBody>
          <a:bodyPr wrap="square" rtlCol="0">
            <a:spAutoFit/>
          </a:bodyPr>
          <a:lstStyle/>
          <a:p>
            <a:pPr algn="ctr"/>
            <a:r>
              <a:rPr lang="nl-BE" sz="3600" dirty="0" smtClean="0">
                <a:solidFill>
                  <a:srgbClr val="F0AD00"/>
                </a:solidFill>
              </a:rPr>
              <a:t>BINNENKIJKEN IN EEN BEDRIJF</a:t>
            </a:r>
            <a:endParaRPr lang="nl-BE" sz="2800" dirty="0">
              <a:solidFill>
                <a:srgbClr val="F0AD00"/>
              </a:solidFill>
            </a:endParaRPr>
          </a:p>
        </p:txBody>
      </p:sp>
    </p:spTree>
    <p:extLst>
      <p:ext uri="{BB962C8B-B14F-4D97-AF65-F5344CB8AC3E}">
        <p14:creationId xmlns:p14="http://schemas.microsoft.com/office/powerpoint/2010/main" val="189185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92500"/>
          </a:bodyPr>
          <a:lstStyle/>
          <a:p>
            <a:pPr marL="45720" lvl="0" indent="0">
              <a:buNone/>
            </a:pPr>
            <a:endParaRPr lang="nl-BE" sz="2800" dirty="0" smtClean="0"/>
          </a:p>
          <a:p>
            <a:pPr marL="45720" lvl="0" indent="0">
              <a:buNone/>
            </a:pPr>
            <a:r>
              <a:rPr lang="nl-BE" sz="2800" u="sng" dirty="0" smtClean="0"/>
              <a:t>Textielindustrie</a:t>
            </a:r>
          </a:p>
          <a:p>
            <a:pPr marL="45720" lvl="0" indent="0">
              <a:buNone/>
            </a:pPr>
            <a:endParaRPr lang="nl-BE" sz="2800" dirty="0" smtClean="0"/>
          </a:p>
          <a:p>
            <a:pPr marL="45720" lvl="0" indent="0">
              <a:buNone/>
            </a:pPr>
            <a:r>
              <a:rPr lang="nl-BE" sz="2800" dirty="0" smtClean="0"/>
              <a:t>Deze </a:t>
            </a:r>
            <a:r>
              <a:rPr lang="nl-BE" sz="2800" dirty="0"/>
              <a:t>afdeling organiseert marktonderzoeken om de vraag en de wensen van de klanten naar bed- en keukenlinnen vast te stellen. Deze mensen staan ook in voor het maken van reclame voor de producten.  Zo stellen zij nieuwsbrieven, folders en een website op en gaan zij naar beurzen om hun producten aan te prijzen. </a:t>
            </a:r>
          </a:p>
          <a:p>
            <a:pPr marL="45720" indent="0">
              <a:buNone/>
            </a:pPr>
            <a:endParaRPr lang="nl-BE" dirty="0"/>
          </a:p>
        </p:txBody>
      </p:sp>
      <p:sp>
        <p:nvSpPr>
          <p:cNvPr id="3" name="Titel 2"/>
          <p:cNvSpPr>
            <a:spLocks noGrp="1"/>
          </p:cNvSpPr>
          <p:nvPr>
            <p:ph type="title"/>
          </p:nvPr>
        </p:nvSpPr>
        <p:spPr/>
        <p:txBody>
          <a:bodyPr/>
          <a:lstStyle/>
          <a:p>
            <a:r>
              <a:rPr lang="nl-BE" dirty="0" smtClean="0"/>
              <a:t>Vraag 7</a:t>
            </a:r>
            <a:endParaRPr lang="nl-BE" dirty="0"/>
          </a:p>
        </p:txBody>
      </p:sp>
    </p:spTree>
    <p:extLst>
      <p:ext uri="{BB962C8B-B14F-4D97-AF65-F5344CB8AC3E}">
        <p14:creationId xmlns:p14="http://schemas.microsoft.com/office/powerpoint/2010/main" val="3814259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lstStyle/>
          <a:p>
            <a:pPr marL="45720" lvl="0" indent="0">
              <a:buNone/>
            </a:pPr>
            <a:endParaRPr lang="nl-BE" sz="2800" dirty="0" smtClean="0"/>
          </a:p>
          <a:p>
            <a:pPr marL="45720" lvl="0" indent="0">
              <a:buNone/>
            </a:pPr>
            <a:r>
              <a:rPr lang="nl-BE" sz="2800" dirty="0"/>
              <a:t>Welke 3 letters blijven er over in het letterrooster? Welke Engelstalige afkorting vormen deze letters en wat betekenen ze?</a:t>
            </a:r>
          </a:p>
          <a:p>
            <a:pPr marL="45720" indent="0">
              <a:buNone/>
            </a:pPr>
            <a:endParaRPr lang="nl-BE" dirty="0"/>
          </a:p>
        </p:txBody>
      </p:sp>
      <p:sp>
        <p:nvSpPr>
          <p:cNvPr id="3" name="Titel 2"/>
          <p:cNvSpPr>
            <a:spLocks noGrp="1"/>
          </p:cNvSpPr>
          <p:nvPr>
            <p:ph type="title"/>
          </p:nvPr>
        </p:nvSpPr>
        <p:spPr/>
        <p:txBody>
          <a:bodyPr/>
          <a:lstStyle/>
          <a:p>
            <a:r>
              <a:rPr lang="nl-BE" dirty="0" smtClean="0"/>
              <a:t>Vraag 8</a:t>
            </a:r>
            <a:endParaRPr lang="nl-BE" dirty="0"/>
          </a:p>
        </p:txBody>
      </p:sp>
    </p:spTree>
    <p:extLst>
      <p:ext uri="{BB962C8B-B14F-4D97-AF65-F5344CB8AC3E}">
        <p14:creationId xmlns:p14="http://schemas.microsoft.com/office/powerpoint/2010/main" val="3079593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oplossing</a:t>
            </a:r>
            <a:endParaRPr lang="nl-BE" dirty="0"/>
          </a:p>
        </p:txBody>
      </p:sp>
    </p:spTree>
    <p:extLst>
      <p:ext uri="{BB962C8B-B14F-4D97-AF65-F5344CB8AC3E}">
        <p14:creationId xmlns:p14="http://schemas.microsoft.com/office/powerpoint/2010/main" val="1631859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lstStyle/>
          <a:p>
            <a:pPr marL="45720" lvl="0" indent="0">
              <a:buNone/>
            </a:pPr>
            <a:endParaRPr lang="nl-BE" sz="2800" dirty="0" smtClean="0"/>
          </a:p>
          <a:p>
            <a:pPr marL="45720" lvl="0" indent="0">
              <a:buNone/>
            </a:pPr>
            <a:r>
              <a:rPr lang="nl-BE" sz="2800" dirty="0" smtClean="0"/>
              <a:t>Deze </a:t>
            </a:r>
            <a:r>
              <a:rPr lang="nl-BE" sz="2800" dirty="0"/>
              <a:t>afdeling zorgt voor het maken van frisdranken. Verschillende kleinere processen zorgen samen voor de ontwikkeling van een afgewerkt product: siroop bereiden; water, koolzuur en siroop mengen; afvullen van PET-flessen. </a:t>
            </a:r>
            <a:endParaRPr lang="nl-BE" sz="2800" dirty="0" smtClean="0"/>
          </a:p>
          <a:p>
            <a:pPr marL="45720" lvl="0" indent="0">
              <a:buNone/>
            </a:pPr>
            <a:endParaRPr lang="nl-BE" sz="2800" dirty="0"/>
          </a:p>
          <a:p>
            <a:pPr marL="45720" lvl="0" indent="0">
              <a:buNone/>
            </a:pPr>
            <a:r>
              <a:rPr lang="nl-BE" sz="2800" dirty="0" smtClean="0">
                <a:solidFill>
                  <a:schemeClr val="accent1"/>
                </a:solidFill>
              </a:rPr>
              <a:t>Productie (bv. voedingsindustrie) </a:t>
            </a:r>
            <a:endParaRPr lang="nl-BE" sz="2800" dirty="0">
              <a:solidFill>
                <a:schemeClr val="accent1"/>
              </a:solidFill>
            </a:endParaRPr>
          </a:p>
          <a:p>
            <a:pPr marL="45720" indent="0">
              <a:buNone/>
            </a:pPr>
            <a:endParaRPr lang="nl-BE" dirty="0"/>
          </a:p>
        </p:txBody>
      </p:sp>
      <p:sp>
        <p:nvSpPr>
          <p:cNvPr id="3" name="Titel 2"/>
          <p:cNvSpPr>
            <a:spLocks noGrp="1"/>
          </p:cNvSpPr>
          <p:nvPr>
            <p:ph type="title"/>
          </p:nvPr>
        </p:nvSpPr>
        <p:spPr/>
        <p:txBody>
          <a:bodyPr/>
          <a:lstStyle/>
          <a:p>
            <a:r>
              <a:rPr lang="nl-BE" dirty="0" smtClean="0"/>
              <a:t>Vraag 1</a:t>
            </a:r>
            <a:endParaRPr lang="nl-BE" dirty="0"/>
          </a:p>
        </p:txBody>
      </p:sp>
    </p:spTree>
    <p:extLst>
      <p:ext uri="{BB962C8B-B14F-4D97-AF65-F5344CB8AC3E}">
        <p14:creationId xmlns:p14="http://schemas.microsoft.com/office/powerpoint/2010/main" val="1390542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lnSpcReduction="10000"/>
          </a:bodyPr>
          <a:lstStyle/>
          <a:p>
            <a:pPr marL="45720" lvl="0" indent="0">
              <a:buNone/>
            </a:pPr>
            <a:endParaRPr lang="nl-BE" sz="2800" dirty="0" smtClean="0"/>
          </a:p>
          <a:p>
            <a:pPr marL="45720" lvl="0" indent="0">
              <a:buNone/>
            </a:pPr>
            <a:r>
              <a:rPr lang="nl-BE" sz="2800" dirty="0"/>
              <a:t>In deze afdeling wordt papier dagelijks geleverd in rollen. De papierrollen worden uitgepakt, geregistreerd en gestockeerd volgens een codesysteem.  Ook de gedrukte kranten en tijdschriften worden hier gestapeld op paletten, zodat ze later kunnen vertrekken via de laadkades.  </a:t>
            </a:r>
            <a:endParaRPr lang="nl-BE" sz="2800" dirty="0" smtClean="0"/>
          </a:p>
          <a:p>
            <a:pPr marL="45720" lvl="0" indent="0">
              <a:buNone/>
            </a:pPr>
            <a:endParaRPr lang="nl-BE" sz="2800" dirty="0"/>
          </a:p>
          <a:p>
            <a:pPr marL="45720" lvl="0" indent="0">
              <a:buNone/>
            </a:pPr>
            <a:r>
              <a:rPr lang="nl-BE" sz="2800" dirty="0" smtClean="0">
                <a:solidFill>
                  <a:schemeClr val="accent1"/>
                </a:solidFill>
              </a:rPr>
              <a:t>Magazijn (bv. grafische industrie)</a:t>
            </a:r>
            <a:endParaRPr lang="nl-BE" sz="2800" dirty="0">
              <a:solidFill>
                <a:schemeClr val="accent1"/>
              </a:solidFill>
            </a:endParaRPr>
          </a:p>
          <a:p>
            <a:pPr marL="45720" indent="0">
              <a:buNone/>
            </a:pPr>
            <a:endParaRPr lang="nl-BE" dirty="0"/>
          </a:p>
        </p:txBody>
      </p:sp>
      <p:sp>
        <p:nvSpPr>
          <p:cNvPr id="3" name="Titel 2"/>
          <p:cNvSpPr>
            <a:spLocks noGrp="1"/>
          </p:cNvSpPr>
          <p:nvPr>
            <p:ph type="title"/>
          </p:nvPr>
        </p:nvSpPr>
        <p:spPr/>
        <p:txBody>
          <a:bodyPr/>
          <a:lstStyle/>
          <a:p>
            <a:r>
              <a:rPr lang="nl-BE" dirty="0" smtClean="0"/>
              <a:t>Vraag 2</a:t>
            </a:r>
            <a:endParaRPr lang="nl-BE" dirty="0"/>
          </a:p>
        </p:txBody>
      </p:sp>
    </p:spTree>
    <p:extLst>
      <p:ext uri="{BB962C8B-B14F-4D97-AF65-F5344CB8AC3E}">
        <p14:creationId xmlns:p14="http://schemas.microsoft.com/office/powerpoint/2010/main" val="4235176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92500" lnSpcReduction="10000"/>
          </a:bodyPr>
          <a:lstStyle/>
          <a:p>
            <a:pPr marL="45720" lvl="0" indent="0">
              <a:buNone/>
            </a:pPr>
            <a:endParaRPr lang="nl-BE" sz="2800" dirty="0" smtClean="0"/>
          </a:p>
          <a:p>
            <a:pPr marL="45720" lvl="0" indent="0">
              <a:buNone/>
            </a:pPr>
            <a:r>
              <a:rPr lang="nl-BE" sz="3000" dirty="0"/>
              <a:t>Deze afdeling zorgt ervoor dat de machines en robots in de productielijn van de autofabriek niet stilvallen. Zij proberen problemen aan onderdelen van machines te voorkomen en herstellen deze wanneer nodig. Deze afdeling schenkt ook aandacht aan het elektrisch gedeelte van het machinepark</a:t>
            </a:r>
            <a:r>
              <a:rPr lang="nl-BE" sz="3000" dirty="0" smtClean="0"/>
              <a:t>.</a:t>
            </a:r>
          </a:p>
          <a:p>
            <a:pPr marL="45720" lvl="0" indent="0">
              <a:buNone/>
            </a:pPr>
            <a:endParaRPr lang="nl-BE" sz="3000" dirty="0"/>
          </a:p>
          <a:p>
            <a:pPr marL="45720" lvl="0" indent="0">
              <a:buNone/>
            </a:pPr>
            <a:r>
              <a:rPr lang="nl-BE" sz="3000" dirty="0" smtClean="0">
                <a:solidFill>
                  <a:schemeClr val="accent1"/>
                </a:solidFill>
              </a:rPr>
              <a:t>Onderhoud </a:t>
            </a:r>
            <a:r>
              <a:rPr lang="nl-BE" sz="2600" dirty="0" smtClean="0">
                <a:solidFill>
                  <a:schemeClr val="accent1"/>
                </a:solidFill>
              </a:rPr>
              <a:t>(bv. metaal- en technologische industrie)</a:t>
            </a:r>
            <a:endParaRPr lang="nl-BE" sz="2600" dirty="0">
              <a:solidFill>
                <a:schemeClr val="accent1"/>
              </a:solidFill>
            </a:endParaRPr>
          </a:p>
          <a:p>
            <a:pPr marL="45720" indent="0">
              <a:buNone/>
            </a:pPr>
            <a:endParaRPr lang="nl-BE" dirty="0"/>
          </a:p>
        </p:txBody>
      </p:sp>
      <p:sp>
        <p:nvSpPr>
          <p:cNvPr id="3" name="Titel 2"/>
          <p:cNvSpPr>
            <a:spLocks noGrp="1"/>
          </p:cNvSpPr>
          <p:nvPr>
            <p:ph type="title"/>
          </p:nvPr>
        </p:nvSpPr>
        <p:spPr/>
        <p:txBody>
          <a:bodyPr/>
          <a:lstStyle/>
          <a:p>
            <a:r>
              <a:rPr lang="nl-BE" dirty="0" smtClean="0"/>
              <a:t>Vraag 3</a:t>
            </a:r>
            <a:endParaRPr lang="nl-BE" dirty="0"/>
          </a:p>
        </p:txBody>
      </p:sp>
    </p:spTree>
    <p:extLst>
      <p:ext uri="{BB962C8B-B14F-4D97-AF65-F5344CB8AC3E}">
        <p14:creationId xmlns:p14="http://schemas.microsoft.com/office/powerpoint/2010/main" val="2549078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92500" lnSpcReduction="20000"/>
          </a:bodyPr>
          <a:lstStyle/>
          <a:p>
            <a:pPr marL="45720" indent="0">
              <a:buNone/>
            </a:pPr>
            <a:endParaRPr lang="nl-BE" sz="2800" dirty="0" smtClean="0"/>
          </a:p>
          <a:p>
            <a:pPr marL="45720" indent="0">
              <a:buNone/>
            </a:pPr>
            <a:endParaRPr lang="nl-BE" sz="2800" dirty="0"/>
          </a:p>
          <a:p>
            <a:pPr marL="45720" indent="0">
              <a:buNone/>
            </a:pPr>
            <a:r>
              <a:rPr lang="nl-BE" sz="3000" dirty="0" smtClean="0"/>
              <a:t>Deze </a:t>
            </a:r>
            <a:r>
              <a:rPr lang="nl-BE" sz="3000" dirty="0"/>
              <a:t>afdeling organiseert controles tijdens het productieproces. Afwijkingen aan de gemaakte stoffen of kledingstukken worden opgespoord en aangeduid. Vervolgens worden de stoffen of kledingstukken gesorteerd als “herstelwerk” of als “afval”. De opgemerkte fouten worden nauwkeurig genoteerd. </a:t>
            </a:r>
            <a:endParaRPr lang="nl-BE" sz="3000" dirty="0" smtClean="0"/>
          </a:p>
          <a:p>
            <a:pPr marL="45720" indent="0">
              <a:buNone/>
            </a:pPr>
            <a:endParaRPr lang="nl-BE" sz="3000" dirty="0"/>
          </a:p>
          <a:p>
            <a:pPr marL="45720" indent="0">
              <a:buNone/>
            </a:pPr>
            <a:r>
              <a:rPr lang="nl-BE" sz="3000" dirty="0" smtClean="0">
                <a:solidFill>
                  <a:schemeClr val="accent1"/>
                </a:solidFill>
              </a:rPr>
              <a:t>Kwaliteit (bv. textielindustrie)</a:t>
            </a:r>
            <a:endParaRPr lang="nl-BE" sz="3000" dirty="0">
              <a:solidFill>
                <a:schemeClr val="accent1"/>
              </a:solidFill>
            </a:endParaRPr>
          </a:p>
          <a:p>
            <a:pPr marL="45720" lvl="0" indent="0">
              <a:buNone/>
            </a:pPr>
            <a:endParaRPr lang="nl-BE" sz="2800" dirty="0" smtClean="0"/>
          </a:p>
          <a:p>
            <a:pPr marL="45720" indent="0">
              <a:buNone/>
            </a:pPr>
            <a:endParaRPr lang="nl-BE" dirty="0"/>
          </a:p>
        </p:txBody>
      </p:sp>
      <p:sp>
        <p:nvSpPr>
          <p:cNvPr id="3" name="Titel 2"/>
          <p:cNvSpPr>
            <a:spLocks noGrp="1"/>
          </p:cNvSpPr>
          <p:nvPr>
            <p:ph type="title"/>
          </p:nvPr>
        </p:nvSpPr>
        <p:spPr/>
        <p:txBody>
          <a:bodyPr/>
          <a:lstStyle/>
          <a:p>
            <a:r>
              <a:rPr lang="nl-BE" dirty="0" smtClean="0"/>
              <a:t>Vraag 4</a:t>
            </a:r>
            <a:endParaRPr lang="nl-BE" dirty="0"/>
          </a:p>
        </p:txBody>
      </p:sp>
    </p:spTree>
    <p:extLst>
      <p:ext uri="{BB962C8B-B14F-4D97-AF65-F5344CB8AC3E}">
        <p14:creationId xmlns:p14="http://schemas.microsoft.com/office/powerpoint/2010/main" val="1872089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85000" lnSpcReduction="20000"/>
          </a:bodyPr>
          <a:lstStyle/>
          <a:p>
            <a:pPr marL="45720" lvl="0" indent="0">
              <a:buNone/>
            </a:pPr>
            <a:endParaRPr lang="nl-BE" sz="2800" dirty="0" smtClean="0"/>
          </a:p>
          <a:p>
            <a:pPr marL="45720" lvl="0" indent="0">
              <a:buNone/>
            </a:pPr>
            <a:r>
              <a:rPr lang="nl-BE" sz="3300" dirty="0"/>
              <a:t>Deze afdeling wordt ook wel de R&amp;D – afdeling genoemd. In deze afdeling in farmaceutische bedrijven worden nieuwe geneesmiddelen ontworpen. Zo wordt er bijvoorbeeld onderzoek gevoerd naar </a:t>
            </a:r>
            <a:r>
              <a:rPr lang="nl-BE" sz="3300" dirty="0" smtClean="0"/>
              <a:t>nieuwe </a:t>
            </a:r>
            <a:r>
              <a:rPr lang="nl-BE" sz="3300" dirty="0"/>
              <a:t>geneesmiddelen voor darm- en maagziekten of voor bloedziekten. Ook wordt er nagedacht over nieuwe manieren om de geneesmiddelen te produceren. </a:t>
            </a:r>
            <a:endParaRPr lang="nl-BE" sz="3300" dirty="0" smtClean="0"/>
          </a:p>
          <a:p>
            <a:pPr marL="45720" lvl="0" indent="0">
              <a:buNone/>
            </a:pPr>
            <a:endParaRPr lang="nl-BE" sz="3300" dirty="0"/>
          </a:p>
          <a:p>
            <a:pPr marL="45720" lvl="0" indent="0">
              <a:buNone/>
            </a:pPr>
            <a:r>
              <a:rPr lang="nl-BE" sz="3300" dirty="0" smtClean="0">
                <a:solidFill>
                  <a:schemeClr val="accent1"/>
                </a:solidFill>
              </a:rPr>
              <a:t>(onderzoek en) Ontwikkeling </a:t>
            </a:r>
            <a:r>
              <a:rPr lang="nl-BE" sz="2400" dirty="0" smtClean="0">
                <a:solidFill>
                  <a:schemeClr val="accent1"/>
                </a:solidFill>
              </a:rPr>
              <a:t>(bv. chemische industrie)</a:t>
            </a:r>
            <a:endParaRPr lang="nl-BE" sz="1900" dirty="0">
              <a:solidFill>
                <a:schemeClr val="accent1"/>
              </a:solidFill>
            </a:endParaRPr>
          </a:p>
        </p:txBody>
      </p:sp>
      <p:sp>
        <p:nvSpPr>
          <p:cNvPr id="3" name="Titel 2"/>
          <p:cNvSpPr>
            <a:spLocks noGrp="1"/>
          </p:cNvSpPr>
          <p:nvPr>
            <p:ph type="title"/>
          </p:nvPr>
        </p:nvSpPr>
        <p:spPr/>
        <p:txBody>
          <a:bodyPr/>
          <a:lstStyle/>
          <a:p>
            <a:r>
              <a:rPr lang="nl-BE" dirty="0" smtClean="0"/>
              <a:t>Vraag 5</a:t>
            </a:r>
            <a:endParaRPr lang="nl-BE" dirty="0"/>
          </a:p>
        </p:txBody>
      </p:sp>
    </p:spTree>
    <p:extLst>
      <p:ext uri="{BB962C8B-B14F-4D97-AF65-F5344CB8AC3E}">
        <p14:creationId xmlns:p14="http://schemas.microsoft.com/office/powerpoint/2010/main" val="3570856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92500" lnSpcReduction="20000"/>
          </a:bodyPr>
          <a:lstStyle/>
          <a:p>
            <a:pPr marL="45720" lvl="0" indent="0">
              <a:buNone/>
            </a:pPr>
            <a:endParaRPr lang="nl-BE" sz="2800" dirty="0" smtClean="0"/>
          </a:p>
          <a:p>
            <a:pPr marL="45720" lvl="0" indent="0">
              <a:buNone/>
            </a:pPr>
            <a:r>
              <a:rPr lang="nl-BE" sz="3000" dirty="0"/>
              <a:t>Deze afdeling in een houtbedrijf heeft verschillende taken: bv. aankoop van hardhout, personeelsgegevens bijhouden, facturen opmaken en vervoer regelen. Deze afdeling houdt alle informatie over producten, klanten en personeelsleden bij. De gegevens worden regelmatig aangepast. Deze afdeling houdt ook bestellingen bij en maakt facturen op. </a:t>
            </a:r>
            <a:endParaRPr lang="nl-BE" sz="3000" dirty="0" smtClean="0"/>
          </a:p>
          <a:p>
            <a:pPr marL="45720" lvl="0" indent="0">
              <a:buNone/>
            </a:pPr>
            <a:endParaRPr lang="nl-BE" sz="3000" dirty="0"/>
          </a:p>
          <a:p>
            <a:pPr marL="45720" lvl="0" indent="0">
              <a:buNone/>
            </a:pPr>
            <a:r>
              <a:rPr lang="nl-BE" sz="3000" dirty="0" smtClean="0">
                <a:solidFill>
                  <a:schemeClr val="accent1"/>
                </a:solidFill>
              </a:rPr>
              <a:t>Administratie (bv. houtindustrie)</a:t>
            </a:r>
            <a:endParaRPr lang="nl-BE" sz="3000" dirty="0">
              <a:solidFill>
                <a:schemeClr val="accent1"/>
              </a:solidFill>
            </a:endParaRPr>
          </a:p>
          <a:p>
            <a:pPr marL="45720" indent="0">
              <a:buNone/>
            </a:pPr>
            <a:endParaRPr lang="nl-BE" dirty="0"/>
          </a:p>
        </p:txBody>
      </p:sp>
      <p:sp>
        <p:nvSpPr>
          <p:cNvPr id="3" name="Titel 2"/>
          <p:cNvSpPr>
            <a:spLocks noGrp="1"/>
          </p:cNvSpPr>
          <p:nvPr>
            <p:ph type="title"/>
          </p:nvPr>
        </p:nvSpPr>
        <p:spPr/>
        <p:txBody>
          <a:bodyPr/>
          <a:lstStyle/>
          <a:p>
            <a:r>
              <a:rPr lang="nl-BE" dirty="0" smtClean="0"/>
              <a:t>Vraag 6</a:t>
            </a:r>
            <a:endParaRPr lang="nl-BE" dirty="0"/>
          </a:p>
        </p:txBody>
      </p:sp>
    </p:spTree>
    <p:extLst>
      <p:ext uri="{BB962C8B-B14F-4D97-AF65-F5344CB8AC3E}">
        <p14:creationId xmlns:p14="http://schemas.microsoft.com/office/powerpoint/2010/main" val="1328368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77500" lnSpcReduction="20000"/>
          </a:bodyPr>
          <a:lstStyle/>
          <a:p>
            <a:pPr marL="45720" lvl="0" indent="0">
              <a:buNone/>
            </a:pPr>
            <a:endParaRPr lang="nl-BE" sz="2800" dirty="0" smtClean="0"/>
          </a:p>
          <a:p>
            <a:pPr marL="45720" lvl="0" indent="0">
              <a:buNone/>
            </a:pPr>
            <a:endParaRPr lang="nl-BE" sz="2800" dirty="0" smtClean="0"/>
          </a:p>
          <a:p>
            <a:pPr marL="45720" lvl="0" indent="0">
              <a:buNone/>
            </a:pPr>
            <a:r>
              <a:rPr lang="nl-BE" sz="3600" dirty="0" smtClean="0"/>
              <a:t>Deze </a:t>
            </a:r>
            <a:r>
              <a:rPr lang="nl-BE" sz="3600" dirty="0"/>
              <a:t>afdeling organiseert marktonderzoeken om de vraag en de wensen van de klanten naar bed- en keukenlinnen vast te stellen. Deze mensen staan ook in voor het maken van reclame voor de producten.  Zo stellen zij nieuwsbrieven, folders en een website op en gaan zij naar beurzen om hun producten aan te prijzen. </a:t>
            </a:r>
            <a:endParaRPr lang="nl-BE" sz="3600" dirty="0" smtClean="0"/>
          </a:p>
          <a:p>
            <a:pPr marL="45720" lvl="0" indent="0">
              <a:buNone/>
            </a:pPr>
            <a:endParaRPr lang="nl-BE" sz="3600" dirty="0"/>
          </a:p>
          <a:p>
            <a:pPr marL="45720" lvl="0" indent="0">
              <a:buNone/>
            </a:pPr>
            <a:r>
              <a:rPr lang="nl-BE" sz="3600" dirty="0" smtClean="0">
                <a:solidFill>
                  <a:schemeClr val="accent1"/>
                </a:solidFill>
              </a:rPr>
              <a:t>Marketing (bv. textielindustrie)</a:t>
            </a:r>
            <a:endParaRPr lang="nl-BE" sz="3600" dirty="0">
              <a:solidFill>
                <a:schemeClr val="accent1"/>
              </a:solidFill>
            </a:endParaRPr>
          </a:p>
          <a:p>
            <a:pPr marL="45720" indent="0">
              <a:buNone/>
            </a:pPr>
            <a:endParaRPr lang="nl-BE" dirty="0"/>
          </a:p>
        </p:txBody>
      </p:sp>
      <p:sp>
        <p:nvSpPr>
          <p:cNvPr id="3" name="Titel 2"/>
          <p:cNvSpPr>
            <a:spLocks noGrp="1"/>
          </p:cNvSpPr>
          <p:nvPr>
            <p:ph type="title"/>
          </p:nvPr>
        </p:nvSpPr>
        <p:spPr/>
        <p:txBody>
          <a:bodyPr/>
          <a:lstStyle/>
          <a:p>
            <a:r>
              <a:rPr lang="nl-BE" dirty="0" smtClean="0"/>
              <a:t>Vraag 7</a:t>
            </a:r>
            <a:endParaRPr lang="nl-BE" dirty="0"/>
          </a:p>
        </p:txBody>
      </p:sp>
    </p:spTree>
    <p:extLst>
      <p:ext uri="{BB962C8B-B14F-4D97-AF65-F5344CB8AC3E}">
        <p14:creationId xmlns:p14="http://schemas.microsoft.com/office/powerpoint/2010/main" val="2786667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lstStyle/>
          <a:p>
            <a:endParaRPr lang="nl-BE"/>
          </a:p>
        </p:txBody>
      </p:sp>
      <p:sp>
        <p:nvSpPr>
          <p:cNvPr id="3" name="Titel 2"/>
          <p:cNvSpPr>
            <a:spLocks noGrp="1"/>
          </p:cNvSpPr>
          <p:nvPr>
            <p:ph type="title"/>
          </p:nvPr>
        </p:nvSpPr>
        <p:spPr/>
        <p:txBody>
          <a:bodyPr/>
          <a:lstStyle/>
          <a:p>
            <a:r>
              <a:rPr lang="nl-BE" dirty="0" smtClean="0"/>
              <a:t>1. Afdelingen in een bedrijf</a:t>
            </a:r>
            <a:endParaRPr lang="nl-BE" dirty="0"/>
          </a:p>
        </p:txBody>
      </p:sp>
    </p:spTree>
    <p:extLst>
      <p:ext uri="{BB962C8B-B14F-4D97-AF65-F5344CB8AC3E}">
        <p14:creationId xmlns:p14="http://schemas.microsoft.com/office/powerpoint/2010/main" val="4024410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lstStyle/>
          <a:p>
            <a:pPr marL="45720" lvl="0" indent="0">
              <a:buNone/>
            </a:pPr>
            <a:endParaRPr lang="nl-BE" sz="2800" dirty="0" smtClean="0"/>
          </a:p>
          <a:p>
            <a:pPr marL="45720" lvl="0" indent="0">
              <a:buNone/>
            </a:pPr>
            <a:r>
              <a:rPr lang="nl-BE" sz="2800" dirty="0"/>
              <a:t>Welke 3 letters blijven er over in het letterrooster? Welke Engelstalige afkorting vormen deze letters en wat betekenen ze</a:t>
            </a:r>
            <a:r>
              <a:rPr lang="nl-BE" sz="2800" dirty="0" smtClean="0"/>
              <a:t>?</a:t>
            </a:r>
          </a:p>
          <a:p>
            <a:pPr marL="45720" lvl="0" indent="0">
              <a:buNone/>
            </a:pPr>
            <a:endParaRPr lang="nl-BE" sz="2800" dirty="0"/>
          </a:p>
          <a:p>
            <a:pPr marL="45720" lvl="0" indent="0">
              <a:buNone/>
            </a:pPr>
            <a:r>
              <a:rPr lang="nl-BE" sz="2800" dirty="0" smtClean="0">
                <a:solidFill>
                  <a:schemeClr val="accent1"/>
                </a:solidFill>
              </a:rPr>
              <a:t>JIT = Just-In-Time</a:t>
            </a:r>
            <a:endParaRPr lang="nl-BE" sz="2800" dirty="0">
              <a:solidFill>
                <a:schemeClr val="accent1"/>
              </a:solidFill>
            </a:endParaRPr>
          </a:p>
          <a:p>
            <a:pPr marL="45720" indent="0">
              <a:buNone/>
            </a:pPr>
            <a:endParaRPr lang="nl-BE" dirty="0"/>
          </a:p>
        </p:txBody>
      </p:sp>
      <p:sp>
        <p:nvSpPr>
          <p:cNvPr id="3" name="Titel 2"/>
          <p:cNvSpPr>
            <a:spLocks noGrp="1"/>
          </p:cNvSpPr>
          <p:nvPr>
            <p:ph type="title"/>
          </p:nvPr>
        </p:nvSpPr>
        <p:spPr/>
        <p:txBody>
          <a:bodyPr/>
          <a:lstStyle/>
          <a:p>
            <a:r>
              <a:rPr lang="nl-BE" dirty="0" smtClean="0"/>
              <a:t>Vraag 8</a:t>
            </a:r>
            <a:endParaRPr lang="nl-BE" dirty="0"/>
          </a:p>
        </p:txBody>
      </p:sp>
    </p:spTree>
    <p:extLst>
      <p:ext uri="{BB962C8B-B14F-4D97-AF65-F5344CB8AC3E}">
        <p14:creationId xmlns:p14="http://schemas.microsoft.com/office/powerpoint/2010/main" val="962434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2. Productieproces van LEGO</a:t>
            </a:r>
            <a:endParaRPr lang="nl-BE" dirty="0">
              <a:solidFill>
                <a:schemeClr val="accent6"/>
              </a:solidFill>
            </a:endParaRPr>
          </a:p>
        </p:txBody>
      </p:sp>
    </p:spTree>
    <p:extLst>
      <p:ext uri="{BB962C8B-B14F-4D97-AF65-F5344CB8AC3E}">
        <p14:creationId xmlns:p14="http://schemas.microsoft.com/office/powerpoint/2010/main" val="3519115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Filmpje 1</a:t>
            </a:r>
            <a:endParaRPr lang="nl-BE" dirty="0"/>
          </a:p>
        </p:txBody>
      </p:sp>
      <p:pic>
        <p:nvPicPr>
          <p:cNvPr id="4" name="VJbQ7zAlYo0"/>
          <p:cNvPicPr>
            <a:picLocks noRot="1" noChangeAspect="1"/>
          </p:cNvPicPr>
          <p:nvPr>
            <a:videoFile r:link="rId1"/>
          </p:nvPr>
        </p:nvPicPr>
        <p:blipFill>
          <a:blip r:embed="rId3"/>
          <a:stretch>
            <a:fillRect/>
          </a:stretch>
        </p:blipFill>
        <p:spPr>
          <a:xfrm>
            <a:off x="251520" y="1713562"/>
            <a:ext cx="8658604" cy="4870465"/>
          </a:xfrm>
          <a:prstGeom prst="rect">
            <a:avLst/>
          </a:prstGeom>
        </p:spPr>
      </p:pic>
    </p:spTree>
    <p:extLst>
      <p:ext uri="{BB962C8B-B14F-4D97-AF65-F5344CB8AC3E}">
        <p14:creationId xmlns:p14="http://schemas.microsoft.com/office/powerpoint/2010/main" val="1642832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Filmpje 2</a:t>
            </a:r>
            <a:endParaRPr lang="nl-BE" dirty="0"/>
          </a:p>
        </p:txBody>
      </p:sp>
      <p:pic>
        <p:nvPicPr>
          <p:cNvPr id="4" name="M4QDqNnjcYQ"/>
          <p:cNvPicPr>
            <a:picLocks noRot="1" noChangeAspect="1"/>
          </p:cNvPicPr>
          <p:nvPr>
            <a:videoFile r:link="rId1"/>
          </p:nvPr>
        </p:nvPicPr>
        <p:blipFill>
          <a:blip r:embed="rId3"/>
          <a:stretch>
            <a:fillRect/>
          </a:stretch>
        </p:blipFill>
        <p:spPr>
          <a:xfrm>
            <a:off x="277625" y="1750179"/>
            <a:ext cx="8568952" cy="4820036"/>
          </a:xfrm>
          <a:prstGeom prst="rect">
            <a:avLst/>
          </a:prstGeom>
        </p:spPr>
      </p:pic>
    </p:spTree>
    <p:extLst>
      <p:ext uri="{BB962C8B-B14F-4D97-AF65-F5344CB8AC3E}">
        <p14:creationId xmlns:p14="http://schemas.microsoft.com/office/powerpoint/2010/main" val="3695812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spcBef>
                <a:spcPts val="0"/>
              </a:spcBef>
              <a:defRPr/>
            </a:pPr>
            <a:r>
              <a:rPr lang="nl-NL" dirty="0" smtClean="0"/>
              <a:t>A) Spuitgieten in een matrijs</a:t>
            </a:r>
            <a:endParaRPr lang="nl-NL"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55" t="27361" r="49148" b="23578"/>
          <a:stretch/>
        </p:blipFill>
        <p:spPr bwMode="auto">
          <a:xfrm>
            <a:off x="2001416" y="1988840"/>
            <a:ext cx="5040560" cy="423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933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b) verpakken</a:t>
            </a:r>
            <a:endParaRPr lang="nl-NL" dirty="0"/>
          </a:p>
        </p:txBody>
      </p:sp>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37" t="27360" r="44357" b="22822"/>
          <a:stretch/>
        </p:blipFill>
        <p:spPr bwMode="auto">
          <a:xfrm>
            <a:off x="1635371" y="2132856"/>
            <a:ext cx="6017843" cy="393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644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C) Decoreren en assembleren</a:t>
            </a:r>
            <a:endParaRPr lang="nl-NL"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32" t="26610" r="44250" b="22822"/>
          <a:stretch/>
        </p:blipFill>
        <p:spPr bwMode="auto">
          <a:xfrm>
            <a:off x="1475656" y="2060848"/>
            <a:ext cx="6264696" cy="414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66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d) Matrijs maken en uittesten</a:t>
            </a:r>
            <a:endParaRPr lang="nl-NL" dirty="0"/>
          </a:p>
        </p:txBody>
      </p:sp>
      <p:pic>
        <p:nvPicPr>
          <p:cNvPr id="4"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6" t="27183" r="27267" b="24603"/>
          <a:stretch/>
        </p:blipFill>
        <p:spPr bwMode="auto">
          <a:xfrm>
            <a:off x="1835696" y="2178255"/>
            <a:ext cx="5688632" cy="399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207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E) Plastickorrels mengen</a:t>
            </a:r>
            <a:endParaRPr lang="nl-NL"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40" t="26587" r="44224" b="23016"/>
          <a:stretch/>
        </p:blipFill>
        <p:spPr bwMode="auto">
          <a:xfrm>
            <a:off x="1403648" y="2060848"/>
            <a:ext cx="6264696" cy="414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028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f) Kwaliteit controleren</a:t>
            </a:r>
            <a:endParaRPr lang="nl-NL"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14" t="27778" r="27714" b="26136"/>
          <a:stretch/>
        </p:blipFill>
        <p:spPr bwMode="auto">
          <a:xfrm>
            <a:off x="1314337" y="2276872"/>
            <a:ext cx="6624736" cy="3750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684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741763199"/>
              </p:ext>
            </p:extLst>
          </p:nvPr>
        </p:nvGraphicFramePr>
        <p:xfrm>
          <a:off x="395536" y="1052736"/>
          <a:ext cx="5688630" cy="4632960"/>
        </p:xfrm>
        <a:graphic>
          <a:graphicData uri="http://schemas.openxmlformats.org/drawingml/2006/table">
            <a:tbl>
              <a:tblPr firstRow="1" bandRow="1">
                <a:tableStyleId>{5940675A-B579-460E-94D1-54222C63F5DA}</a:tableStyleId>
              </a:tblPr>
              <a:tblGrid>
                <a:gridCol w="632070"/>
                <a:gridCol w="632070"/>
                <a:gridCol w="632070"/>
                <a:gridCol w="632070"/>
                <a:gridCol w="632070"/>
                <a:gridCol w="632070"/>
                <a:gridCol w="632070"/>
                <a:gridCol w="632070"/>
                <a:gridCol w="632070"/>
              </a:tblGrid>
              <a:tr h="522058">
                <a:tc>
                  <a:txBody>
                    <a:bodyPr/>
                    <a:lstStyle/>
                    <a:p>
                      <a:pPr algn="ctr"/>
                      <a:r>
                        <a:rPr lang="nl-BE" sz="3200" b="1" dirty="0" smtClean="0"/>
                        <a:t>O</a:t>
                      </a:r>
                      <a:endParaRPr lang="nl-BE" sz="3200" b="1" dirty="0"/>
                    </a:p>
                  </a:txBody>
                  <a:tcPr anchor="ctr"/>
                </a:tc>
                <a:tc>
                  <a:txBody>
                    <a:bodyPr/>
                    <a:lstStyle/>
                    <a:p>
                      <a:pPr algn="ctr"/>
                      <a:r>
                        <a:rPr lang="nl-BE" sz="3200" b="1" dirty="0" smtClean="0"/>
                        <a:t>N</a:t>
                      </a:r>
                      <a:endParaRPr lang="nl-BE" sz="3200" b="1" dirty="0"/>
                    </a:p>
                  </a:txBody>
                  <a:tcPr anchor="ctr"/>
                </a:tc>
                <a:tc>
                  <a:txBody>
                    <a:bodyPr/>
                    <a:lstStyle/>
                    <a:p>
                      <a:pPr algn="ctr"/>
                      <a:r>
                        <a:rPr lang="nl-BE" sz="3200" b="1" dirty="0" smtClean="0"/>
                        <a:t>L</a:t>
                      </a:r>
                      <a:endParaRPr lang="nl-BE" sz="3200" b="1" dirty="0"/>
                    </a:p>
                  </a:txBody>
                  <a:tcPr anchor="ctr"/>
                </a:tc>
                <a:tc>
                  <a:txBody>
                    <a:bodyPr/>
                    <a:lstStyle/>
                    <a:p>
                      <a:pPr algn="ctr"/>
                      <a:r>
                        <a:rPr lang="nl-BE" sz="3200" b="1" dirty="0" smtClean="0"/>
                        <a:t>A</a:t>
                      </a:r>
                      <a:endParaRPr lang="nl-BE" sz="3200" b="1" dirty="0"/>
                    </a:p>
                  </a:txBody>
                  <a:tcPr anchor="ctr"/>
                </a:tc>
                <a:tc>
                  <a:txBody>
                    <a:bodyPr/>
                    <a:lstStyle/>
                    <a:p>
                      <a:pPr algn="ctr"/>
                      <a:r>
                        <a:rPr lang="nl-BE" sz="3200" b="1" dirty="0" smtClean="0"/>
                        <a:t>W</a:t>
                      </a:r>
                      <a:endParaRPr lang="nl-BE" sz="3200" b="1" dirty="0"/>
                    </a:p>
                  </a:txBody>
                  <a:tcPr anchor="ctr"/>
                </a:tc>
                <a:tc>
                  <a:txBody>
                    <a:bodyPr/>
                    <a:lstStyle/>
                    <a:p>
                      <a:pPr algn="ctr"/>
                      <a:r>
                        <a:rPr lang="nl-BE" sz="3200" b="1" dirty="0" smtClean="0"/>
                        <a:t>K</a:t>
                      </a:r>
                      <a:endParaRPr lang="nl-BE" sz="3200" b="1" dirty="0"/>
                    </a:p>
                  </a:txBody>
                  <a:tcPr anchor="ctr"/>
                </a:tc>
                <a:tc>
                  <a:txBody>
                    <a:bodyPr/>
                    <a:lstStyle/>
                    <a:p>
                      <a:pPr algn="ctr"/>
                      <a:r>
                        <a:rPr lang="nl-BE" sz="3200" b="1" dirty="0" smtClean="0"/>
                        <a:t>E</a:t>
                      </a:r>
                      <a:endParaRPr lang="nl-BE" sz="3200" b="1" dirty="0"/>
                    </a:p>
                  </a:txBody>
                  <a:tcPr anchor="ctr"/>
                </a:tc>
                <a:tc>
                  <a:txBody>
                    <a:bodyPr/>
                    <a:lstStyle/>
                    <a:p>
                      <a:pPr algn="ctr"/>
                      <a:r>
                        <a:rPr lang="nl-BE" sz="3200" b="1" dirty="0" smtClean="0"/>
                        <a:t>K</a:t>
                      </a:r>
                      <a:endParaRPr lang="nl-BE" sz="3200" b="1" dirty="0"/>
                    </a:p>
                  </a:txBody>
                  <a:tcPr anchor="ctr"/>
                </a:tc>
                <a:tc>
                  <a:txBody>
                    <a:bodyPr/>
                    <a:lstStyle/>
                    <a:p>
                      <a:pPr algn="ctr"/>
                      <a:r>
                        <a:rPr lang="nl-BE" sz="3200" b="1" dirty="0" smtClean="0"/>
                        <a:t>P</a:t>
                      </a:r>
                      <a:endParaRPr lang="nl-BE" sz="3200" b="1" dirty="0"/>
                    </a:p>
                  </a:txBody>
                  <a:tcPr anchor="ctr"/>
                </a:tc>
              </a:tr>
              <a:tr h="522058">
                <a:tc>
                  <a:txBody>
                    <a:bodyPr/>
                    <a:lstStyle/>
                    <a:p>
                      <a:pPr algn="ctr"/>
                      <a:r>
                        <a:rPr lang="nl-BE" sz="3200" b="1" dirty="0" smtClean="0"/>
                        <a:t>J</a:t>
                      </a:r>
                      <a:endParaRPr lang="nl-BE" sz="3200" b="1" dirty="0"/>
                    </a:p>
                  </a:txBody>
                  <a:tcPr anchor="ctr"/>
                </a:tc>
                <a:tc>
                  <a:txBody>
                    <a:bodyPr/>
                    <a:lstStyle/>
                    <a:p>
                      <a:pPr algn="ctr"/>
                      <a:r>
                        <a:rPr lang="nl-BE" sz="3200" b="1" dirty="0" smtClean="0"/>
                        <a:t>D</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G</a:t>
                      </a:r>
                      <a:endParaRPr lang="nl-BE" sz="3200" b="1" dirty="0"/>
                    </a:p>
                  </a:txBody>
                  <a:tcPr anchor="ctr"/>
                </a:tc>
                <a:tc>
                  <a:txBody>
                    <a:bodyPr/>
                    <a:lstStyle/>
                    <a:p>
                      <a:pPr algn="ctr"/>
                      <a:r>
                        <a:rPr lang="nl-BE" sz="3200" b="1" dirty="0" smtClean="0"/>
                        <a:t>N</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T</a:t>
                      </a:r>
                      <a:endParaRPr lang="nl-BE" sz="3200" b="1" dirty="0"/>
                    </a:p>
                  </a:txBody>
                  <a:tcPr anchor="ctr"/>
                </a:tc>
                <a:tc>
                  <a:txBody>
                    <a:bodyPr/>
                    <a:lstStyle/>
                    <a:p>
                      <a:pPr algn="ctr"/>
                      <a:r>
                        <a:rPr lang="nl-BE" sz="3200" b="1" dirty="0" smtClean="0"/>
                        <a:t>R</a:t>
                      </a:r>
                      <a:endParaRPr lang="nl-BE" sz="3200" b="1" dirty="0"/>
                    </a:p>
                  </a:txBody>
                  <a:tcPr anchor="ctr"/>
                </a:tc>
                <a:tc>
                  <a:txBody>
                    <a:bodyPr/>
                    <a:lstStyle/>
                    <a:p>
                      <a:pPr algn="ctr"/>
                      <a:r>
                        <a:rPr lang="nl-BE" sz="3200" b="1" dirty="0" smtClean="0"/>
                        <a:t>R</a:t>
                      </a:r>
                      <a:endParaRPr lang="nl-BE" sz="3200" b="1" dirty="0"/>
                    </a:p>
                  </a:txBody>
                  <a:tcPr anchor="ctr"/>
                </a:tc>
              </a:tr>
              <a:tr h="522058">
                <a:tc>
                  <a:txBody>
                    <a:bodyPr/>
                    <a:lstStyle/>
                    <a:p>
                      <a:pPr algn="ctr"/>
                      <a:r>
                        <a:rPr lang="nl-BE" sz="3200" b="1" dirty="0" smtClean="0"/>
                        <a:t>D</a:t>
                      </a:r>
                      <a:endParaRPr lang="nl-BE" sz="3200" b="1" dirty="0"/>
                    </a:p>
                  </a:txBody>
                  <a:tcPr anchor="ctr"/>
                </a:tc>
                <a:tc>
                  <a:txBody>
                    <a:bodyPr/>
                    <a:lstStyle/>
                    <a:p>
                      <a:pPr algn="ctr"/>
                      <a:r>
                        <a:rPr lang="nl-BE" sz="3200" b="1" dirty="0" smtClean="0"/>
                        <a:t>E</a:t>
                      </a:r>
                      <a:endParaRPr lang="nl-BE" sz="3200" b="1" dirty="0"/>
                    </a:p>
                  </a:txBody>
                  <a:tcPr anchor="ctr"/>
                </a:tc>
                <a:tc>
                  <a:txBody>
                    <a:bodyPr/>
                    <a:lstStyle/>
                    <a:p>
                      <a:pPr algn="ctr"/>
                      <a:r>
                        <a:rPr lang="nl-BE" sz="3200" b="1" dirty="0" smtClean="0"/>
                        <a:t>T</a:t>
                      </a:r>
                      <a:endParaRPr lang="nl-BE" sz="3200" b="1" dirty="0"/>
                    </a:p>
                  </a:txBody>
                  <a:tcPr anchor="ctr"/>
                </a:tc>
                <a:tc>
                  <a:txBody>
                    <a:bodyPr/>
                    <a:lstStyle/>
                    <a:p>
                      <a:pPr algn="ctr"/>
                      <a:r>
                        <a:rPr lang="nl-BE" sz="3200" b="1" dirty="0" smtClean="0"/>
                        <a:t>E</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E</a:t>
                      </a:r>
                      <a:endParaRPr lang="nl-BE" sz="3200" b="1" dirty="0"/>
                    </a:p>
                  </a:txBody>
                  <a:tcPr anchor="ctr"/>
                </a:tc>
                <a:tc>
                  <a:txBody>
                    <a:bodyPr/>
                    <a:lstStyle/>
                    <a:p>
                      <a:pPr algn="ctr"/>
                      <a:r>
                        <a:rPr lang="nl-BE" sz="3200" b="1" dirty="0" smtClean="0"/>
                        <a:t>E</a:t>
                      </a:r>
                      <a:endParaRPr lang="nl-BE" sz="3200" b="1" dirty="0"/>
                    </a:p>
                  </a:txBody>
                  <a:tcPr anchor="ctr"/>
                </a:tc>
                <a:tc>
                  <a:txBody>
                    <a:bodyPr/>
                    <a:lstStyle/>
                    <a:p>
                      <a:pPr algn="ctr"/>
                      <a:r>
                        <a:rPr lang="nl-BE" sz="3200" b="1" dirty="0" smtClean="0"/>
                        <a:t>A</a:t>
                      </a:r>
                      <a:endParaRPr lang="nl-BE" sz="3200" b="1" dirty="0"/>
                    </a:p>
                  </a:txBody>
                  <a:tcPr anchor="ctr"/>
                </a:tc>
                <a:tc>
                  <a:txBody>
                    <a:bodyPr/>
                    <a:lstStyle/>
                    <a:p>
                      <a:pPr algn="ctr"/>
                      <a:r>
                        <a:rPr lang="nl-BE" sz="3200" b="1" dirty="0" smtClean="0"/>
                        <a:t>O</a:t>
                      </a:r>
                      <a:endParaRPr lang="nl-BE" sz="3200" b="1" dirty="0"/>
                    </a:p>
                  </a:txBody>
                  <a:tcPr anchor="ctr"/>
                </a:tc>
              </a:tr>
              <a:tr h="522058">
                <a:tc>
                  <a:txBody>
                    <a:bodyPr/>
                    <a:lstStyle/>
                    <a:p>
                      <a:pPr algn="ctr"/>
                      <a:r>
                        <a:rPr lang="nl-BE" sz="3200" b="1" dirty="0" smtClean="0"/>
                        <a:t>U</a:t>
                      </a:r>
                      <a:endParaRPr lang="nl-BE" sz="3200" b="1" dirty="0"/>
                    </a:p>
                  </a:txBody>
                  <a:tcPr anchor="ctr"/>
                </a:tc>
                <a:tc>
                  <a:txBody>
                    <a:bodyPr/>
                    <a:lstStyle/>
                    <a:p>
                      <a:pPr algn="ctr"/>
                      <a:r>
                        <a:rPr lang="nl-BE" sz="3200" b="1" dirty="0" smtClean="0"/>
                        <a:t>R</a:t>
                      </a:r>
                      <a:endParaRPr lang="nl-BE" sz="3200" b="1" dirty="0"/>
                    </a:p>
                  </a:txBody>
                  <a:tcPr anchor="ctr"/>
                </a:tc>
                <a:tc>
                  <a:txBody>
                    <a:bodyPr/>
                    <a:lstStyle/>
                    <a:p>
                      <a:pPr algn="ctr"/>
                      <a:r>
                        <a:rPr lang="nl-BE" sz="3200" b="1" dirty="0" smtClean="0"/>
                        <a:t>K</a:t>
                      </a:r>
                      <a:endParaRPr lang="nl-BE" sz="3200" b="1" dirty="0"/>
                    </a:p>
                  </a:txBody>
                  <a:tcPr anchor="ctr"/>
                </a:tc>
                <a:tc>
                  <a:txBody>
                    <a:bodyPr/>
                    <a:lstStyle/>
                    <a:p>
                      <a:pPr algn="ctr"/>
                      <a:r>
                        <a:rPr lang="nl-BE" sz="3200" b="1" dirty="0" smtClean="0"/>
                        <a:t>E</a:t>
                      </a:r>
                      <a:endParaRPr lang="nl-BE" sz="3200" b="1" dirty="0"/>
                    </a:p>
                  </a:txBody>
                  <a:tcPr anchor="ctr"/>
                </a:tc>
                <a:tc>
                  <a:txBody>
                    <a:bodyPr/>
                    <a:lstStyle/>
                    <a:p>
                      <a:pPr algn="ctr"/>
                      <a:r>
                        <a:rPr lang="nl-BE" sz="3200" b="1" dirty="0" smtClean="0"/>
                        <a:t>T</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M</a:t>
                      </a:r>
                      <a:endParaRPr lang="nl-BE" sz="3200" b="1" dirty="0"/>
                    </a:p>
                  </a:txBody>
                  <a:tcPr anchor="ctr"/>
                </a:tc>
                <a:tc>
                  <a:txBody>
                    <a:bodyPr/>
                    <a:lstStyle/>
                    <a:p>
                      <a:pPr algn="ctr"/>
                      <a:r>
                        <a:rPr lang="nl-BE" sz="3200" b="1" dirty="0" smtClean="0"/>
                        <a:t>D</a:t>
                      </a:r>
                      <a:endParaRPr lang="nl-BE" sz="3200" b="1" dirty="0"/>
                    </a:p>
                  </a:txBody>
                  <a:tcPr anchor="ctr"/>
                </a:tc>
              </a:tr>
              <a:tr h="522058">
                <a:tc>
                  <a:txBody>
                    <a:bodyPr/>
                    <a:lstStyle/>
                    <a:p>
                      <a:pPr algn="ctr"/>
                      <a:r>
                        <a:rPr lang="nl-BE" sz="3200" b="1" dirty="0" smtClean="0"/>
                        <a:t>O</a:t>
                      </a:r>
                      <a:endParaRPr lang="nl-BE" sz="3200" b="1" dirty="0"/>
                    </a:p>
                  </a:txBody>
                  <a:tcPr anchor="ctr"/>
                </a:tc>
                <a:tc>
                  <a:txBody>
                    <a:bodyPr/>
                    <a:lstStyle/>
                    <a:p>
                      <a:pPr algn="ctr"/>
                      <a:r>
                        <a:rPr lang="nl-BE" sz="3200" b="1" dirty="0" smtClean="0"/>
                        <a:t>H</a:t>
                      </a:r>
                      <a:endParaRPr lang="nl-BE" sz="3200" b="1" dirty="0"/>
                    </a:p>
                  </a:txBody>
                  <a:tcPr anchor="ctr"/>
                </a:tc>
                <a:tc>
                  <a:txBody>
                    <a:bodyPr/>
                    <a:lstStyle/>
                    <a:p>
                      <a:pPr algn="ctr"/>
                      <a:r>
                        <a:rPr lang="nl-BE" sz="3200" b="1" dirty="0" smtClean="0"/>
                        <a:t>K</a:t>
                      </a:r>
                      <a:endParaRPr lang="nl-BE" sz="3200" b="1" dirty="0"/>
                    </a:p>
                  </a:txBody>
                  <a:tcPr anchor="ctr"/>
                </a:tc>
                <a:tc>
                  <a:txBody>
                    <a:bodyPr/>
                    <a:lstStyle/>
                    <a:p>
                      <a:pPr algn="ctr"/>
                      <a:r>
                        <a:rPr lang="nl-BE" sz="3200" b="1" dirty="0" smtClean="0"/>
                        <a:t>L</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T</a:t>
                      </a:r>
                      <a:endParaRPr lang="nl-BE" sz="3200" b="1" dirty="0"/>
                    </a:p>
                  </a:txBody>
                  <a:tcPr anchor="ctr"/>
                </a:tc>
                <a:tc>
                  <a:txBody>
                    <a:bodyPr/>
                    <a:lstStyle/>
                    <a:p>
                      <a:pPr algn="ctr"/>
                      <a:r>
                        <a:rPr lang="nl-BE" sz="3200" b="1" dirty="0" smtClean="0"/>
                        <a:t>T</a:t>
                      </a:r>
                      <a:endParaRPr lang="nl-BE" sz="3200" b="1" dirty="0"/>
                    </a:p>
                  </a:txBody>
                  <a:tcPr anchor="ctr"/>
                </a:tc>
                <a:tc>
                  <a:txBody>
                    <a:bodyPr/>
                    <a:lstStyle/>
                    <a:p>
                      <a:pPr algn="ctr"/>
                      <a:r>
                        <a:rPr lang="nl-BE" sz="3200" b="1" dirty="0" smtClean="0"/>
                        <a:t>C</a:t>
                      </a:r>
                      <a:endParaRPr lang="nl-BE" sz="3200" b="1" dirty="0"/>
                    </a:p>
                  </a:txBody>
                  <a:tcPr anchor="ctr"/>
                </a:tc>
                <a:tc>
                  <a:txBody>
                    <a:bodyPr/>
                    <a:lstStyle/>
                    <a:p>
                      <a:pPr algn="ctr"/>
                      <a:r>
                        <a:rPr lang="nl-BE" sz="3200" b="1" dirty="0" smtClean="0"/>
                        <a:t>U</a:t>
                      </a:r>
                      <a:endParaRPr lang="nl-BE" sz="3200" b="1" dirty="0"/>
                    </a:p>
                  </a:txBody>
                  <a:tcPr anchor="ctr"/>
                </a:tc>
              </a:tr>
              <a:tr h="522058">
                <a:tc>
                  <a:txBody>
                    <a:bodyPr/>
                    <a:lstStyle/>
                    <a:p>
                      <a:pPr algn="ctr"/>
                      <a:r>
                        <a:rPr lang="nl-BE" sz="3200" b="1" dirty="0" smtClean="0"/>
                        <a:t>M</a:t>
                      </a:r>
                      <a:endParaRPr lang="nl-BE" sz="3200" b="1" dirty="0"/>
                    </a:p>
                  </a:txBody>
                  <a:tcPr anchor="ctr"/>
                </a:tc>
                <a:tc>
                  <a:txBody>
                    <a:bodyPr/>
                    <a:lstStyle/>
                    <a:p>
                      <a:pPr algn="ctr"/>
                      <a:r>
                        <a:rPr lang="nl-BE" sz="3200" b="1" dirty="0" smtClean="0"/>
                        <a:t>A</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W</a:t>
                      </a:r>
                      <a:endParaRPr lang="nl-BE" sz="3200" b="1" dirty="0"/>
                    </a:p>
                  </a:txBody>
                  <a:tcPr anchor="ctr"/>
                </a:tc>
                <a:tc>
                  <a:txBody>
                    <a:bodyPr/>
                    <a:lstStyle/>
                    <a:p>
                      <a:pPr algn="ctr"/>
                      <a:r>
                        <a:rPr lang="nl-BE" sz="3200" b="1" dirty="0" smtClean="0"/>
                        <a:t>N</a:t>
                      </a:r>
                      <a:endParaRPr lang="nl-BE" sz="3200" b="1" dirty="0"/>
                    </a:p>
                  </a:txBody>
                  <a:tcPr anchor="ctr"/>
                </a:tc>
                <a:tc>
                  <a:txBody>
                    <a:bodyPr/>
                    <a:lstStyle/>
                    <a:p>
                      <a:pPr algn="ctr"/>
                      <a:r>
                        <a:rPr lang="nl-BE" sz="3200" b="1" dirty="0" smtClean="0"/>
                        <a:t>A</a:t>
                      </a:r>
                      <a:endParaRPr lang="nl-BE" sz="3200" b="1" dirty="0"/>
                    </a:p>
                  </a:txBody>
                  <a:tcPr anchor="ctr"/>
                </a:tc>
                <a:tc>
                  <a:txBody>
                    <a:bodyPr/>
                    <a:lstStyle/>
                    <a:p>
                      <a:pPr algn="ctr"/>
                      <a:r>
                        <a:rPr lang="nl-BE" sz="3200" b="1" dirty="0" smtClean="0"/>
                        <a:t>R</a:t>
                      </a:r>
                      <a:endParaRPr lang="nl-BE" sz="3200" b="1" dirty="0"/>
                    </a:p>
                  </a:txBody>
                  <a:tcPr anchor="ctr"/>
                </a:tc>
                <a:tc>
                  <a:txBody>
                    <a:bodyPr/>
                    <a:lstStyle/>
                    <a:p>
                      <a:pPr algn="ctr"/>
                      <a:r>
                        <a:rPr lang="nl-BE" sz="3200" b="1" dirty="0" smtClean="0"/>
                        <a:t>T</a:t>
                      </a:r>
                      <a:endParaRPr lang="nl-BE" sz="3200" b="1" dirty="0"/>
                    </a:p>
                  </a:txBody>
                  <a:tcPr anchor="ctr"/>
                </a:tc>
                <a:tc>
                  <a:txBody>
                    <a:bodyPr/>
                    <a:lstStyle/>
                    <a:p>
                      <a:pPr algn="ctr"/>
                      <a:r>
                        <a:rPr lang="nl-BE" sz="3200" b="1" dirty="0" smtClean="0"/>
                        <a:t>I</a:t>
                      </a:r>
                      <a:endParaRPr lang="nl-BE" sz="3200" b="1" dirty="0"/>
                    </a:p>
                  </a:txBody>
                  <a:tcPr anchor="ctr"/>
                </a:tc>
              </a:tr>
              <a:tr h="522058">
                <a:tc>
                  <a:txBody>
                    <a:bodyPr/>
                    <a:lstStyle/>
                    <a:p>
                      <a:pPr algn="ctr"/>
                      <a:r>
                        <a:rPr lang="nl-BE" sz="3200" b="1" dirty="0" smtClean="0"/>
                        <a:t>N</a:t>
                      </a:r>
                      <a:endParaRPr lang="nl-BE" sz="3200" b="1" dirty="0"/>
                    </a:p>
                  </a:txBody>
                  <a:tcPr anchor="ctr"/>
                </a:tc>
                <a:tc>
                  <a:txBody>
                    <a:bodyPr/>
                    <a:lstStyle/>
                    <a:p>
                      <a:pPr algn="ctr"/>
                      <a:r>
                        <a:rPr lang="nl-BE" sz="3200" b="1" dirty="0" smtClean="0"/>
                        <a:t>G</a:t>
                      </a:r>
                      <a:endParaRPr lang="nl-BE" sz="3200" b="1" dirty="0"/>
                    </a:p>
                  </a:txBody>
                  <a:tcPr anchor="ctr"/>
                </a:tc>
                <a:tc>
                  <a:txBody>
                    <a:bodyPr/>
                    <a:lstStyle/>
                    <a:p>
                      <a:pPr algn="ctr"/>
                      <a:r>
                        <a:rPr lang="nl-BE" sz="3200" b="1" dirty="0" smtClean="0"/>
                        <a:t>A</a:t>
                      </a:r>
                      <a:endParaRPr lang="nl-BE" sz="3200" b="1" dirty="0"/>
                    </a:p>
                  </a:txBody>
                  <a:tcPr anchor="ctr"/>
                </a:tc>
                <a:tc>
                  <a:txBody>
                    <a:bodyPr/>
                    <a:lstStyle/>
                    <a:p>
                      <a:pPr algn="ctr"/>
                      <a:r>
                        <a:rPr lang="nl-BE" sz="3200" b="1" dirty="0" smtClean="0"/>
                        <a:t>T</a:t>
                      </a:r>
                      <a:endParaRPr lang="nl-BE" sz="3200" b="1" dirty="0"/>
                    </a:p>
                  </a:txBody>
                  <a:tcPr anchor="ctr"/>
                </a:tc>
                <a:tc>
                  <a:txBody>
                    <a:bodyPr/>
                    <a:lstStyle/>
                    <a:p>
                      <a:pPr algn="ctr"/>
                      <a:r>
                        <a:rPr lang="nl-BE" sz="3200" b="1" dirty="0" smtClean="0"/>
                        <a:t>G</a:t>
                      </a:r>
                      <a:endParaRPr lang="nl-BE" sz="3200" b="1" dirty="0"/>
                    </a:p>
                  </a:txBody>
                  <a:tcPr anchor="ctr"/>
                </a:tc>
                <a:tc>
                  <a:txBody>
                    <a:bodyPr/>
                    <a:lstStyle/>
                    <a:p>
                      <a:pPr algn="ctr"/>
                      <a:r>
                        <a:rPr lang="nl-BE" sz="3200" b="1" dirty="0" smtClean="0"/>
                        <a:t>N</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S</a:t>
                      </a:r>
                      <a:endParaRPr lang="nl-BE" sz="3200" b="1" dirty="0"/>
                    </a:p>
                  </a:txBody>
                  <a:tcPr anchor="ctr"/>
                </a:tc>
                <a:tc>
                  <a:txBody>
                    <a:bodyPr/>
                    <a:lstStyle/>
                    <a:p>
                      <a:pPr algn="ctr"/>
                      <a:r>
                        <a:rPr lang="nl-BE" sz="3200" b="1" dirty="0" smtClean="0"/>
                        <a:t>T</a:t>
                      </a:r>
                      <a:endParaRPr lang="nl-BE" sz="3200" b="1" dirty="0"/>
                    </a:p>
                  </a:txBody>
                  <a:tcPr anchor="ctr"/>
                </a:tc>
              </a:tr>
              <a:tr h="522058">
                <a:tc>
                  <a:txBody>
                    <a:bodyPr/>
                    <a:lstStyle/>
                    <a:p>
                      <a:pPr algn="ctr"/>
                      <a:r>
                        <a:rPr lang="nl-BE" sz="3200" b="1" dirty="0" smtClean="0"/>
                        <a:t>J</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Z</a:t>
                      </a:r>
                      <a:endParaRPr lang="nl-BE" sz="3200" b="1" dirty="0"/>
                    </a:p>
                  </a:txBody>
                  <a:tcPr anchor="ctr"/>
                </a:tc>
                <a:tc>
                  <a:txBody>
                    <a:bodyPr/>
                    <a:lstStyle/>
                    <a:p>
                      <a:pPr algn="ctr"/>
                      <a:r>
                        <a:rPr lang="nl-BE" sz="3200" b="1" dirty="0" smtClean="0"/>
                        <a:t>N</a:t>
                      </a:r>
                      <a:endParaRPr lang="nl-BE" sz="3200" b="1" dirty="0"/>
                    </a:p>
                  </a:txBody>
                  <a:tcPr anchor="ctr"/>
                </a:tc>
                <a:tc>
                  <a:txBody>
                    <a:bodyPr/>
                    <a:lstStyle/>
                    <a:p>
                      <a:pPr algn="ctr"/>
                      <a:r>
                        <a:rPr lang="nl-BE" sz="3200" b="1" dirty="0" smtClean="0"/>
                        <a:t>O</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M</a:t>
                      </a:r>
                      <a:endParaRPr lang="nl-BE" sz="3200" b="1" dirty="0"/>
                    </a:p>
                  </a:txBody>
                  <a:tcPr anchor="ctr"/>
                </a:tc>
                <a:tc>
                  <a:txBody>
                    <a:bodyPr/>
                    <a:lstStyle/>
                    <a:p>
                      <a:pPr algn="ctr"/>
                      <a:r>
                        <a:rPr lang="nl-BE" sz="3200" b="1" dirty="0" smtClean="0"/>
                        <a:t>D</a:t>
                      </a:r>
                      <a:endParaRPr lang="nl-BE" sz="3200" b="1" dirty="0"/>
                    </a:p>
                  </a:txBody>
                  <a:tcPr anchor="ctr"/>
                </a:tc>
                <a:tc>
                  <a:txBody>
                    <a:bodyPr/>
                    <a:lstStyle/>
                    <a:p>
                      <a:pPr algn="ctr"/>
                      <a:r>
                        <a:rPr lang="nl-BE" sz="3200" b="1" dirty="0" smtClean="0"/>
                        <a:t>A</a:t>
                      </a:r>
                      <a:endParaRPr lang="nl-BE" sz="3200" b="1" dirty="0"/>
                    </a:p>
                  </a:txBody>
                  <a:tcPr anchor="ctr"/>
                </a:tc>
              </a:tr>
            </a:tbl>
          </a:graphicData>
        </a:graphic>
      </p:graphicFrame>
      <p:sp>
        <p:nvSpPr>
          <p:cNvPr id="3" name="Tekstvak 2"/>
          <p:cNvSpPr txBox="1"/>
          <p:nvPr/>
        </p:nvSpPr>
        <p:spPr>
          <a:xfrm>
            <a:off x="6503315" y="2060848"/>
            <a:ext cx="2232248" cy="2954655"/>
          </a:xfrm>
          <a:prstGeom prst="rect">
            <a:avLst/>
          </a:prstGeom>
          <a:noFill/>
        </p:spPr>
        <p:txBody>
          <a:bodyPr wrap="square" rtlCol="0">
            <a:spAutoFit/>
          </a:bodyPr>
          <a:lstStyle/>
          <a:p>
            <a:pPr marL="285750" indent="-285750">
              <a:buFont typeface="Arial" panose="020B0604020202020204" pitchFamily="34" charset="0"/>
              <a:buChar char="•"/>
            </a:pPr>
            <a:r>
              <a:rPr lang="nl-BE" sz="2400" dirty="0" smtClean="0"/>
              <a:t>administratie</a:t>
            </a:r>
          </a:p>
          <a:p>
            <a:pPr marL="285750" indent="-285750">
              <a:buFont typeface="Arial" panose="020B0604020202020204" pitchFamily="34" charset="0"/>
              <a:buChar char="•"/>
            </a:pPr>
            <a:r>
              <a:rPr lang="nl-BE" sz="2400" dirty="0" smtClean="0"/>
              <a:t>marketing</a:t>
            </a:r>
          </a:p>
          <a:p>
            <a:pPr marL="285750" indent="-285750">
              <a:buFont typeface="Arial" panose="020B0604020202020204" pitchFamily="34" charset="0"/>
              <a:buChar char="•"/>
            </a:pPr>
            <a:r>
              <a:rPr lang="nl-BE" sz="2400" dirty="0" smtClean="0"/>
              <a:t>kwaliteit</a:t>
            </a:r>
          </a:p>
          <a:p>
            <a:pPr marL="285750" indent="-285750">
              <a:buFont typeface="Arial" panose="020B0604020202020204" pitchFamily="34" charset="0"/>
              <a:buChar char="•"/>
            </a:pPr>
            <a:r>
              <a:rPr lang="nl-BE" sz="2400" dirty="0" smtClean="0"/>
              <a:t>productie</a:t>
            </a:r>
          </a:p>
          <a:p>
            <a:pPr marL="285750" indent="-285750">
              <a:buFont typeface="Arial" panose="020B0604020202020204" pitchFamily="34" charset="0"/>
              <a:buChar char="•"/>
            </a:pPr>
            <a:r>
              <a:rPr lang="nl-BE" sz="2400" dirty="0" smtClean="0"/>
              <a:t>magazijn</a:t>
            </a:r>
          </a:p>
          <a:p>
            <a:pPr marL="285750" indent="-285750">
              <a:buFont typeface="Arial" panose="020B0604020202020204" pitchFamily="34" charset="0"/>
              <a:buChar char="•"/>
            </a:pPr>
            <a:r>
              <a:rPr lang="nl-BE" sz="2400" dirty="0" smtClean="0"/>
              <a:t>ontwikkeling</a:t>
            </a:r>
          </a:p>
          <a:p>
            <a:pPr marL="285750" indent="-285750">
              <a:buFont typeface="Arial" panose="020B0604020202020204" pitchFamily="34" charset="0"/>
              <a:buChar char="•"/>
            </a:pPr>
            <a:r>
              <a:rPr lang="nl-BE" sz="2400" dirty="0" smtClean="0"/>
              <a:t>onderhoud </a:t>
            </a:r>
          </a:p>
          <a:p>
            <a:endParaRPr lang="nl-BE" dirty="0"/>
          </a:p>
        </p:txBody>
      </p:sp>
    </p:spTree>
    <p:extLst>
      <p:ext uri="{BB962C8B-B14F-4D97-AF65-F5344CB8AC3E}">
        <p14:creationId xmlns:p14="http://schemas.microsoft.com/office/powerpoint/2010/main" val="1748269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g) Virtuele matrijs ontwerpen</a:t>
            </a:r>
            <a:endParaRPr lang="nl-NL" dirty="0"/>
          </a:p>
        </p:txBody>
      </p:sp>
      <p:pic>
        <p:nvPicPr>
          <p:cNvPr id="4"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57" t="18009" r="31898" b="33617"/>
          <a:stretch/>
        </p:blipFill>
        <p:spPr bwMode="auto">
          <a:xfrm>
            <a:off x="1475656" y="2276872"/>
            <a:ext cx="6120680" cy="3644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286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813408355"/>
              </p:ext>
            </p:extLst>
          </p:nvPr>
        </p:nvGraphicFramePr>
        <p:xfrm>
          <a:off x="467544" y="332656"/>
          <a:ext cx="8280920" cy="6192688"/>
        </p:xfrm>
        <a:graphic>
          <a:graphicData uri="http://schemas.openxmlformats.org/drawingml/2006/table">
            <a:tbl>
              <a:tblPr firstRow="1" bandRow="1">
                <a:tableStyleId>{5940675A-B579-460E-94D1-54222C63F5DA}</a:tableStyleId>
              </a:tblPr>
              <a:tblGrid>
                <a:gridCol w="4140460"/>
                <a:gridCol w="4140460"/>
              </a:tblGrid>
              <a:tr h="1548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A) Spuitgieten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     in een matrijs</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E) Plastickorrels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baseline="0" dirty="0" smtClean="0">
                          <a:solidFill>
                            <a:schemeClr val="tx1"/>
                          </a:solidFill>
                          <a:effectLst/>
                          <a:latin typeface="+mn-lt"/>
                          <a:ea typeface="+mn-ea"/>
                          <a:cs typeface="+mn-cs"/>
                        </a:rPr>
                        <a:t>    </a:t>
                      </a:r>
                      <a:r>
                        <a:rPr lang="nl-BE" sz="1800" kern="1200" dirty="0" smtClean="0">
                          <a:solidFill>
                            <a:schemeClr val="tx1"/>
                          </a:solidFill>
                          <a:effectLst/>
                          <a:latin typeface="+mn-lt"/>
                          <a:ea typeface="+mn-ea"/>
                          <a:cs typeface="+mn-cs"/>
                        </a:rPr>
                        <a:t>mengen</a:t>
                      </a:r>
                    </a:p>
                    <a:p>
                      <a:endParaRPr lang="nl-NL" dirty="0"/>
                    </a:p>
                  </a:txBody>
                  <a:tcPr/>
                </a:tc>
              </a:tr>
              <a:tr h="1548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B) Verpakken</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F) Kwaliteit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   </a:t>
                      </a:r>
                      <a:r>
                        <a:rPr lang="nl-BE" sz="1800" kern="1200" baseline="0" dirty="0" smtClean="0">
                          <a:solidFill>
                            <a:schemeClr val="tx1"/>
                          </a:solidFill>
                          <a:effectLst/>
                          <a:latin typeface="+mn-lt"/>
                          <a:ea typeface="+mn-ea"/>
                          <a:cs typeface="+mn-cs"/>
                        </a:rPr>
                        <a:t> </a:t>
                      </a:r>
                      <a:r>
                        <a:rPr lang="nl-BE" sz="1800" kern="1200" dirty="0" smtClean="0">
                          <a:solidFill>
                            <a:schemeClr val="tx1"/>
                          </a:solidFill>
                          <a:effectLst/>
                          <a:latin typeface="+mn-lt"/>
                          <a:ea typeface="+mn-ea"/>
                          <a:cs typeface="+mn-cs"/>
                        </a:rPr>
                        <a:t>controleren</a:t>
                      </a:r>
                    </a:p>
                    <a:p>
                      <a:endParaRPr lang="nl-NL" dirty="0"/>
                    </a:p>
                  </a:txBody>
                  <a:tcPr/>
                </a:tc>
              </a:tr>
              <a:tr h="1548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C) Decoreren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    en assembleren</a:t>
                      </a:r>
                    </a:p>
                    <a:p>
                      <a:endParaRPr lang="nl-NL" dirty="0"/>
                    </a:p>
                  </a:txBody>
                  <a:tcPr/>
                </a:tc>
                <a:tc>
                  <a:txBody>
                    <a:bodyPr/>
                    <a:lstStyle/>
                    <a:p>
                      <a:r>
                        <a:rPr lang="nl-NL" dirty="0" smtClean="0"/>
                        <a:t>G)</a:t>
                      </a:r>
                      <a:r>
                        <a:rPr lang="nl-NL" baseline="0" dirty="0" smtClean="0"/>
                        <a:t> </a:t>
                      </a:r>
                      <a:r>
                        <a:rPr lang="nl-NL" dirty="0" smtClean="0"/>
                        <a:t>Virtuele</a:t>
                      </a:r>
                      <a:r>
                        <a:rPr lang="nl-NL" baseline="0" dirty="0" smtClean="0"/>
                        <a:t> matrijs </a:t>
                      </a:r>
                    </a:p>
                    <a:p>
                      <a:r>
                        <a:rPr lang="nl-NL" baseline="0" dirty="0" smtClean="0"/>
                        <a:t>     ontwerpen</a:t>
                      </a:r>
                      <a:endParaRPr lang="nl-NL" dirty="0"/>
                    </a:p>
                  </a:txBody>
                  <a:tcPr/>
                </a:tc>
              </a:tr>
              <a:tr h="1548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 Matrijs maken </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     en uittesten</a:t>
                      </a:r>
                    </a:p>
                    <a:p>
                      <a:endParaRPr lang="nl-NL" dirty="0"/>
                    </a:p>
                  </a:txBody>
                  <a:tcPr/>
                </a:tc>
                <a:tc>
                  <a:txBody>
                    <a:bodyPr/>
                    <a:lstStyle/>
                    <a:p>
                      <a:endParaRPr lang="nl-NL" dirty="0"/>
                    </a:p>
                  </a:txBody>
                  <a:tcPr/>
                </a:tc>
              </a:tr>
            </a:tbl>
          </a:graphicData>
        </a:graphic>
      </p:graphicFrame>
      <p:pic>
        <p:nvPicPr>
          <p:cNvPr id="3"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57" t="18009" r="31898" b="33617"/>
          <a:stretch/>
        </p:blipFill>
        <p:spPr bwMode="auto">
          <a:xfrm>
            <a:off x="6660232" y="3501008"/>
            <a:ext cx="2042116" cy="135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086" t="27183" r="27267" b="24603"/>
          <a:stretch/>
        </p:blipFill>
        <p:spPr bwMode="auto">
          <a:xfrm>
            <a:off x="2555774" y="5079923"/>
            <a:ext cx="1989867" cy="139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40" t="26587" r="44224" b="23016"/>
          <a:stretch/>
        </p:blipFill>
        <p:spPr bwMode="auto">
          <a:xfrm>
            <a:off x="6581476" y="404664"/>
            <a:ext cx="2096255" cy="138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055" t="27361" r="49148" b="23578"/>
          <a:stretch/>
        </p:blipFill>
        <p:spPr bwMode="auto">
          <a:xfrm>
            <a:off x="2909344" y="423097"/>
            <a:ext cx="162673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732" t="26610" r="44250" b="22822"/>
          <a:stretch/>
        </p:blipFill>
        <p:spPr bwMode="auto">
          <a:xfrm>
            <a:off x="2465916" y="3501008"/>
            <a:ext cx="207016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514" t="27778" r="27714" b="26136"/>
          <a:stretch/>
        </p:blipFill>
        <p:spPr bwMode="auto">
          <a:xfrm>
            <a:off x="6207150" y="1944739"/>
            <a:ext cx="2472343" cy="139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837" t="27360" r="44357" b="22822"/>
          <a:stretch/>
        </p:blipFill>
        <p:spPr bwMode="auto">
          <a:xfrm>
            <a:off x="2370581" y="1944739"/>
            <a:ext cx="2160981" cy="141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444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Oplossing</a:t>
            </a:r>
            <a:endParaRPr lang="nl-BE" dirty="0"/>
          </a:p>
        </p:txBody>
      </p:sp>
    </p:spTree>
    <p:extLst>
      <p:ext uri="{BB962C8B-B14F-4D97-AF65-F5344CB8AC3E}">
        <p14:creationId xmlns:p14="http://schemas.microsoft.com/office/powerpoint/2010/main" val="3115809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625361783"/>
              </p:ext>
            </p:extLst>
          </p:nvPr>
        </p:nvGraphicFramePr>
        <p:xfrm>
          <a:off x="467544" y="332656"/>
          <a:ext cx="8280920" cy="6192688"/>
        </p:xfrm>
        <a:graphic>
          <a:graphicData uri="http://schemas.openxmlformats.org/drawingml/2006/table">
            <a:tbl>
              <a:tblPr firstRow="1" bandRow="1">
                <a:tableStyleId>{5940675A-B579-460E-94D1-54222C63F5DA}</a:tableStyleId>
              </a:tblPr>
              <a:tblGrid>
                <a:gridCol w="4140460"/>
                <a:gridCol w="4140460"/>
              </a:tblGrid>
              <a:tr h="1548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G)</a:t>
                      </a:r>
                      <a:r>
                        <a:rPr lang="nl-NL" baseline="0" dirty="0" smtClean="0"/>
                        <a:t> </a:t>
                      </a:r>
                      <a:r>
                        <a:rPr lang="nl-NL" dirty="0" smtClean="0"/>
                        <a:t>Virtuele</a:t>
                      </a:r>
                      <a:r>
                        <a:rPr lang="nl-NL" baseline="0" dirty="0" smtClean="0"/>
                        <a:t> matrijs </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     ontwerpen</a:t>
                      </a:r>
                      <a:endParaRPr lang="nl-NL" dirty="0" smtClean="0"/>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C) Decoreren 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     assembleren</a:t>
                      </a:r>
                    </a:p>
                    <a:p>
                      <a:endParaRPr lang="nl-NL" dirty="0"/>
                    </a:p>
                  </a:txBody>
                  <a:tcPr/>
                </a:tc>
              </a:tr>
              <a:tr h="1548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 Matrijs maken </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     en uittesten</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F) Kwaliteit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    controleren</a:t>
                      </a:r>
                    </a:p>
                    <a:p>
                      <a:endParaRPr lang="nl-NL" dirty="0"/>
                    </a:p>
                  </a:txBody>
                  <a:tcPr/>
                </a:tc>
              </a:tr>
              <a:tr h="1548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E) Plastickorrels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     mengen</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B) Verpakken</a:t>
                      </a:r>
                    </a:p>
                    <a:p>
                      <a:endParaRPr lang="nl-NL" dirty="0"/>
                    </a:p>
                  </a:txBody>
                  <a:tcPr/>
                </a:tc>
              </a:tr>
              <a:tr h="1548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A) Spuitgieten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    </a:t>
                      </a:r>
                      <a:r>
                        <a:rPr lang="nl-BE" sz="1800" kern="1200" baseline="0" dirty="0" smtClean="0">
                          <a:solidFill>
                            <a:schemeClr val="tx1"/>
                          </a:solidFill>
                          <a:effectLst/>
                          <a:latin typeface="+mn-lt"/>
                          <a:ea typeface="+mn-ea"/>
                          <a:cs typeface="+mn-cs"/>
                        </a:rPr>
                        <a:t> </a:t>
                      </a:r>
                      <a:r>
                        <a:rPr lang="nl-BE" sz="1800" kern="1200" dirty="0" smtClean="0">
                          <a:solidFill>
                            <a:schemeClr val="tx1"/>
                          </a:solidFill>
                          <a:effectLst/>
                          <a:latin typeface="+mn-lt"/>
                          <a:ea typeface="+mn-ea"/>
                          <a:cs typeface="+mn-cs"/>
                        </a:rPr>
                        <a:t>in een matrijs</a:t>
                      </a:r>
                    </a:p>
                    <a:p>
                      <a:endParaRPr lang="nl-NL" dirty="0"/>
                    </a:p>
                  </a:txBody>
                  <a:tcPr/>
                </a:tc>
                <a:tc>
                  <a:txBody>
                    <a:bodyPr/>
                    <a:lstStyle/>
                    <a:p>
                      <a:endParaRPr lang="nl-NL" dirty="0"/>
                    </a:p>
                  </a:txBody>
                  <a:tcPr/>
                </a:tc>
              </a:tr>
            </a:tbl>
          </a:graphicData>
        </a:graphic>
      </p:graphicFrame>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40" t="26587" r="44224" b="23016"/>
          <a:stretch/>
        </p:blipFill>
        <p:spPr bwMode="auto">
          <a:xfrm>
            <a:off x="2411760" y="3501008"/>
            <a:ext cx="2096255" cy="138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32" t="26610" r="44250" b="22822"/>
          <a:stretch/>
        </p:blipFill>
        <p:spPr bwMode="auto">
          <a:xfrm>
            <a:off x="6588224" y="404664"/>
            <a:ext cx="207016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055" t="27361" r="49148" b="23578"/>
          <a:stretch/>
        </p:blipFill>
        <p:spPr bwMode="auto">
          <a:xfrm>
            <a:off x="2881279" y="5057773"/>
            <a:ext cx="162673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837" t="27360" r="44357" b="22822"/>
          <a:stretch/>
        </p:blipFill>
        <p:spPr bwMode="auto">
          <a:xfrm>
            <a:off x="6518512" y="3473597"/>
            <a:ext cx="2160981" cy="141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357" t="18009" r="31898" b="33617"/>
          <a:stretch/>
        </p:blipFill>
        <p:spPr bwMode="auto">
          <a:xfrm>
            <a:off x="2465899" y="412838"/>
            <a:ext cx="2042116" cy="135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086" t="27183" r="27267" b="24603"/>
          <a:stretch/>
        </p:blipFill>
        <p:spPr bwMode="auto">
          <a:xfrm>
            <a:off x="2555775" y="1948575"/>
            <a:ext cx="1989867" cy="139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514" t="27778" r="27714" b="26136"/>
          <a:stretch/>
        </p:blipFill>
        <p:spPr bwMode="auto">
          <a:xfrm>
            <a:off x="6207150" y="1944739"/>
            <a:ext cx="2472343" cy="139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514094" y="315652"/>
            <a:ext cx="720080" cy="523220"/>
          </a:xfrm>
          <a:prstGeom prst="rect">
            <a:avLst/>
          </a:prstGeom>
          <a:noFill/>
        </p:spPr>
        <p:txBody>
          <a:bodyPr wrap="square" rtlCol="0">
            <a:spAutoFit/>
          </a:bodyPr>
          <a:lstStyle/>
          <a:p>
            <a:r>
              <a:rPr lang="nl-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nl-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Tekstvak 10"/>
          <p:cNvSpPr txBox="1"/>
          <p:nvPr/>
        </p:nvSpPr>
        <p:spPr>
          <a:xfrm>
            <a:off x="496855" y="1884692"/>
            <a:ext cx="720080" cy="523220"/>
          </a:xfrm>
          <a:prstGeom prst="rect">
            <a:avLst/>
          </a:prstGeom>
          <a:noFill/>
        </p:spPr>
        <p:txBody>
          <a:bodyPr wrap="square" rtlCol="0">
            <a:spAutoFit/>
          </a:bodyPr>
          <a:lstStyle/>
          <a:p>
            <a:r>
              <a:rPr lang="nl-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p>
        </p:txBody>
      </p:sp>
      <p:sp>
        <p:nvSpPr>
          <p:cNvPr id="12" name="Tekstvak 11"/>
          <p:cNvSpPr txBox="1"/>
          <p:nvPr/>
        </p:nvSpPr>
        <p:spPr>
          <a:xfrm>
            <a:off x="501372" y="3460216"/>
            <a:ext cx="720080" cy="523220"/>
          </a:xfrm>
          <a:prstGeom prst="rect">
            <a:avLst/>
          </a:prstGeom>
          <a:noFill/>
        </p:spPr>
        <p:txBody>
          <a:bodyPr wrap="square" rtlCol="0">
            <a:spAutoFit/>
          </a:bodyPr>
          <a:lstStyle/>
          <a:p>
            <a:r>
              <a:rPr lang="nl-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endParaRPr lang="nl-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kstvak 12"/>
          <p:cNvSpPr txBox="1"/>
          <p:nvPr/>
        </p:nvSpPr>
        <p:spPr>
          <a:xfrm>
            <a:off x="483001" y="4958594"/>
            <a:ext cx="720080" cy="523220"/>
          </a:xfrm>
          <a:prstGeom prst="rect">
            <a:avLst/>
          </a:prstGeom>
          <a:noFill/>
        </p:spPr>
        <p:txBody>
          <a:bodyPr wrap="square" rtlCol="0">
            <a:spAutoFit/>
          </a:bodyPr>
          <a:lstStyle/>
          <a:p>
            <a:r>
              <a:rPr lang="nl-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a:t>
            </a:r>
          </a:p>
        </p:txBody>
      </p:sp>
      <p:sp>
        <p:nvSpPr>
          <p:cNvPr id="14" name="Tekstvak 13"/>
          <p:cNvSpPr txBox="1"/>
          <p:nvPr/>
        </p:nvSpPr>
        <p:spPr>
          <a:xfrm>
            <a:off x="4680621" y="324935"/>
            <a:ext cx="720080" cy="523220"/>
          </a:xfrm>
          <a:prstGeom prst="rect">
            <a:avLst/>
          </a:prstGeom>
          <a:noFill/>
        </p:spPr>
        <p:txBody>
          <a:bodyPr wrap="square" rtlCol="0">
            <a:spAutoFit/>
          </a:bodyPr>
          <a:lstStyle/>
          <a:p>
            <a:r>
              <a:rPr lang="nl-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a:t>
            </a:r>
            <a:endParaRPr lang="nl-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Tekstvak 14"/>
          <p:cNvSpPr txBox="1"/>
          <p:nvPr/>
        </p:nvSpPr>
        <p:spPr>
          <a:xfrm>
            <a:off x="4567524" y="1884692"/>
            <a:ext cx="720080" cy="523220"/>
          </a:xfrm>
          <a:prstGeom prst="rect">
            <a:avLst/>
          </a:prstGeom>
          <a:noFill/>
        </p:spPr>
        <p:txBody>
          <a:bodyPr wrap="square" rtlCol="0">
            <a:spAutoFit/>
          </a:bodyPr>
          <a:lstStyle/>
          <a:p>
            <a:r>
              <a:rPr lang="nl-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6</a:t>
            </a:r>
            <a:endParaRPr lang="nl-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Tekstvak 15"/>
          <p:cNvSpPr txBox="1"/>
          <p:nvPr/>
        </p:nvSpPr>
        <p:spPr>
          <a:xfrm>
            <a:off x="4623937" y="3460216"/>
            <a:ext cx="720080" cy="523220"/>
          </a:xfrm>
          <a:prstGeom prst="rect">
            <a:avLst/>
          </a:prstGeom>
          <a:noFill/>
        </p:spPr>
        <p:txBody>
          <a:bodyPr wrap="square" rtlCol="0">
            <a:spAutoFit/>
          </a:bodyPr>
          <a:lstStyle/>
          <a:p>
            <a:r>
              <a:rPr lang="nl-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a:t>
            </a:r>
            <a:endParaRPr lang="nl-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226127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7/74/Injection_moulding_pro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3"/>
            <a:ext cx="8352928" cy="4320743"/>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503548" y="4869160"/>
            <a:ext cx="8136904" cy="1846659"/>
          </a:xfrm>
          <a:prstGeom prst="rect">
            <a:avLst/>
          </a:prstGeom>
          <a:noFill/>
        </p:spPr>
        <p:txBody>
          <a:bodyPr wrap="square" rtlCol="0">
            <a:spAutoFit/>
          </a:bodyPr>
          <a:lstStyle/>
          <a:p>
            <a:r>
              <a:rPr lang="nl-BE" sz="1600" b="1" dirty="0"/>
              <a:t>Spuitgiet p</a:t>
            </a:r>
            <a:r>
              <a:rPr lang="nl-BE" sz="1600" b="1" dirty="0" smtClean="0"/>
              <a:t>roces</a:t>
            </a:r>
          </a:p>
          <a:p>
            <a:r>
              <a:rPr lang="nl-BE" sz="1600" dirty="0" smtClean="0"/>
              <a:t>1 Doseerschroef </a:t>
            </a:r>
          </a:p>
          <a:p>
            <a:r>
              <a:rPr lang="nl-BE" sz="1600" dirty="0" smtClean="0"/>
              <a:t>2 </a:t>
            </a:r>
            <a:r>
              <a:rPr lang="nl-BE" sz="1600" dirty="0"/>
              <a:t>Granulaat </a:t>
            </a:r>
            <a:endParaRPr lang="nl-BE" sz="1600" dirty="0" smtClean="0"/>
          </a:p>
          <a:p>
            <a:r>
              <a:rPr lang="nl-BE" sz="1600" dirty="0" smtClean="0"/>
              <a:t>3 </a:t>
            </a:r>
            <a:r>
              <a:rPr lang="nl-BE" sz="1600" dirty="0"/>
              <a:t>Inspuitopening (spuitmond) </a:t>
            </a:r>
          </a:p>
          <a:p>
            <a:r>
              <a:rPr lang="nl-BE" sz="1600" dirty="0" smtClean="0"/>
              <a:t>4 Matrijs (onderdeel) </a:t>
            </a:r>
          </a:p>
          <a:p>
            <a:r>
              <a:rPr lang="nl-BE" sz="1600" dirty="0" smtClean="0"/>
              <a:t>5 Product </a:t>
            </a:r>
          </a:p>
          <a:p>
            <a:r>
              <a:rPr lang="nl-BE" sz="1600" dirty="0" smtClean="0"/>
              <a:t>6 Matrijs (bovendeel)</a:t>
            </a:r>
            <a:endParaRPr lang="nl-NL" sz="1600" dirty="0"/>
          </a:p>
        </p:txBody>
      </p:sp>
      <p:sp>
        <p:nvSpPr>
          <p:cNvPr id="3" name="Rechthoek 2"/>
          <p:cNvSpPr/>
          <p:nvPr/>
        </p:nvSpPr>
        <p:spPr>
          <a:xfrm>
            <a:off x="5724128" y="6362275"/>
            <a:ext cx="3215176" cy="276999"/>
          </a:xfrm>
          <a:prstGeom prst="rect">
            <a:avLst/>
          </a:prstGeom>
        </p:spPr>
        <p:txBody>
          <a:bodyPr wrap="none">
            <a:spAutoFit/>
          </a:bodyPr>
          <a:lstStyle/>
          <a:p>
            <a:r>
              <a:rPr lang="nl-NL" sz="1200" dirty="0" smtClean="0"/>
              <a:t>Bron: http</a:t>
            </a:r>
            <a:r>
              <a:rPr lang="nl-NL" sz="1200" dirty="0"/>
              <a:t>://nl.wikipedia.org/wiki/Spuitgieten</a:t>
            </a:r>
          </a:p>
        </p:txBody>
      </p:sp>
    </p:spTree>
    <p:extLst>
      <p:ext uri="{BB962C8B-B14F-4D97-AF65-F5344CB8AC3E}">
        <p14:creationId xmlns:p14="http://schemas.microsoft.com/office/powerpoint/2010/main" val="3802839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lstStyle/>
          <a:p>
            <a:pPr marL="45720" lvl="0" indent="0">
              <a:buNone/>
            </a:pPr>
            <a:r>
              <a:rPr lang="nl-BE" sz="2800" u="sng" dirty="0" smtClean="0"/>
              <a:t>Voedingsindustrie</a:t>
            </a:r>
          </a:p>
          <a:p>
            <a:pPr marL="45720" lvl="0" indent="0">
              <a:buNone/>
            </a:pPr>
            <a:endParaRPr lang="nl-BE" sz="2800" dirty="0" smtClean="0"/>
          </a:p>
          <a:p>
            <a:pPr marL="45720" lvl="0" indent="0">
              <a:buNone/>
            </a:pPr>
            <a:r>
              <a:rPr lang="nl-BE" sz="2800" dirty="0" smtClean="0"/>
              <a:t>Deze </a:t>
            </a:r>
            <a:r>
              <a:rPr lang="nl-BE" sz="2800" dirty="0"/>
              <a:t>afdeling zorgt voor het maken van frisdranken. Verschillende kleinere processen zorgen samen voor de ontwikkeling van een afgewerkt product: siroop bereiden; water, koolzuur en siroop mengen; afvullen van PET-flessen.  </a:t>
            </a:r>
          </a:p>
          <a:p>
            <a:pPr marL="45720" indent="0">
              <a:buNone/>
            </a:pPr>
            <a:endParaRPr lang="nl-BE" dirty="0"/>
          </a:p>
        </p:txBody>
      </p:sp>
      <p:sp>
        <p:nvSpPr>
          <p:cNvPr id="3" name="Titel 2"/>
          <p:cNvSpPr>
            <a:spLocks noGrp="1"/>
          </p:cNvSpPr>
          <p:nvPr>
            <p:ph type="title"/>
          </p:nvPr>
        </p:nvSpPr>
        <p:spPr/>
        <p:txBody>
          <a:bodyPr/>
          <a:lstStyle/>
          <a:p>
            <a:r>
              <a:rPr lang="nl-BE" dirty="0" smtClean="0"/>
              <a:t>Vraag 1</a:t>
            </a:r>
            <a:endParaRPr lang="nl-BE" dirty="0"/>
          </a:p>
        </p:txBody>
      </p:sp>
    </p:spTree>
    <p:extLst>
      <p:ext uri="{BB962C8B-B14F-4D97-AF65-F5344CB8AC3E}">
        <p14:creationId xmlns:p14="http://schemas.microsoft.com/office/powerpoint/2010/main" val="2807913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lnSpcReduction="10000"/>
          </a:bodyPr>
          <a:lstStyle/>
          <a:p>
            <a:pPr marL="45720" lvl="0" indent="0">
              <a:buNone/>
            </a:pPr>
            <a:endParaRPr lang="nl-BE" sz="2800" u="sng" dirty="0" smtClean="0"/>
          </a:p>
          <a:p>
            <a:pPr marL="45720" lvl="0" indent="0">
              <a:buNone/>
            </a:pPr>
            <a:r>
              <a:rPr lang="nl-BE" sz="2800" u="sng" dirty="0" smtClean="0"/>
              <a:t>Grafische industrie</a:t>
            </a:r>
          </a:p>
          <a:p>
            <a:pPr marL="45720" lvl="0" indent="0">
              <a:buNone/>
            </a:pPr>
            <a:endParaRPr lang="nl-BE" sz="2800" dirty="0" smtClean="0"/>
          </a:p>
          <a:p>
            <a:pPr marL="45720" lvl="0" indent="0">
              <a:buNone/>
            </a:pPr>
            <a:r>
              <a:rPr lang="nl-BE" sz="2800" dirty="0"/>
              <a:t>In deze afdeling wordt papier dagelijks geleverd in rollen. De papierrollen worden uitgepakt, geregistreerd en gestockeerd volgens een codesysteem.  Ook de gedrukte kranten en tijdschriften worden hier gestapeld op paletten, zodat ze later kunnen vertrekken via de laadkades.  </a:t>
            </a:r>
          </a:p>
          <a:p>
            <a:pPr marL="45720" indent="0">
              <a:buNone/>
            </a:pPr>
            <a:endParaRPr lang="nl-BE" dirty="0"/>
          </a:p>
        </p:txBody>
      </p:sp>
      <p:sp>
        <p:nvSpPr>
          <p:cNvPr id="3" name="Titel 2"/>
          <p:cNvSpPr>
            <a:spLocks noGrp="1"/>
          </p:cNvSpPr>
          <p:nvPr>
            <p:ph type="title"/>
          </p:nvPr>
        </p:nvSpPr>
        <p:spPr/>
        <p:txBody>
          <a:bodyPr/>
          <a:lstStyle/>
          <a:p>
            <a:r>
              <a:rPr lang="nl-BE" dirty="0" smtClean="0"/>
              <a:t>Vraag 2</a:t>
            </a:r>
            <a:endParaRPr lang="nl-BE" dirty="0"/>
          </a:p>
        </p:txBody>
      </p:sp>
    </p:spTree>
    <p:extLst>
      <p:ext uri="{BB962C8B-B14F-4D97-AF65-F5344CB8AC3E}">
        <p14:creationId xmlns:p14="http://schemas.microsoft.com/office/powerpoint/2010/main" val="131984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lnSpcReduction="10000"/>
          </a:bodyPr>
          <a:lstStyle/>
          <a:p>
            <a:pPr marL="45720" lvl="0" indent="0">
              <a:buNone/>
            </a:pPr>
            <a:endParaRPr lang="nl-BE" sz="2800" u="sng" dirty="0" smtClean="0"/>
          </a:p>
          <a:p>
            <a:pPr marL="45720" lvl="0" indent="0">
              <a:buNone/>
            </a:pPr>
            <a:r>
              <a:rPr lang="nl-BE" sz="2800" u="sng" dirty="0" smtClean="0"/>
              <a:t>Metaal- en technologische industrie </a:t>
            </a:r>
          </a:p>
          <a:p>
            <a:pPr marL="45720" lvl="0" indent="0">
              <a:buNone/>
            </a:pPr>
            <a:endParaRPr lang="nl-BE" sz="2800" dirty="0" smtClean="0"/>
          </a:p>
          <a:p>
            <a:pPr marL="45720" lvl="0" indent="0">
              <a:buNone/>
            </a:pPr>
            <a:r>
              <a:rPr lang="nl-BE" sz="2800" dirty="0"/>
              <a:t>Deze afdeling zorgt ervoor dat de machines en robots in de productielijn van de autofabriek niet stilvallen. Zij proberen problemen aan onderdelen van machines te voorkomen en herstellen deze wanneer nodig. Deze afdeling schenkt ook aandacht aan het elektrisch gedeelte van het machinepark.</a:t>
            </a:r>
          </a:p>
          <a:p>
            <a:pPr marL="45720" indent="0">
              <a:buNone/>
            </a:pPr>
            <a:endParaRPr lang="nl-BE" dirty="0"/>
          </a:p>
        </p:txBody>
      </p:sp>
      <p:sp>
        <p:nvSpPr>
          <p:cNvPr id="3" name="Titel 2"/>
          <p:cNvSpPr>
            <a:spLocks noGrp="1"/>
          </p:cNvSpPr>
          <p:nvPr>
            <p:ph type="title"/>
          </p:nvPr>
        </p:nvSpPr>
        <p:spPr/>
        <p:txBody>
          <a:bodyPr/>
          <a:lstStyle/>
          <a:p>
            <a:r>
              <a:rPr lang="nl-BE" dirty="0" smtClean="0"/>
              <a:t>Vraag 3</a:t>
            </a:r>
            <a:endParaRPr lang="nl-BE" dirty="0"/>
          </a:p>
        </p:txBody>
      </p:sp>
    </p:spTree>
    <p:extLst>
      <p:ext uri="{BB962C8B-B14F-4D97-AF65-F5344CB8AC3E}">
        <p14:creationId xmlns:p14="http://schemas.microsoft.com/office/powerpoint/2010/main" val="3874515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92500" lnSpcReduction="10000"/>
          </a:bodyPr>
          <a:lstStyle/>
          <a:p>
            <a:pPr marL="45720" indent="0">
              <a:buNone/>
            </a:pPr>
            <a:endParaRPr lang="nl-BE" sz="2800" dirty="0" smtClean="0"/>
          </a:p>
          <a:p>
            <a:pPr marL="45720" indent="0">
              <a:buNone/>
            </a:pPr>
            <a:endParaRPr lang="nl-BE" sz="2800" dirty="0"/>
          </a:p>
          <a:p>
            <a:pPr marL="45720" indent="0">
              <a:buNone/>
            </a:pPr>
            <a:r>
              <a:rPr lang="nl-BE" sz="2800" u="sng" dirty="0" smtClean="0"/>
              <a:t>Textielindustrie </a:t>
            </a:r>
          </a:p>
          <a:p>
            <a:pPr marL="45720" indent="0">
              <a:buNone/>
            </a:pPr>
            <a:endParaRPr lang="nl-BE" sz="2800" dirty="0"/>
          </a:p>
          <a:p>
            <a:pPr marL="45720" indent="0">
              <a:buNone/>
            </a:pPr>
            <a:r>
              <a:rPr lang="nl-BE" sz="2800" dirty="0" smtClean="0"/>
              <a:t>Deze </a:t>
            </a:r>
            <a:r>
              <a:rPr lang="nl-BE" sz="2800" dirty="0"/>
              <a:t>afdeling organiseert controles tijdens het productieproces. Afwijkingen aan de gemaakte stoffen of kledingstukken worden opgespoord en aangeduid. Vervolgens worden de stoffen of kledingstukken gesorteerd als “herstelwerk” of als “afval”. De opgemerkte fouten worden nauwkeurig genoteerd. </a:t>
            </a:r>
          </a:p>
          <a:p>
            <a:pPr marL="45720" lvl="0" indent="0">
              <a:buNone/>
            </a:pPr>
            <a:endParaRPr lang="nl-BE" sz="2800" dirty="0" smtClean="0"/>
          </a:p>
          <a:p>
            <a:pPr marL="45720" indent="0">
              <a:buNone/>
            </a:pPr>
            <a:endParaRPr lang="nl-BE" dirty="0"/>
          </a:p>
        </p:txBody>
      </p:sp>
      <p:sp>
        <p:nvSpPr>
          <p:cNvPr id="3" name="Titel 2"/>
          <p:cNvSpPr>
            <a:spLocks noGrp="1"/>
          </p:cNvSpPr>
          <p:nvPr>
            <p:ph type="title"/>
          </p:nvPr>
        </p:nvSpPr>
        <p:spPr/>
        <p:txBody>
          <a:bodyPr/>
          <a:lstStyle/>
          <a:p>
            <a:r>
              <a:rPr lang="nl-BE" dirty="0" smtClean="0"/>
              <a:t>Vraag 4</a:t>
            </a:r>
            <a:endParaRPr lang="nl-BE" dirty="0"/>
          </a:p>
        </p:txBody>
      </p:sp>
    </p:spTree>
    <p:extLst>
      <p:ext uri="{BB962C8B-B14F-4D97-AF65-F5344CB8AC3E}">
        <p14:creationId xmlns:p14="http://schemas.microsoft.com/office/powerpoint/2010/main" val="282591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92500" lnSpcReduction="10000"/>
          </a:bodyPr>
          <a:lstStyle/>
          <a:p>
            <a:pPr marL="45720" lvl="0" indent="0">
              <a:buNone/>
            </a:pPr>
            <a:endParaRPr lang="nl-BE" sz="2800" dirty="0" smtClean="0"/>
          </a:p>
          <a:p>
            <a:pPr marL="45720" lvl="0" indent="0">
              <a:buNone/>
            </a:pPr>
            <a:r>
              <a:rPr lang="nl-BE" sz="2800" u="sng" dirty="0" smtClean="0"/>
              <a:t>Chemische industrie</a:t>
            </a:r>
          </a:p>
          <a:p>
            <a:pPr marL="45720" lvl="0" indent="0">
              <a:buNone/>
            </a:pPr>
            <a:endParaRPr lang="nl-BE" sz="2800" dirty="0"/>
          </a:p>
          <a:p>
            <a:pPr marL="45720" lvl="0" indent="0">
              <a:buNone/>
            </a:pPr>
            <a:r>
              <a:rPr lang="nl-BE" sz="2800" dirty="0" smtClean="0"/>
              <a:t>Deze </a:t>
            </a:r>
            <a:r>
              <a:rPr lang="nl-BE" sz="2800" dirty="0"/>
              <a:t>afdeling wordt ook wel de R&amp;D – afdeling genoemd. In deze afdeling in farmaceutische bedrijven worden nieuwe geneesmiddelen ontworpen. Zo wordt er bijvoorbeeld onderzoek gevoerd naar </a:t>
            </a:r>
            <a:r>
              <a:rPr lang="nl-BE" sz="2800" dirty="0" smtClean="0"/>
              <a:t>nieuwe </a:t>
            </a:r>
            <a:r>
              <a:rPr lang="nl-BE" sz="2800" dirty="0"/>
              <a:t>geneesmiddelen voor darm- en maagziekten of voor bloedziekten. Ook wordt er nagedacht over nieuwe manieren om de geneesmiddelen te produceren. </a:t>
            </a:r>
            <a:endParaRPr lang="nl-BE" dirty="0"/>
          </a:p>
        </p:txBody>
      </p:sp>
      <p:sp>
        <p:nvSpPr>
          <p:cNvPr id="3" name="Titel 2"/>
          <p:cNvSpPr>
            <a:spLocks noGrp="1"/>
          </p:cNvSpPr>
          <p:nvPr>
            <p:ph type="title"/>
          </p:nvPr>
        </p:nvSpPr>
        <p:spPr/>
        <p:txBody>
          <a:bodyPr/>
          <a:lstStyle/>
          <a:p>
            <a:r>
              <a:rPr lang="nl-BE" dirty="0" smtClean="0"/>
              <a:t>Vraag 5</a:t>
            </a:r>
            <a:endParaRPr lang="nl-BE" dirty="0"/>
          </a:p>
        </p:txBody>
      </p:sp>
    </p:spTree>
    <p:extLst>
      <p:ext uri="{BB962C8B-B14F-4D97-AF65-F5344CB8AC3E}">
        <p14:creationId xmlns:p14="http://schemas.microsoft.com/office/powerpoint/2010/main" val="2190144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92500" lnSpcReduction="10000"/>
          </a:bodyPr>
          <a:lstStyle/>
          <a:p>
            <a:pPr marL="45720" lvl="0" indent="0">
              <a:buNone/>
            </a:pPr>
            <a:endParaRPr lang="nl-BE" sz="2800" dirty="0" smtClean="0"/>
          </a:p>
          <a:p>
            <a:pPr marL="45720" lvl="0" indent="0">
              <a:buNone/>
            </a:pPr>
            <a:r>
              <a:rPr lang="nl-BE" sz="2800" u="sng" dirty="0" smtClean="0"/>
              <a:t>Houtindustrie</a:t>
            </a:r>
          </a:p>
          <a:p>
            <a:pPr marL="45720" lvl="0" indent="0">
              <a:buNone/>
            </a:pPr>
            <a:endParaRPr lang="nl-BE" sz="2800" dirty="0"/>
          </a:p>
          <a:p>
            <a:pPr marL="45720" lvl="0" indent="0">
              <a:buNone/>
            </a:pPr>
            <a:r>
              <a:rPr lang="nl-BE" sz="2800" dirty="0" smtClean="0"/>
              <a:t>Deze </a:t>
            </a:r>
            <a:r>
              <a:rPr lang="nl-BE" sz="2800" dirty="0"/>
              <a:t>afdeling in een houtbedrijf heeft verschillende taken: bv. aankoop van hardhout, personeelsgegevens bijhouden, facturen opmaken en vervoer regelen. Deze afdeling houdt alle informatie over producten, klanten en personeelsleden bij. De gegevens worden regelmatig aangepast. Deze afdeling houdt ook bestellingen bij en maakt facturen op. </a:t>
            </a:r>
          </a:p>
          <a:p>
            <a:pPr marL="45720" indent="0">
              <a:buNone/>
            </a:pPr>
            <a:endParaRPr lang="nl-BE" dirty="0"/>
          </a:p>
        </p:txBody>
      </p:sp>
      <p:sp>
        <p:nvSpPr>
          <p:cNvPr id="3" name="Titel 2"/>
          <p:cNvSpPr>
            <a:spLocks noGrp="1"/>
          </p:cNvSpPr>
          <p:nvPr>
            <p:ph type="title"/>
          </p:nvPr>
        </p:nvSpPr>
        <p:spPr/>
        <p:txBody>
          <a:bodyPr/>
          <a:lstStyle/>
          <a:p>
            <a:r>
              <a:rPr lang="nl-BE" dirty="0" smtClean="0"/>
              <a:t>Vraag 6</a:t>
            </a:r>
            <a:endParaRPr lang="nl-BE" dirty="0"/>
          </a:p>
        </p:txBody>
      </p:sp>
    </p:spTree>
    <p:extLst>
      <p:ext uri="{BB962C8B-B14F-4D97-AF65-F5344CB8AC3E}">
        <p14:creationId xmlns:p14="http://schemas.microsoft.com/office/powerpoint/2010/main" val="23833855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Raster">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1051</Words>
  <Application>Microsoft Office PowerPoint</Application>
  <PresentationFormat>Diavoorstelling (4:3)</PresentationFormat>
  <Paragraphs>229</Paragraphs>
  <Slides>34</Slides>
  <Notes>0</Notes>
  <HiddenSlides>0</HiddenSlides>
  <MMClips>2</MMClips>
  <ScaleCrop>false</ScaleCrop>
  <HeadingPairs>
    <vt:vector size="4" baseType="variant">
      <vt:variant>
        <vt:lpstr>Thema</vt:lpstr>
      </vt:variant>
      <vt:variant>
        <vt:i4>1</vt:i4>
      </vt:variant>
      <vt:variant>
        <vt:lpstr>Diatitels</vt:lpstr>
      </vt:variant>
      <vt:variant>
        <vt:i4>34</vt:i4>
      </vt:variant>
    </vt:vector>
  </HeadingPairs>
  <TitlesOfParts>
    <vt:vector size="35" baseType="lpstr">
      <vt:lpstr>Raster</vt:lpstr>
      <vt:lpstr>Stimulerend kiezen  Een blik op de wereld van de industrie</vt:lpstr>
      <vt:lpstr>1. Afdelingen in een bedrijf</vt:lpstr>
      <vt:lpstr>PowerPoint-presentatie</vt:lpstr>
      <vt:lpstr>Vraag 1</vt:lpstr>
      <vt:lpstr>Vraag 2</vt:lpstr>
      <vt:lpstr>Vraag 3</vt:lpstr>
      <vt:lpstr>Vraag 4</vt:lpstr>
      <vt:lpstr>Vraag 5</vt:lpstr>
      <vt:lpstr>Vraag 6</vt:lpstr>
      <vt:lpstr>Vraag 7</vt:lpstr>
      <vt:lpstr>Vraag 8</vt:lpstr>
      <vt:lpstr>oplossing</vt:lpstr>
      <vt:lpstr>Vraag 1</vt:lpstr>
      <vt:lpstr>Vraag 2</vt:lpstr>
      <vt:lpstr>Vraag 3</vt:lpstr>
      <vt:lpstr>Vraag 4</vt:lpstr>
      <vt:lpstr>Vraag 5</vt:lpstr>
      <vt:lpstr>Vraag 6</vt:lpstr>
      <vt:lpstr>Vraag 7</vt:lpstr>
      <vt:lpstr>Vraag 8</vt:lpstr>
      <vt:lpstr>2. Productieproces van LEGO</vt:lpstr>
      <vt:lpstr>Filmpje 1</vt:lpstr>
      <vt:lpstr>Filmpje 2</vt:lpstr>
      <vt:lpstr>A) Spuitgieten in een matrijs</vt:lpstr>
      <vt:lpstr>b) verpakken</vt:lpstr>
      <vt:lpstr>C) Decoreren en assembleren</vt:lpstr>
      <vt:lpstr>d) Matrijs maken en uittesten</vt:lpstr>
      <vt:lpstr>E) Plastickorrels mengen</vt:lpstr>
      <vt:lpstr>f) Kwaliteit controleren</vt:lpstr>
      <vt:lpstr>g) Virtuele matrijs ontwerpen</vt:lpstr>
      <vt:lpstr>PowerPoint-presentatie</vt:lpstr>
      <vt:lpstr>Oplossing</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Stimulerend kiezen  Een blik op de wereld van de industrie</dc:title>
  <dc:creator>Het Beroepenhuis</dc:creator>
  <cp:lastModifiedBy>Het Beroepenhuis</cp:lastModifiedBy>
  <cp:revision>55</cp:revision>
  <dcterms:created xsi:type="dcterms:W3CDTF">2015-02-26T11:52:21Z</dcterms:created>
  <dcterms:modified xsi:type="dcterms:W3CDTF">2015-07-06T12:35:45Z</dcterms:modified>
</cp:coreProperties>
</file>